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4.jpg"/><Relationship Id="rId7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접속하려면 별도의 설정이 필요함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포트 포워딩 기능을 사용하여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접속하는 방법을 소개</a:t>
            </a:r>
          </a:p>
        </p:txBody>
      </p:sp>
    </p:spTree>
    <p:extLst>
      <p:ext uri="{BB962C8B-B14F-4D97-AF65-F5344CB8AC3E}">
        <p14:creationId xmlns:p14="http://schemas.microsoft.com/office/powerpoint/2010/main" val="184138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 포워딩 설정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만들어진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네트워크 어댑터는 기본적으로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모드를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상태에서는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네트워크와 호스트의 네트워크가 분리되어 있어 직접 접속할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 포워딩을 사용해야 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호스트의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2222/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게스트의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연결해 보자</a:t>
            </a:r>
          </a:p>
        </p:txBody>
      </p:sp>
    </p:spTree>
    <p:extLst>
      <p:ext uri="{BB962C8B-B14F-4D97-AF65-F5344CB8AC3E}">
        <p14:creationId xmlns:p14="http://schemas.microsoft.com/office/powerpoint/2010/main" val="12890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0F09D4-A37C-4BEA-8965-5AC1855627DA}"/>
              </a:ext>
            </a:extLst>
          </p:cNvPr>
          <p:cNvSpPr txBox="1">
            <a:spLocks/>
          </p:cNvSpPr>
          <p:nvPr/>
        </p:nvSpPr>
        <p:spPr>
          <a:xfrm>
            <a:off x="597117" y="15224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A-1 </a:t>
            </a:r>
            <a:r>
              <a:rPr lang="ko-KR" altLang="en-US" sz="1600" dirty="0"/>
              <a:t>포트 포워딩으로 가상 </a:t>
            </a:r>
            <a:r>
              <a:rPr lang="ko-KR" altLang="en-US" sz="1600" dirty="0" err="1"/>
              <a:t>머신에</a:t>
            </a:r>
            <a:r>
              <a:rPr lang="ko-KR" altLang="en-US" sz="1600" dirty="0"/>
              <a:t>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3016A-BEF6-40D1-BEAF-D8F0B1347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015109"/>
            <a:ext cx="6229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 포워딩을 설정하려면 먼저 가상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정지한 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메뉴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 → 설정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선택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네트워크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어댑터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탭의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고급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클릭한 뒤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 포워딩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버튼을 클릭</a:t>
            </a:r>
          </a:p>
        </p:txBody>
      </p:sp>
    </p:spTree>
    <p:extLst>
      <p:ext uri="{BB962C8B-B14F-4D97-AF65-F5344CB8AC3E}">
        <p14:creationId xmlns:p14="http://schemas.microsoft.com/office/powerpoint/2010/main" val="36222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8456F3-C8B1-49BE-9FD7-94AB3446AD14}"/>
              </a:ext>
            </a:extLst>
          </p:cNvPr>
          <p:cNvSpPr txBox="1">
            <a:spLocks/>
          </p:cNvSpPr>
          <p:nvPr/>
        </p:nvSpPr>
        <p:spPr>
          <a:xfrm>
            <a:off x="597117" y="15056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A-2 </a:t>
            </a:r>
            <a:r>
              <a:rPr lang="ko-KR" altLang="en-US" sz="1600" dirty="0"/>
              <a:t>포트 포워딩 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77284-4B42-4BE5-8825-5EF719C76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8" y="1863447"/>
            <a:ext cx="5495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5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 포워딩 설정 화면에서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버튼을 클릭하여 룰을 추가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그림과 같이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호스트 포트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2222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게스트 포트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설정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호스트의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2222/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게스트의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연결</a:t>
            </a:r>
          </a:p>
        </p:txBody>
      </p:sp>
    </p:spTree>
    <p:extLst>
      <p:ext uri="{BB962C8B-B14F-4D97-AF65-F5344CB8AC3E}">
        <p14:creationId xmlns:p14="http://schemas.microsoft.com/office/powerpoint/2010/main" val="275697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8456F3-C8B1-49BE-9FD7-94AB3446AD14}"/>
              </a:ext>
            </a:extLst>
          </p:cNvPr>
          <p:cNvSpPr txBox="1">
            <a:spLocks/>
          </p:cNvSpPr>
          <p:nvPr/>
        </p:nvSpPr>
        <p:spPr>
          <a:xfrm>
            <a:off x="597117" y="15056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A-3 </a:t>
            </a:r>
            <a:r>
              <a:rPr lang="ko-KR" altLang="en-US" sz="1600" dirty="0"/>
              <a:t>포트 포워딩 설정 </a:t>
            </a:r>
            <a:r>
              <a:rPr lang="en-US" altLang="ko-KR" sz="1600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D00BE-3309-4B6C-9455-5174B840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1906053"/>
            <a:ext cx="54768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맥의 터미널에서 접속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맥의 터미널에서는 다음과 같이 포트를 지정하여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B5F3B-6599-4E10-A0DA-D93030635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28" y="2582499"/>
            <a:ext cx="7096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버추얼박스와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Tera Term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Tera Term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사용한다면 다음과 같이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호스트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포트 번호를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2222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지정하여 접속</a:t>
            </a:r>
          </a:p>
        </p:txBody>
      </p:sp>
    </p:spTree>
    <p:extLst>
      <p:ext uri="{BB962C8B-B14F-4D97-AF65-F5344CB8AC3E}">
        <p14:creationId xmlns:p14="http://schemas.microsoft.com/office/powerpoint/2010/main" val="421044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8456F3-C8B1-49BE-9FD7-94AB3446AD14}"/>
              </a:ext>
            </a:extLst>
          </p:cNvPr>
          <p:cNvSpPr txBox="1">
            <a:spLocks/>
          </p:cNvSpPr>
          <p:nvPr/>
        </p:nvSpPr>
        <p:spPr>
          <a:xfrm>
            <a:off x="597117" y="15056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A-4 Term </a:t>
            </a:r>
            <a:r>
              <a:rPr lang="en-US" altLang="ko-KR" sz="1600" dirty="0" err="1"/>
              <a:t>Term</a:t>
            </a:r>
            <a:r>
              <a:rPr lang="ko-KR" altLang="en-US" sz="1600" dirty="0"/>
              <a:t>에서 가상 </a:t>
            </a:r>
            <a:r>
              <a:rPr lang="ko-KR" altLang="en-US" sz="1600" dirty="0" err="1"/>
              <a:t>머신에</a:t>
            </a:r>
            <a:r>
              <a:rPr lang="ko-KR" altLang="en-US" sz="1600" dirty="0"/>
              <a:t> 접속 캡쳐 필요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E4B7E-BA96-4DCC-8A5C-E23242E1A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2" y="1872497"/>
            <a:ext cx="4400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055338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부록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911631"/>
            <a:ext cx="5306309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원격 로그인과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SSH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info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도큐먼트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A.3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참고 문헌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2B8DA-E689-4219-A48A-1E88D473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5" y="1630304"/>
            <a:ext cx="54959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A.2 info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도큐먼트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43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온라인 매뉴얼을 출력하는 명령어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진보된 형태로 다음과 같은 장점이 있음</a:t>
            </a: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도큐먼트에 색인이나 계층 구조 설정 가능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긴 도큐먼트를 분할하여 여러 페이지로 다룰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도큐먼트 간 상호 참조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730D5A-BF7E-4D28-B6A9-93816193E732}"/>
              </a:ext>
            </a:extLst>
          </p:cNvPr>
          <p:cNvSpPr/>
          <p:nvPr/>
        </p:nvSpPr>
        <p:spPr>
          <a:xfrm>
            <a:off x="1359017" y="291098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1F46A-BA15-4186-902F-5CBAB66EB982}"/>
              </a:ext>
            </a:extLst>
          </p:cNvPr>
          <p:cNvSpPr/>
          <p:nvPr/>
        </p:nvSpPr>
        <p:spPr>
          <a:xfrm>
            <a:off x="1360415" y="3189216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EBA28-11E0-4BF7-8261-812ACE477705}"/>
              </a:ext>
            </a:extLst>
          </p:cNvPr>
          <p:cNvSpPr/>
          <p:nvPr/>
        </p:nvSpPr>
        <p:spPr>
          <a:xfrm>
            <a:off x="1361813" y="346745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1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명령어에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더 상세한 내용을 담고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다루는 방법은 꽤 복잡함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아직까지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없어지지 않고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공존하고 있음</a:t>
            </a:r>
          </a:p>
        </p:txBody>
      </p:sp>
    </p:spTree>
    <p:extLst>
      <p:ext uri="{BB962C8B-B14F-4D97-AF65-F5344CB8AC3E}">
        <p14:creationId xmlns:p14="http://schemas.microsoft.com/office/powerpoint/2010/main" val="189173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방법은 다음과 같음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4443C2-5EAC-47D8-B1A7-A66D3C038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2293646"/>
            <a:ext cx="7105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도큐먼트를 확인해 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C7600C-39D2-49A0-9982-65A99D31E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9" y="2317677"/>
            <a:ext cx="7124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도큐먼트가 표시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과는 상당히 다른 형식으로 출력되는 것을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F324B-5CCA-4371-AA97-44EA906E4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603339"/>
            <a:ext cx="7086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4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화면을 스크롤할 때는       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종료하려면    를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D5E4C5-335B-41D1-8A68-6416D9A09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0" y="2038131"/>
            <a:ext cx="7038975" cy="2714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676ED5-0DFB-428D-9FE5-9D30CCF9A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93" y="4972248"/>
            <a:ext cx="4476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FBDEC2-E6DA-4623-B03E-45487D8DB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32" y="4981773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노드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출력되는 도큐먼트는 파일과 노드라는 두 요소로 구성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98055E4-D98F-48B8-A165-B86AA6D183CE}"/>
              </a:ext>
            </a:extLst>
          </p:cNvPr>
          <p:cNvSpPr txBox="1">
            <a:spLocks/>
          </p:cNvSpPr>
          <p:nvPr/>
        </p:nvSpPr>
        <p:spPr>
          <a:xfrm>
            <a:off x="597117" y="255431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A-5 info </a:t>
            </a:r>
            <a:r>
              <a:rPr lang="ko-KR" altLang="en-US" sz="1600" dirty="0"/>
              <a:t>도큐먼트의 구성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파일과 노드</a:t>
            </a:r>
            <a:r>
              <a:rPr lang="en-US" altLang="ko-KR" sz="1600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9897C-9CD7-44D9-96B8-00C85A35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916330"/>
            <a:ext cx="4008439" cy="36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이름 그대로 텍스트를 담고 있는 물리적인 파일을 의미하며 도큐먼트 하나에 해당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출력된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도큐먼트 전체가 파일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복수의 노드로 분할되어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노드는 내용에 따라 분할된 논리 단위로 책으로 따지면 장이나 절에 해당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노드는 다른 노드에 대한 링크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가질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노드를 읽다가 다른 노드로 이동할 수 있는데 이것이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다른 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다른 도큐먼트를 읽으려면 일단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종료하고 다시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명령어를 종료하지 않고도 다른 도큐먼트로 이동할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페이지를 열람하는 것과 비슷함</a:t>
            </a:r>
          </a:p>
        </p:txBody>
      </p:sp>
    </p:spTree>
    <p:extLst>
      <p:ext uri="{BB962C8B-B14F-4D97-AF65-F5344CB8AC3E}">
        <p14:creationId xmlns:p14="http://schemas.microsoft.com/office/powerpoint/2010/main" val="376194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A.1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원격 로그인과 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SSH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계층 구조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노드는 계층 구조로 구성되어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도큐먼트는 다음과 같은 계층 구조로 이루어져 있음</a:t>
            </a:r>
          </a:p>
        </p:txBody>
      </p:sp>
    </p:spTree>
    <p:extLst>
      <p:ext uri="{BB962C8B-B14F-4D97-AF65-F5344CB8AC3E}">
        <p14:creationId xmlns:p14="http://schemas.microsoft.com/office/powerpoint/2010/main" val="93102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D5A7ED-2AEC-47EF-A4C0-2D4536DDA205}"/>
              </a:ext>
            </a:extLst>
          </p:cNvPr>
          <p:cNvSpPr txBox="1">
            <a:spLocks/>
          </p:cNvSpPr>
          <p:nvPr/>
        </p:nvSpPr>
        <p:spPr>
          <a:xfrm>
            <a:off x="597117" y="15308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A-6 info </a:t>
            </a:r>
            <a:r>
              <a:rPr lang="ko-KR" altLang="en-US" sz="1600" dirty="0"/>
              <a:t>도큐먼트의 계층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D3E129-3199-485E-B912-DD98484C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9" y="1998720"/>
            <a:ext cx="35052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4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도큐먼트의 첫 행에는 다음 노드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이전 노드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상위 노드의 정보를 담은 노드 헤더가 표시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9A7BA31-4FB0-473E-96B5-6A1BB462B5C6}"/>
              </a:ext>
            </a:extLst>
          </p:cNvPr>
          <p:cNvSpPr txBox="1">
            <a:spLocks/>
          </p:cNvSpPr>
          <p:nvPr/>
        </p:nvSpPr>
        <p:spPr>
          <a:xfrm>
            <a:off x="597117" y="25123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A-7 info </a:t>
            </a:r>
            <a:r>
              <a:rPr lang="ko-KR" altLang="en-US" sz="1600" dirty="0"/>
              <a:t>명령어의 헤더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B944E0-40AE-41E5-A7FA-62C51252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879178"/>
            <a:ext cx="4733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40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도큐먼트의 최상위 노드의 이름은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위치한 노드에서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 상위 노드로 이동하다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도착하게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바로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247A80-0BF6-4352-80B4-3C5D81D87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09" y="2254060"/>
            <a:ext cx="238125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DD8D63-8A0D-49EE-9021-620EFD0CB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91" y="2547675"/>
            <a:ext cx="20955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C6586-F84F-468C-A2F2-9982C9204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876353"/>
            <a:ext cx="7086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30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이동하면 위와 같은 헤더가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표시되어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노드를 의미하며 모든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트리의 꼭대기에 위치한 노드</a:t>
            </a:r>
          </a:p>
        </p:txBody>
      </p:sp>
    </p:spTree>
    <p:extLst>
      <p:ext uri="{BB962C8B-B14F-4D97-AF65-F5344CB8AC3E}">
        <p14:creationId xmlns:p14="http://schemas.microsoft.com/office/powerpoint/2010/main" val="145824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인자 없이 실행해도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B8597-7223-4215-BC75-D2062D33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19" y="2330829"/>
            <a:ext cx="7077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1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도큐먼트를 읽다가     을 입력하면 다음 노드로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이전 노드로 이동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처음에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Invoking 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노드에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을 한 번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Invoking 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다음 노드로 이동하게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774BFA-C52E-4A90-9A67-BA00054C1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07" y="1968835"/>
            <a:ext cx="200025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B1C6C0-7F69-467F-B86A-5920836BA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2" y="2244536"/>
            <a:ext cx="2000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D6D71A-A535-46AD-B16A-4C2AA3E4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1" y="2818372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8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0E2F17-D507-449E-AE6E-96876E051A9A}"/>
              </a:ext>
            </a:extLst>
          </p:cNvPr>
          <p:cNvSpPr txBox="1">
            <a:spLocks/>
          </p:cNvSpPr>
          <p:nvPr/>
        </p:nvSpPr>
        <p:spPr>
          <a:xfrm>
            <a:off x="597117" y="15308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A-8 </a:t>
            </a:r>
            <a:r>
              <a:rPr lang="ko-KR" altLang="en-US" sz="1600" dirty="0"/>
              <a:t>같은 레벨의 노드 간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A97B0-BBC6-422C-9AB7-887B7B31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" y="2020742"/>
            <a:ext cx="3714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    과     로 이동하면 같은 레벨의 전후 노드로 이동하기 때문에 하위 노드는 건너뛰게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레벨을 포함하여 다음 노드로 이동하려면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이전 노드로 이동하려면     를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CAA53-4C8C-44D8-9765-2562132DB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1" y="1968835"/>
            <a:ext cx="200025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5AF961-A4A8-4FBA-B31C-87F34DC42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4" y="1968834"/>
            <a:ext cx="200025" cy="21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D7E5DF-56EC-4388-AEB1-52EDBCD5E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8" y="2485326"/>
            <a:ext cx="219075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0E82EA-3624-476E-8A9B-8E6E7DB9C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99" y="2491618"/>
            <a:ext cx="219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0E2F17-D507-449E-AE6E-96876E051A9A}"/>
              </a:ext>
            </a:extLst>
          </p:cNvPr>
          <p:cNvSpPr txBox="1">
            <a:spLocks/>
          </p:cNvSpPr>
          <p:nvPr/>
        </p:nvSpPr>
        <p:spPr>
          <a:xfrm>
            <a:off x="597117" y="15308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A-9 </a:t>
            </a:r>
            <a:r>
              <a:rPr lang="ko-KR" altLang="en-US" sz="1600" dirty="0"/>
              <a:t>하위 레벨을 포함하여 노드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93AE4E-1D01-41B2-83A9-5C10FF48F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12571"/>
            <a:ext cx="3876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책은 로컬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있는 리눅스에 로그인하는 것을 전제로 작성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네트워크만 연결되어 있다면 다른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있는 리눅스에 로그인하는 것도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다른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로그인하는 것을 원격 로그인이라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환경에서 리눅스에 원격 로그인하는 가장 대표적인 방법이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상위 노드로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계속 누르다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가게 되며 한 번 더 누르면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도달함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72FA1-D0BF-4B79-85F0-D5F5BD41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1977224"/>
            <a:ext cx="2381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3ED6D-DE48-4665-8172-6CD21E7FE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63" y="2238681"/>
            <a:ext cx="238125" cy="2190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A6206DB-5067-407F-A901-62866CAFB2B5}"/>
              </a:ext>
            </a:extLst>
          </p:cNvPr>
          <p:cNvSpPr txBox="1">
            <a:spLocks/>
          </p:cNvSpPr>
          <p:nvPr/>
        </p:nvSpPr>
        <p:spPr>
          <a:xfrm>
            <a:off x="597117" y="258787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A-1 info</a:t>
            </a:r>
            <a:r>
              <a:rPr lang="ko-KR" altLang="en-US" sz="1600" dirty="0"/>
              <a:t>에서 다른 노드로 이동하는 방법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26B282-FEA9-44DA-AFC9-82A876909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2" y="2954679"/>
            <a:ext cx="3476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도큐먼트를 읽을 때         를 누르면 한 화면 밑으로 스크롤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끝에서 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누를 때와 마찬가지로 다음 노드로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도큐먼트를 처음부터 끝까지 읽고 싶은 경우에는 단순히         만을 누르면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 방향으로 스크롤하려면              또는 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첫 부분에 있다면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누른 것과 같이 이전 노드로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F889C-A85E-4213-9110-216EBB0EB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1" y="1955684"/>
            <a:ext cx="4476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1ADF34-F8D5-4597-9ED6-064F82331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79" y="2237764"/>
            <a:ext cx="4476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C90AF6-3D36-4442-BCFA-9A783DC35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7" y="2255678"/>
            <a:ext cx="219075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9B137F-E2DA-40CF-8C64-B957A2DA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21" y="2521854"/>
            <a:ext cx="4476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3F3DC6-08E3-499B-B8DD-D64247088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7" y="2822659"/>
            <a:ext cx="752475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99ADAC-B7A2-4F21-96EB-82EA51232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14" y="2822659"/>
            <a:ext cx="476250" cy="238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EF48CC-FFDB-4FA4-BF66-0AE54145F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04" y="3102729"/>
            <a:ext cx="219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95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눌러도 스크롤하지만 노드의 끝에서는 다음 노드로 이동하지 않음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반대 방향으로 스크롤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027E3-AAE3-4266-A3D6-D68A5CAE8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62" y="1980851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D668B2-BD4E-48C1-B195-32D407B64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12" y="1978754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3920BC-5E18-415E-91F3-EE4F0CFB9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62" y="2250761"/>
            <a:ext cx="428625" cy="2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C83360-25D7-4E67-87A7-2E174352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79" y="2259890"/>
            <a:ext cx="228600" cy="22860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08E5D3CA-3F3F-4EA6-BD7E-5DE5ED67A18A}"/>
              </a:ext>
            </a:extLst>
          </p:cNvPr>
          <p:cNvSpPr txBox="1">
            <a:spLocks/>
          </p:cNvSpPr>
          <p:nvPr/>
        </p:nvSpPr>
        <p:spPr>
          <a:xfrm>
            <a:off x="597117" y="258787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A-2 info </a:t>
            </a:r>
            <a:r>
              <a:rPr lang="ko-KR" altLang="en-US" sz="1600" dirty="0"/>
              <a:t>스크롤 조작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E7D4E5-2EB4-471C-B550-6D6731B1B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940094"/>
            <a:ext cx="6353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62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커서를 이동하는 방법은 다음과 같음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8E5D3CA-3F3F-4EA6-BD7E-5DE5ED67A18A}"/>
              </a:ext>
            </a:extLst>
          </p:cNvPr>
          <p:cNvSpPr txBox="1">
            <a:spLocks/>
          </p:cNvSpPr>
          <p:nvPr/>
        </p:nvSpPr>
        <p:spPr>
          <a:xfrm>
            <a:off x="597117" y="22942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A-3 info</a:t>
            </a:r>
            <a:r>
              <a:rPr lang="ko-KR" altLang="en-US" sz="1600" dirty="0"/>
              <a:t>에서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09CBA-58BC-44A1-BA8C-5323A564C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7" y="2669453"/>
            <a:ext cx="2800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1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도큐먼트에는 다른 노드로의 링크를 포함할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링크를 포함하는 행은 *로 시작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find.info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Invoking 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끝에는 다음과 같은 링크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개가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F9D0F-EC8B-48E8-B1F0-2F3E03DA4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4" y="2888653"/>
            <a:ext cx="7134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98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등으로 커서를 링크로 이동하여        를 누르면 해당 노드로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브라우저에서 마우스로 링크를 클릭하는 것과 비슷함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링크까지 이동하는 것이 번거로울 수 있는데       을 누르면 바로 다음 링크로 커서가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노드로 이동한 뒤에 다시 원래 노드에 돌아가려면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소문자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누름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3B462-2DAA-4C6A-B267-4F2A6A93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18" y="1980851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E0ED8D-39DE-4A94-B9FC-00E67609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47" y="1981987"/>
            <a:ext cx="2000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8E3ABA-28E6-4D1F-9D38-82E2AD9A7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11" y="1979890"/>
            <a:ext cx="41910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990F4B-A1C0-45ED-B468-9FA1B3D8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6" y="2510756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CDCA28-A7C9-4A44-B819-1B2316D9E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56" y="2511892"/>
            <a:ext cx="200025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5D063C-A412-48C3-9334-2B9390D50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2" y="2538195"/>
            <a:ext cx="352425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17E1D1-EC49-4FDA-88D9-424A74F3C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59" y="3037864"/>
            <a:ext cx="228600" cy="22860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9C80B9D-101E-409F-9003-2862CE3B9D22}"/>
              </a:ext>
            </a:extLst>
          </p:cNvPr>
          <p:cNvSpPr txBox="1">
            <a:spLocks/>
          </p:cNvSpPr>
          <p:nvPr/>
        </p:nvSpPr>
        <p:spPr>
          <a:xfrm>
            <a:off x="597117" y="335966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A-4 info</a:t>
            </a:r>
            <a:r>
              <a:rPr lang="ko-KR" altLang="en-US" sz="1600" dirty="0"/>
              <a:t>커맨드의 링크 이동 조작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DE157B-36DF-45D3-8F40-D52567A9C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3679998"/>
            <a:ext cx="3171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튜토리얼 표시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실행한 뒤     를 누르면 화면이 위 아래로 나뉘어지면서 하단에 도움말이 표시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 이를 닫을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BCBB7A-99A0-479F-8592-B68CAAF4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67" y="2245671"/>
            <a:ext cx="22860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4B1A41-73F8-4121-AE58-45EB5F27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2" y="2539286"/>
            <a:ext cx="209550" cy="219075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0A8E9761-53A1-4143-8DE8-5D25FE6BC3FE}"/>
              </a:ext>
            </a:extLst>
          </p:cNvPr>
          <p:cNvSpPr txBox="1">
            <a:spLocks/>
          </p:cNvSpPr>
          <p:nvPr/>
        </p:nvSpPr>
        <p:spPr>
          <a:xfrm>
            <a:off x="597117" y="28647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A-5 info </a:t>
            </a:r>
            <a:r>
              <a:rPr lang="ko-KR" altLang="en-US" sz="1600" dirty="0"/>
              <a:t>명령어 도움말 표시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44F853-EB83-48FA-BEB5-00EEAFB4D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3223127"/>
            <a:ext cx="3743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0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A.2 info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90899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확인하면 더 자세한 설명을 확인할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조작법은 다소 복잡하지만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대한 업데이트가 종료된 명령어도 있기 때문에 반드시 그 사용법을 익혀 두는 것이 좋음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5A6B1-D51C-451A-9BA5-B4405CAAE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80" y="2255546"/>
            <a:ext cx="7086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8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A.3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참고 문헌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7688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『The Linux Command Line: A Complete Introduction』(William E. Jr.     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Shotts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No Starch Press, 2012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『The UNIX Philosophy』(Mike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Gancarz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Digital Press, 1994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独習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Linux』(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小林 準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翔泳社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독학 리눅스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고바야시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쇼헤이샤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『Learning the bash Shell: Unix Shell Programming』(Cameron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Newham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Bill Rosenblatt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O'Reilly Media, 2005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入門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シェルプログラミング</a:t>
            </a:r>
            <a:r>
              <a:rPr lang="en-US" altLang="ja-JP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―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シェルの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基礎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から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学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ぶ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の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世界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ブルー </a:t>
            </a:r>
            <a:endParaRPr lang="en-US" altLang="ja-JP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ja-JP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ス・ブリン</a:t>
            </a:r>
            <a:r>
              <a:rPr lang="en-US" altLang="ja-JP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ja-JP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ソフトバンククリエイティブ</a:t>
            </a:r>
            <a:r>
              <a:rPr lang="en-US" altLang="ja-JP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프로그래밍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기초로 배우는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세계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브루스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블린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소프트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뱅크 크리에이티브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0E997-DA2C-4693-9029-683E2E907BEF}"/>
              </a:ext>
            </a:extLst>
          </p:cNvPr>
          <p:cNvSpPr/>
          <p:nvPr/>
        </p:nvSpPr>
        <p:spPr>
          <a:xfrm>
            <a:off x="1359017" y="203852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661A0-7D35-4818-A91E-8D5F8A0FFEA2}"/>
              </a:ext>
            </a:extLst>
          </p:cNvPr>
          <p:cNvSpPr/>
          <p:nvPr/>
        </p:nvSpPr>
        <p:spPr>
          <a:xfrm>
            <a:off x="1360415" y="261037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F0A06-E04A-43C8-9EA1-EFA851A78FBB}"/>
              </a:ext>
            </a:extLst>
          </p:cNvPr>
          <p:cNvSpPr/>
          <p:nvPr/>
        </p:nvSpPr>
        <p:spPr>
          <a:xfrm>
            <a:off x="1353424" y="289699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474598-7472-42E3-BD58-1DE71B406266}"/>
              </a:ext>
            </a:extLst>
          </p:cNvPr>
          <p:cNvSpPr/>
          <p:nvPr/>
        </p:nvSpPr>
        <p:spPr>
          <a:xfrm>
            <a:off x="1354822" y="345207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96FA1-597B-4F7F-80C8-3F0462C4B901}"/>
              </a:ext>
            </a:extLst>
          </p:cNvPr>
          <p:cNvSpPr/>
          <p:nvPr/>
        </p:nvSpPr>
        <p:spPr>
          <a:xfrm>
            <a:off x="1356220" y="401553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Secure Shell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약자로 원격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통신하기 위한 프로토콜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인증과 암호화 기능을 갖추고 있어 보안을 잘 유지하며 원격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통신할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 22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포트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(22/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tcp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원격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파일을 전송할 때도 사용하는 프로토콜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587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たのしい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UNIX―UNIX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への招待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坂本 文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アスキ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1990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즐거운 유닉스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유닉스에 초대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사카모토 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아스키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1990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『sed &amp; awk』(Dale Dougherty, Arnold Robbins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O'Reilly Media,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1997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ふつうの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Linux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プログラミング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Linux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の仕組みから学べる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gcc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プログラミング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の王 道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青木 峰郎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SB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クリエイティブ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모두를 위한 리눅스 프로그래밍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아오키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미네로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이동규 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제이펍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2018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『UNIX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シェルスクリプトハンドブック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関根 達夫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ソフトバンククリエイティ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ブ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『UNIX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핸드북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세키네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타츠오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소프트뱅크 크리에이티브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0E997-DA2C-4693-9029-683E2E907BEF}"/>
              </a:ext>
            </a:extLst>
          </p:cNvPr>
          <p:cNvSpPr/>
          <p:nvPr/>
        </p:nvSpPr>
        <p:spPr>
          <a:xfrm>
            <a:off x="1359017" y="203852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661A0-7D35-4818-A91E-8D5F8A0FFEA2}"/>
              </a:ext>
            </a:extLst>
          </p:cNvPr>
          <p:cNvSpPr/>
          <p:nvPr/>
        </p:nvSpPr>
        <p:spPr>
          <a:xfrm>
            <a:off x="1360415" y="259359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F0A06-E04A-43C8-9EA1-EFA851A78FBB}"/>
              </a:ext>
            </a:extLst>
          </p:cNvPr>
          <p:cNvSpPr/>
          <p:nvPr/>
        </p:nvSpPr>
        <p:spPr>
          <a:xfrm>
            <a:off x="1353424" y="3173836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C6575E-4D61-42B6-BB2E-DA348FC32051}"/>
              </a:ext>
            </a:extLst>
          </p:cNvPr>
          <p:cNvSpPr/>
          <p:nvPr/>
        </p:nvSpPr>
        <p:spPr>
          <a:xfrm>
            <a:off x="1354822" y="400574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19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문헌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［改訂新版］ シェルスクリプト基本リファレンス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山森 丈範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技術評論社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2011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『[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개정 신판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기본 참조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아마모리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기술평론사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2011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『Art of UNIX Programming』(Eric S. Raymond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김희석 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정보문화사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2004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入門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Git』(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濱野 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(Junio C Hamano),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秀和システム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깃 입문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』(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하마노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슈우와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시스템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2009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『Mastering Regular Expressions』(Jeffrey E. F.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Friedl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O'Reilly Media,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2006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0E997-DA2C-4693-9029-683E2E907BEF}"/>
              </a:ext>
            </a:extLst>
          </p:cNvPr>
          <p:cNvSpPr/>
          <p:nvPr/>
        </p:nvSpPr>
        <p:spPr>
          <a:xfrm>
            <a:off x="1359017" y="203852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661A0-7D35-4818-A91E-8D5F8A0FFEA2}"/>
              </a:ext>
            </a:extLst>
          </p:cNvPr>
          <p:cNvSpPr/>
          <p:nvPr/>
        </p:nvSpPr>
        <p:spPr>
          <a:xfrm>
            <a:off x="1360415" y="289560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F0A06-E04A-43C8-9EA1-EFA851A78FBB}"/>
              </a:ext>
            </a:extLst>
          </p:cNvPr>
          <p:cNvSpPr/>
          <p:nvPr/>
        </p:nvSpPr>
        <p:spPr>
          <a:xfrm>
            <a:off x="1353424" y="3475840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C6575E-4D61-42B6-BB2E-DA348FC32051}"/>
              </a:ext>
            </a:extLst>
          </p:cNvPr>
          <p:cNvSpPr/>
          <p:nvPr/>
        </p:nvSpPr>
        <p:spPr>
          <a:xfrm>
            <a:off x="1354822" y="400574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9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원격 로그인하려면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클라이언트를 별도로 설치해야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PuTTY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Tera Term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 클라이언트는 엄밀히 말해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지원하는 터미널 에뮬레이터이지만 단순히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클라이언트라고 생각해도 무방함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C1925-CD98-4A87-9557-6BC7F1A4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27" y="3156214"/>
            <a:ext cx="4762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0631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맥에서는 별도의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클라이언트를 설치할 필요가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기본으로 설치되어 있는 터미널을 실행한 뒤 다음과 같이 접속할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주소를 지정하여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4189D7-5EE1-4570-A75D-68DA102AF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03" y="2836658"/>
            <a:ext cx="7162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0631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 접속하는 리눅스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정말로 접속할지를 확인하는 프롬프트가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대상 호스트를 등록하기 위한 절차로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로그인하기 위한 암호 입력 프롬프트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ldk@192.168.2.67's password:)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암호를 입력하면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2E5EE-E394-434D-8143-B21033B9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98" y="3395444"/>
            <a:ext cx="7077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로그인과 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보안상의 이유로 사용자 이름과 암호로 로그인할 수 없게 설정한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공개키 인증 방법을 사용해야 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관련 내용은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장의 컬럼 ‘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공개키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인증’을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279153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7741</TotalTime>
  <Words>1863</Words>
  <Application>Microsoft Office PowerPoint</Application>
  <PresentationFormat>화면 슬라이드 쇼(4:3)</PresentationFormat>
  <Paragraphs>246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1098</cp:revision>
  <dcterms:created xsi:type="dcterms:W3CDTF">2021-12-20T02:06:08Z</dcterms:created>
  <dcterms:modified xsi:type="dcterms:W3CDTF">2022-01-10T03:59:57Z</dcterms:modified>
</cp:coreProperties>
</file>