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hlKrRAx2nCrolxlj8b654TNNF1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전송 계층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04-1 전송 계층 개요: IP의 한계와 포트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포트(7)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응용 계층과의 연결 다리, 포트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포트의 정의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패킷의 송수신은 실행 중인 특정 애플리케이션 프로세스까지 전달되어야 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포트(port)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패킷이 실행 중인 특정 애플리케이션까지 전달되려면 패킷에 특정 애플리케이션을 식별할 수 있는 </a:t>
            </a:r>
            <a:br>
              <a:rPr lang="ko-KR"/>
            </a:br>
            <a:r>
              <a:rPr lang="ko-KR"/>
              <a:t>정보가 포함되어 있어야 함</a:t>
            </a:r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186" y="3586579"/>
            <a:ext cx="5783628" cy="252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포트(8)</a:t>
            </a:r>
            <a:endParaRPr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포트의 분류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전송 계층에서는 포트 번호를 통해 특정 애플리케이션을 식별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 내 수신지 포트와 송신지 포트를 통해 송수신지 호스트의 애플리케이션을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전송 계층의 핵심 프로토콜인 TCP와 UDP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번호 필드인 송신지 포트 번호와 수신지 포트 번호를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번호는 16비트로 표현 가능하며, 사용 가능한 포트의 수는 2</a:t>
            </a:r>
            <a:r>
              <a:rPr baseline="30000" lang="ko-KR"/>
              <a:t>16</a:t>
            </a:r>
            <a:r>
              <a:rPr lang="ko-KR"/>
              <a:t>(65536)개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할당 가능한 포트 번호는 0번부터 65535번까지, 총 65536개가 존재</a:t>
            </a:r>
            <a:endParaRPr/>
          </a:p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838" y="3694989"/>
            <a:ext cx="4686323" cy="186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포트(9)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189607" y="1480024"/>
            <a:ext cx="998737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프로세스는 실행 중인 프로그램을 의미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윈도우에서는 [작업 관리자] 창을 통해 실행 중인 프로세스 목록을 볼 수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7191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같은 프로그램일지라도 여러 번 실행하면 각기 다른 독립적인 프로세스로 실행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프로세스는 PID(Process ID)라는 번호로 식별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2" marL="7191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PID는 학교의 학번이나 회사의 사번처럼 프로세스의 고유한 식별 정보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735331" y="1129665"/>
            <a:ext cx="10721338" cy="5342046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35331" y="954405"/>
            <a:ext cx="4227286" cy="350520"/>
            <a:chOff x="726196" y="204672"/>
            <a:chExt cx="4227286" cy="350520"/>
          </a:xfrm>
        </p:grpSpPr>
        <p:grpSp>
          <p:nvGrpSpPr>
            <p:cNvPr id="159" name="Google Shape;159;p12"/>
            <p:cNvGrpSpPr/>
            <p:nvPr/>
          </p:nvGrpSpPr>
          <p:grpSpPr>
            <a:xfrm>
              <a:off x="726196" y="204672"/>
              <a:ext cx="4227286" cy="350520"/>
              <a:chOff x="726196" y="204672"/>
              <a:chExt cx="4227286" cy="350520"/>
            </a:xfrm>
          </p:grpSpPr>
          <p:sp>
            <p:nvSpPr>
              <p:cNvPr id="160" name="Google Shape;160;p12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>
                <a:off x="2303536" y="204672"/>
                <a:ext cx="2649946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프로세스는 무엇인가요?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12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15279" l="0" r="0" t="0"/>
          <a:stretch/>
        </p:blipFill>
        <p:spPr>
          <a:xfrm>
            <a:off x="2066693" y="3147966"/>
            <a:ext cx="7934325" cy="324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포트(10)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잘 알려진 포트(well known port)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0번부터 1023번까지의 포트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시스템 포트(system port)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범용적으로 사용되는 애플리케이션 프로토콜이 일반적으로 사용하는 포트 번호를 의미</a:t>
            </a:r>
            <a:endParaRPr/>
          </a:p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912" y="2613687"/>
            <a:ext cx="36861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포트(11)</a:t>
            </a:r>
            <a:endParaRPr/>
          </a:p>
        </p:txBody>
      </p:sp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등록된 포트(registered port)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 번호 1024번부터 49151번까지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잘 알려진 포트에 비해서는 덜 범용적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흔히 사용되는 애플리케이션 프로토콜에 할당하기 위해 사용</a:t>
            </a:r>
            <a:endParaRPr/>
          </a:p>
        </p:txBody>
      </p:sp>
      <p:sp>
        <p:nvSpPr>
          <p:cNvPr id="182" name="Google Shape;182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262" y="2651279"/>
            <a:ext cx="49434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포트(12)</a:t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동적 포트(dynamic port), 사설 포트(private port), 임시 포트(ephemeral port)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 번호 49152번부터 65535번까지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인터넷 할당 번호 관리 기관에 의해 할당된 애플리케이션 프로토콜이 없음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특별히 관리되지 않는 포트 번호인 만큼 자유롭게 사용</a:t>
            </a:r>
            <a:endParaRPr/>
          </a:p>
        </p:txBody>
      </p:sp>
      <p:sp>
        <p:nvSpPr>
          <p:cNvPr id="192" name="Google Shape;192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1175450" y="4237037"/>
            <a:ext cx="10249788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 알려진 포트와 등록된 포트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638" lvl="1" marL="6302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 할당 번호 관리 기관(IANA; Internet Assigned Numbers Authority)에 의해 할당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 알려진 포트와 등록된 포트의 전체 예시 링크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638" lvl="1" marL="6302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https://www.iana.org/assignments/service-names-port-numbers/service-names-portnumbers.xhtml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참고로, 앞서 설명한 포트 번호 예시는 권고일 뿐이며 강제 사항은 아님</a:t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21173" y="3886679"/>
            <a:ext cx="10704065" cy="2156314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5"/>
          <p:cNvGrpSpPr/>
          <p:nvPr/>
        </p:nvGrpSpPr>
        <p:grpSpPr>
          <a:xfrm>
            <a:off x="721174" y="3711418"/>
            <a:ext cx="5155845" cy="350520"/>
            <a:chOff x="726196" y="204672"/>
            <a:chExt cx="5155845" cy="350520"/>
          </a:xfrm>
        </p:grpSpPr>
        <p:grpSp>
          <p:nvGrpSpPr>
            <p:cNvPr id="196" name="Google Shape;196;p15"/>
            <p:cNvGrpSpPr/>
            <p:nvPr/>
          </p:nvGrpSpPr>
          <p:grpSpPr>
            <a:xfrm>
              <a:off x="726196" y="204672"/>
              <a:ext cx="5155845" cy="350520"/>
              <a:chOff x="726196" y="204672"/>
              <a:chExt cx="5155845" cy="350520"/>
            </a:xfrm>
          </p:grpSpPr>
          <p:sp>
            <p:nvSpPr>
              <p:cNvPr id="197" name="Google Shape;197;p15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2303536" y="204672"/>
                <a:ext cx="3578505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인터넷 할당 번호 관리 기관, IANA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15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포트(13)</a:t>
            </a:r>
            <a:endParaRPr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주로 사용되는 포트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서버로서 동작하는 프로그램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잘 알려진 포트와 등록된 포트로 동작하는 경우가 많음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클라이언트로서 동작하는 프로그램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동적 포트 번호 중에서 임의의 번호가 할당되는 경우가 많음</a:t>
            </a:r>
            <a:br>
              <a:rPr lang="ko-KR"/>
            </a:br>
            <a:r>
              <a:rPr lang="ko-KR"/>
              <a:t>예) 웹 브라우저</a:t>
            </a:r>
            <a:endParaRPr/>
          </a:p>
        </p:txBody>
      </p:sp>
      <p:sp>
        <p:nvSpPr>
          <p:cNvPr id="208" name="Google Shape;208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466" y="3188821"/>
            <a:ext cx="9251068" cy="285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포트(14)</a:t>
            </a:r>
            <a:endParaRPr/>
          </a:p>
        </p:txBody>
      </p:sp>
      <p:sp>
        <p:nvSpPr>
          <p:cNvPr id="216" name="Google Shape;216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특정 호스트에서 실행 중인 특정 애플리케이션 프로세스 식별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주소와 포트 번호에 대한 정보로 식별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주소:포트 번호 형식</a:t>
            </a:r>
            <a:endParaRPr/>
          </a:p>
        </p:txBody>
      </p:sp>
      <p:sp>
        <p:nvSpPr>
          <p:cNvPr id="218" name="Google Shape;218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850" y="2543451"/>
            <a:ext cx="8448300" cy="143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포트(15)</a:t>
            </a:r>
            <a:endParaRPr/>
          </a:p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컴퓨터에서 실행되는 프로세스들의 포트 번호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 - [리소스 모니터] 창의 [네트워크] 탭에서 확인</a:t>
            </a:r>
            <a:endParaRPr/>
          </a:p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910949" y="4905709"/>
            <a:ext cx="11281051" cy="129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크롬 브라우저는 142.250.199.99 호스트의 HTTPS라는 애플리케이션 프로세스와 통신하고 있음을 의미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chrome.exe는 크롬 브라우저</a:t>
            </a:r>
            <a:endParaRPr b="0" i="0" sz="1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51707번 포트에서 실행 중 (51707은 동적 포트에 해당)</a:t>
            </a:r>
            <a:endParaRPr b="0" i="0" sz="1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142.250.199.99(구글 서버)의 443번 포트와 통신 중</a:t>
            </a:r>
            <a:endParaRPr b="0" i="0" sz="1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443번은 잘 알려진 포트 번호로, HTTPS를 나타냄</a:t>
            </a:r>
            <a:endParaRPr b="0" i="0" sz="1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40040" l="0" r="0" t="0"/>
          <a:stretch/>
        </p:blipFill>
        <p:spPr>
          <a:xfrm>
            <a:off x="1339919" y="1618685"/>
            <a:ext cx="7818085" cy="2985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18"/>
          <p:cNvGrpSpPr/>
          <p:nvPr/>
        </p:nvGrpSpPr>
        <p:grpSpPr>
          <a:xfrm>
            <a:off x="839788" y="3391270"/>
            <a:ext cx="9580493" cy="1450139"/>
            <a:chOff x="839788" y="3391270"/>
            <a:chExt cx="9580493" cy="1450139"/>
          </a:xfrm>
        </p:grpSpPr>
        <p:sp>
          <p:nvSpPr>
            <p:cNvPr id="232" name="Google Shape;232;p18"/>
            <p:cNvSpPr/>
            <p:nvPr/>
          </p:nvSpPr>
          <p:spPr>
            <a:xfrm>
              <a:off x="839788" y="4432648"/>
              <a:ext cx="9580493" cy="408761"/>
            </a:xfrm>
            <a:prstGeom prst="roundRect">
              <a:avLst>
                <a:gd fmla="val 16667" name="adj"/>
              </a:avLst>
            </a:prstGeom>
            <a:solidFill>
              <a:srgbClr val="FDE9D8"/>
            </a:solidFill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chrome.exe 	1396	192.168.0.3	51707	142.250.199.99	443	0	34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70012" y="3391270"/>
              <a:ext cx="9481351" cy="1029810"/>
            </a:xfrm>
            <a:custGeom>
              <a:rect b="b" l="l" r="r" t="t"/>
              <a:pathLst>
                <a:path extrusionOk="0" h="1029810" w="9481351">
                  <a:moveTo>
                    <a:pt x="497149" y="17755"/>
                  </a:moveTo>
                  <a:lnTo>
                    <a:pt x="0" y="1029810"/>
                  </a:lnTo>
                  <a:lnTo>
                    <a:pt x="9481351" y="1029810"/>
                  </a:lnTo>
                  <a:lnTo>
                    <a:pt x="5974671" y="0"/>
                  </a:lnTo>
                  <a:lnTo>
                    <a:pt x="497149" y="1775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9803"/>
                  </a:srgbClr>
                </a:gs>
                <a:gs pos="100000">
                  <a:srgbClr val="F79646">
                    <a:alpha val="2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포트(16)</a:t>
            </a:r>
            <a:endParaRPr/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포트 기반 NAT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NAT 변환 테이블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NAT 변환 테이블(이하 NAT 테이블)에는 변환의 대상이 되는 IP 주소 쌍이 명시</a:t>
            </a:r>
            <a:endParaRPr/>
          </a:p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224" y="2396767"/>
            <a:ext cx="4019552" cy="17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1304216" y="4345694"/>
            <a:ext cx="10088393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네트워크 내부에 192.168.0.5라는 사설 IP 주소를 가진 호스트가 있고, </a:t>
            </a:r>
            <a:b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수신지 주소가 10.11.12.13인 네트워크 외부의 호스트에게 패킷을 전송한다고 가정</a:t>
            </a:r>
            <a:endParaRPr b="1"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패킷이 NAT 기능을 갖춘 라우터를 거쳐 네트워크 외부로 나가게 되면 패킷의 송신지 주소는 </a:t>
            </a:r>
            <a:b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네트워크 외부에서 사용되는 공인 IP 주소인 1.2.3.4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반대의 경우,</a:t>
            </a:r>
            <a:endParaRPr/>
          </a:p>
          <a:p>
            <a:pPr indent="-36195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AutoNum type="arabicPeriod" startAt="3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수신지 주소가 1.2.3.4인 패킷이 네트워크 외부에서 네트워크 내부로 전송되는 상황일 때, </a:t>
            </a:r>
            <a:endParaRPr/>
          </a:p>
          <a:p>
            <a:pPr indent="-361950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AutoNum type="arabicPeriod" startAt="3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이 패킷의 수신지 주소는 NAT 라우터를 거쳐 192.168.0.5</a:t>
            </a:r>
            <a:endParaRPr b="1"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포트(17)</a:t>
            </a:r>
            <a:endParaRPr/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2" name="Google Shape;252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116" y="779306"/>
            <a:ext cx="8179768" cy="45547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1515046" y="5497753"/>
            <a:ext cx="96667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변환의 대상이 되는 IP 주소가 일대일로 대응 - 사설 IP 주소 하나당 공인 IP 주소 하나가 대응</a:t>
            </a:r>
            <a:endParaRPr b="1"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이 방식만으로 많은 사설 IP 주소를 변환하기에는 무리가 있음</a:t>
            </a:r>
            <a:endParaRPr b="1"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사설 IP 주소와 공인 IP 주소가 일대일로 대응된다면 </a:t>
            </a:r>
            <a:br>
              <a:rPr b="1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네트워크 내부에서 사용되는 사설 IP 주소의 수만큼 공인 IP 주소가 필요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포트(18)</a:t>
            </a:r>
            <a:endParaRPr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NAPT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NAPT(Network Address Port Translation) 또는 APT(Address Port Translation)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기반의 NAT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NAPT는 NAT 테이블에 변환할 IP 주소 쌍과 더불어 포트 번호도 함께 기록하고, 변환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NAPT는 포트를 활용해 하나의 공인 IP 주소를 여러 사설 IP 주소가 공유할 수 있도록 하는 NAT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내부에서 사용할 IP 주소와 네트워크 외부에서 사용할 IP 주소를 N:1로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공인 IP 주소 수 부족 문제를 개선한 기술</a:t>
            </a:r>
            <a:endParaRPr/>
          </a:p>
        </p:txBody>
      </p:sp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378" y="3822445"/>
            <a:ext cx="4327244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포트(19)</a:t>
            </a:r>
            <a:endParaRPr/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2" name="Google Shape;27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556" y="779306"/>
            <a:ext cx="8208888" cy="492713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1922494" y="5793010"/>
            <a:ext cx="96667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네트워크 내부의 호스트 192.168.0.5, 192.168.0.6이 공인 IP 주소 1.2.3.4를 공유하며 </a:t>
            </a:r>
            <a:b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네트워크 외부 호스트 10.11.12.13에게 데이터를 송신하는 예시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전송 계층 개요: IP의 한계와 포트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IP의 한계와 이를 극복하기 위한 전송 계층의 역할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포트의 개념과 이를 활용한 NAT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전송 계층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계층과 응용 계층 사이에 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있는 통신과 연결형 통신을 가능하게 하여 네트워크 계층 IP의 한계를 보완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번호를 통해 응용 계층의 애플리케이션 프로세스들을 식별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601" y="3090497"/>
            <a:ext cx="5661363" cy="344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신뢰할 수 없는 통신과 비연결형 통신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IP를 통한 패킷의 전달은 신뢰성이 없는 통신이자 연결을 수립하는 과정이 없는 통신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없는 (비신뢰성) 프로토콜(unreliable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비연결형 프로토콜(connectionless protocol)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723" y="2502837"/>
            <a:ext cx="4894554" cy="18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신뢰할 수 없는 통신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프로토콜이 패킷이 수신지까지 제대로 전송되었다는 보장을 하지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최선형 전달(best effort delivery)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 과정에서 패킷의 데이터가 손상되거나 중복된 패킷이 전송되었더라도 이를 확인하지 않고, </a:t>
            </a:r>
            <a:br>
              <a:rPr lang="ko-KR"/>
            </a:br>
            <a:r>
              <a:rPr lang="ko-KR"/>
              <a:t>재전송도 하지 않으며, 순서대로 패킷이 도착할 것이라는 보장도 하지 않는다는 의미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비연결형 통신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송수신 호스트 간에 사전 연결 수립 작업을 거치지 않음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그저 수신지를 향해 패킷을 보내기만 할 뿐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3453" y="4262508"/>
            <a:ext cx="44481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IP는 왜 어떠한 보장도 없이 신뢰할 수 없는, 비연결형 통신을 할까?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주요한 이유는 성능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모든 패킷이 제대로 전송되었는지 일일이 확인하고, 호스트 간에 연결을 수립하는 작업은 </a:t>
            </a:r>
            <a:br>
              <a:rPr lang="ko-KR"/>
            </a:br>
            <a:r>
              <a:rPr lang="ko-KR"/>
              <a:t>일반적으로 패킷의 ‘빠른’ 송수신과는 배치되는 작업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더 많은 시간, 대역폭, 부하가 요구되고, 이는 곧 성능상 악영향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인터넷상에서 돌아다니는 패킷의 종류와 개수는 매우 다양함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반드시 신뢰성 있는 전송을 보장해야 하는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금융 서비스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한두 개의 패킷 손실은 감수하더라도 빠른 전송이 우선시되는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동영상 스트리밍 서비스나 실시간 영상 통화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이처럼 신뢰성 있는 전송이 모든 경우에 필요한 것은 아님</a:t>
            </a:r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포트(5)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IP의 한계를 보완하는 전송 계층</a:t>
            </a:r>
            <a:endParaRPr>
              <a:solidFill>
                <a:srgbClr val="366092"/>
              </a:solidFill>
            </a:endParaRPr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연결형 통신을 가능하게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 계층의 연결형 프로토콜인 TCP는 이와 유사하게 두 호스트가 정보를주고받기 전에 마치 가상의 회선을 설정하듯이 연결을 수립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송수신하는 동안에는 연결을 유지하고, 송수신이 끝나면 연결을 종료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신뢰성 있는 통신을 가능하게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신뢰성 있는 통신 또한 TCP를 통해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패킷이 수신지까지 올바른 순서대로 확실히 전달되는 것을 보장하기 위해 재전송을 통한 </a:t>
            </a:r>
            <a:br>
              <a:rPr lang="ko-KR"/>
            </a:br>
            <a:r>
              <a:rPr lang="ko-KR"/>
              <a:t>오류 제어, 흐름 제어, 혼잡 제어 등 다양한 기능들을 제공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UDP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없는 통신, 비연결형 통신을 가능하게 하는 전송 계층의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TCP보다는 비교적 빠른 전송이 가능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전송 계층 개요: IP의 한계와 포트(6)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26" y="1012842"/>
            <a:ext cx="10397948" cy="367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