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8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7" roundtripDataSignature="AMtx7mixyKe+Y7om8JjZtAGwjRRaDBv1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8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3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3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3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3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4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5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5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5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5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5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5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5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04 전송 계층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04-2 TCP와 UDP</a:t>
            </a:r>
            <a:endParaRPr sz="1600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30939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UDP(7)</a:t>
            </a:r>
            <a:endParaRPr/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순서 번호와 확인 응답 번호</a:t>
            </a:r>
            <a:endParaRPr u="sng">
              <a:solidFill>
                <a:srgbClr val="974806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순서 번호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순서 번호 필드에 명시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세그먼트의 올바른 송수신 순서를 보장하기 위한 번호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세그먼트 데이터의 첫 바이트에 부여되는 번호</a:t>
            </a:r>
            <a:endParaRPr/>
          </a:p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UDP(8)</a:t>
            </a:r>
            <a:endParaRPr/>
          </a:p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전송 계층이 응용 계층으로부터 1900바이트 크기의 데이터를 전달받았다고 가정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MSS 단위로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편의상 MSS가 500바이트라고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1900바이트짜리 데이터 덩어리를 MSS 단위로 쪼개면 네 개의 세그먼트로 분할</a:t>
            </a:r>
            <a:endParaRPr/>
          </a:p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073" y="1304925"/>
            <a:ext cx="62103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1223" y="4096352"/>
            <a:ext cx="45720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UDP(9)</a:t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3"/>
            </a:pPr>
            <a:r>
              <a:rPr lang="ko-KR"/>
              <a:t>초기 순서 번호(ISN, Initial Sequence Number)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처음 통신을 위해 연결을 수립한 경우, 즉 제어 비트에서 연결을 수립하기 위한 비트인 SYN 플래그가 1로 </a:t>
            </a:r>
            <a:br>
              <a:rPr lang="ko-KR"/>
            </a:br>
            <a:r>
              <a:rPr lang="ko-KR"/>
              <a:t>설정된 세그먼트의 경우 순서 번호는 무작위 값이 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초기 순서 번호가 100이라면 가장 먼저 보내게 될 세그먼트 A의 순서 번호가 초기 순서 번호인 100이 됨</a:t>
            </a:r>
            <a:endParaRPr/>
          </a:p>
        </p:txBody>
      </p:sp>
      <p:sp>
        <p:nvSpPr>
          <p:cNvPr id="156" name="Google Shape;156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4525" y="2368405"/>
            <a:ext cx="7042950" cy="19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UDP(10)</a:t>
            </a:r>
            <a:endParaRPr/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4"/>
            </a:pPr>
            <a:r>
              <a:rPr lang="ko-KR"/>
              <a:t>순서 번호는 송신한 바이트를 더해 가는 형태로 누적값을 가짐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 = 초기 순서 번호 + 송신한 바이트 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세그먼트 B의 순서 번호는 초기 순서 번호인 100에서 500바이트 떨어진 셈이므로 600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세그먼트 C의 순서 번호는 초기 순서 번호로부터 1000바이트 떨어진 1100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세그먼트 D의 순서 번호는 초기 순서 번호로부터 1500바이트 떨어진 1600</a:t>
            </a:r>
            <a:endParaRPr/>
          </a:p>
        </p:txBody>
      </p:sp>
      <p:sp>
        <p:nvSpPr>
          <p:cNvPr id="166" name="Google Shape;166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040" y="2746957"/>
            <a:ext cx="7077920" cy="189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UDP(11)</a:t>
            </a:r>
            <a:endParaRPr/>
          </a:p>
        </p:txBody>
      </p:sp>
      <p:sp>
        <p:nvSpPr>
          <p:cNvPr id="174" name="Google Shape;174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확인 응답 번호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수신자가 다음으로 받기를 기대하는 순서 번호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‘수신한 순서 번호 + 1’로 설정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확인 응답 번호 값을 보내기 위해서는 제어 비트에서 승인을 나타내는 비트인 ACK 플래그를 1로 설정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호스트가 순서 번호가 8000인 세그먼트를 잘 수신한 뒤, 다음으로 8001번 세그먼트를 받기를 원한다고 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해당 호스트는 ACK 플래그를 1로 설정하고 확인 응답 번호로 8001을 명시한 세그먼트를 전송</a:t>
            </a:r>
            <a:endParaRPr/>
          </a:p>
        </p:txBody>
      </p:sp>
      <p:sp>
        <p:nvSpPr>
          <p:cNvPr id="176" name="Google Shape;176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8925" y="3225103"/>
            <a:ext cx="5086904" cy="338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UDP(12)</a:t>
            </a:r>
            <a:endParaRPr/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TCP 연결 수립과 종료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연결 수립: 쓰리 웨이 핸드셰이크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쓰리 웨이 핸드셰이크(three-way handshake) 세 개의 단계로 이루어진 TCP의 연결 수립 과정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호스트 A와 B가 쓰리 웨이 핸드셰이크를 한다고 가정했을 때, 세 단계를 거친 뒤 본격적인 송수신이 시작</a:t>
            </a:r>
            <a:endParaRPr/>
          </a:p>
        </p:txBody>
      </p:sp>
      <p:sp>
        <p:nvSpPr>
          <p:cNvPr id="186" name="Google Shape;186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248" y="2726871"/>
            <a:ext cx="73342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UDP(13)</a:t>
            </a:r>
            <a:endParaRPr/>
          </a:p>
        </p:txBody>
      </p:sp>
      <p:sp>
        <p:nvSpPr>
          <p:cNvPr id="194" name="Google Shape;194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5" name="Google Shape;195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96" name="Google Shape;1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567" y="1057395"/>
            <a:ext cx="9806866" cy="341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UDP(14)</a:t>
            </a:r>
            <a:endParaRPr/>
          </a:p>
        </p:txBody>
      </p:sp>
      <p:sp>
        <p:nvSpPr>
          <p:cNvPr id="203" name="Google Shape;203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액티브 오픈(active open)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처음 연결을 시작하는 호스트의 연결 수립 과정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패시브 오픈(passive open)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연결 요청을 받고 나서 요청에 따라 연결을 수립해 주는 호스트의 연결 수립 과정</a:t>
            </a:r>
            <a:endParaRPr/>
          </a:p>
        </p:txBody>
      </p:sp>
      <p:sp>
        <p:nvSpPr>
          <p:cNvPr id="205" name="Google Shape;205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295" y="2437916"/>
            <a:ext cx="9330157" cy="4034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UDP(15)</a:t>
            </a:r>
            <a:endParaRPr/>
          </a:p>
        </p:txBody>
      </p:sp>
      <p:sp>
        <p:nvSpPr>
          <p:cNvPr id="213" name="Google Shape;213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연결 종료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송수신 호스트가 각자 한 번씩 FIN과 ACK를 주고받으며 TCP가 연결을 종료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액티브 클로즈(active close)는 먼저 연결을 종료하려는 호스트에 의해 수행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패시브 클로즈(passive close)는 연결 종료 요청을 받아들이는 호스트에 의해 수행</a:t>
            </a:r>
            <a:endParaRPr/>
          </a:p>
        </p:txBody>
      </p:sp>
      <p:sp>
        <p:nvSpPr>
          <p:cNvPr id="215" name="Google Shape;215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0247" y="2601880"/>
            <a:ext cx="7774588" cy="387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UDP(16)</a:t>
            </a:r>
            <a:endParaRPr/>
          </a:p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4" name="Google Shape;224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540" y="985423"/>
            <a:ext cx="9982920" cy="277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/>
          <p:nvPr/>
        </p:nvSpPr>
        <p:spPr>
          <a:xfrm>
            <a:off x="1333732" y="4635511"/>
            <a:ext cx="9257329" cy="86669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[참고]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 단계로 연결을 종료한다는 점에서 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 웨이 핸드셰이크(four-way handshake)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라고 부르기도 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Chaptre 04	전송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04-1 	전송 계층 개요: IP의 한계와 포트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TCP와 UDP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TCP의 오류·흐름·혼잡 제어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응용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05-1	DNS와 자원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HTTP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HTTP 헤더와 HTTP 기반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실습으로 복습하는 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06-1	와이어샤크 설치 및 사용법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와이어샤크를 통한 프로토콜 분석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07	네트워크 심화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07-1	안정성을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07-2	안전성을 위한 기술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07-3	무선 네트워크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UDP(17)</a:t>
            </a:r>
            <a:endParaRPr/>
          </a:p>
        </p:txBody>
      </p:sp>
      <p:sp>
        <p:nvSpPr>
          <p:cNvPr id="233" name="Google Shape;233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TCP 상태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TCP는 연결형 통신과 신뢰할 수 있는 통신을 유지하기 위해 다양한 ‘상태’를 유지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상태(state) - 현재 어떤 통신 과정에 있는지를 나타내는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TCP는 상태를 유지하고 활용한다는 점에서 스테이트풀(stateful) 프로토콜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TCP의 상태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연결이 수립되지 않은 상태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연결 수립 과정에서 주로 볼 수 있는 상태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연결 종료 과정에서 주로 볼 수 있는 상태</a:t>
            </a:r>
            <a:endParaRPr/>
          </a:p>
        </p:txBody>
      </p:sp>
      <p:sp>
        <p:nvSpPr>
          <p:cNvPr id="235" name="Google Shape;235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060" y="4112097"/>
            <a:ext cx="9677880" cy="1930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UDP(18)</a:t>
            </a:r>
            <a:endParaRPr/>
          </a:p>
        </p:txBody>
      </p:sp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연결이 수립되지 않은 상태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CLOSED - 아무런 연결이 없는 상태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LISTEN - 일종의 연결 대기 상태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서버로서 동작하는 패시브 오픈 호스트는 LISTEN 상태를 유지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LISTEN 상태는 SYN 세그먼트를 기다리는 상태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LISTEN 상태인 호스트(일반적으로 서버)에게 SYN 세그먼트를 보내면 쓰리 웨이 핸드셰이크가 시작</a:t>
            </a:r>
            <a:endParaRPr/>
          </a:p>
        </p:txBody>
      </p:sp>
      <p:sp>
        <p:nvSpPr>
          <p:cNvPr id="245" name="Google Shape;245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246" name="Google Shape;246;p21"/>
          <p:cNvGrpSpPr/>
          <p:nvPr/>
        </p:nvGrpSpPr>
        <p:grpSpPr>
          <a:xfrm>
            <a:off x="3236185" y="3410571"/>
            <a:ext cx="5706377" cy="3061737"/>
            <a:chOff x="3571228" y="3158971"/>
            <a:chExt cx="5068179" cy="2719314"/>
          </a:xfrm>
        </p:grpSpPr>
        <p:pic>
          <p:nvPicPr>
            <p:cNvPr id="247" name="Google Shape;247;p21"/>
            <p:cNvPicPr preferRelativeResize="0"/>
            <p:nvPr/>
          </p:nvPicPr>
          <p:blipFill rotWithShape="1">
            <a:blip r:embed="rId3">
              <a:alphaModFix/>
            </a:blip>
            <a:srcRect b="52089" l="0" r="0" t="0"/>
            <a:stretch/>
          </p:blipFill>
          <p:spPr>
            <a:xfrm>
              <a:off x="3571228" y="3158971"/>
              <a:ext cx="5067300" cy="16793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1"/>
            <p:cNvPicPr preferRelativeResize="0"/>
            <p:nvPr/>
          </p:nvPicPr>
          <p:blipFill rotWithShape="1">
            <a:blip r:embed="rId3">
              <a:alphaModFix/>
            </a:blip>
            <a:srcRect b="0" l="0" r="0" t="62226"/>
            <a:stretch/>
          </p:blipFill>
          <p:spPr>
            <a:xfrm>
              <a:off x="3572107" y="4554244"/>
              <a:ext cx="5067300" cy="13240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UDP(19)</a:t>
            </a:r>
            <a:endParaRPr/>
          </a:p>
        </p:txBody>
      </p:sp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연결 수립 상태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SYN-SENT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액티브 오픈 호스트가 SYN 세그먼트를 보낸 뒤 그에 대한 응답인 SYN + ACK 세그먼트를 기다리는 상태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연결 요청을 보낸 뒤 대기하는 상태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SYN-RECEIVED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패시브 오픈 호스트가 SYN + ACK 세그먼트를 보낸 뒤 그에 대한 ACK 세그먼트를 기다리는 상태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ESTABLISHED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연결이 확립되었음을 나타내는 상태</a:t>
            </a:r>
            <a:endParaRPr/>
          </a:p>
        </p:txBody>
      </p:sp>
      <p:sp>
        <p:nvSpPr>
          <p:cNvPr id="257" name="Google Shape;257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UDP(20)</a:t>
            </a:r>
            <a:endParaRPr/>
          </a:p>
        </p:txBody>
      </p:sp>
      <p:sp>
        <p:nvSpPr>
          <p:cNvPr id="264" name="Google Shape;264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5" name="Google Shape;265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780" y="1104900"/>
            <a:ext cx="6384440" cy="444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UDP(21)</a:t>
            </a:r>
            <a:endParaRPr/>
          </a:p>
        </p:txBody>
      </p: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연결 종료 상태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FIN-WAIT-1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일반적인 TCP 연결 종료 과정에 있어 FIN-WAIT-1은 연결 종료의 첫 단계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CLOSE-WAIT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종료 요청인 FIN 세그먼트를 받은 패시브 클로즈 호스트가 그에 대한 응답으로 ACK 세그먼트를 보낸 후 </a:t>
            </a:r>
            <a:br>
              <a:rPr lang="ko-KR"/>
            </a:br>
            <a:r>
              <a:rPr lang="ko-KR"/>
              <a:t>대기하는 상태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FIN-WAIT-2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FIN-WAIT-1 상태에서 ACK 세그먼트를 받게 되면 FIN-WAIT-2 상태가 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상대 호스트의 FIN 세그먼트를 기다리는 상태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LAST-ACK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CLOSE-WAIT 상태에서 FIN 세그먼트를 전송한 뒤 이에 대한 ACK 세그먼트를 기다리는 상태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TIME-WAIT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액티브 클로즈 호스트가 FIN 세그먼트를 수신한 뒤, 이에 대한 ACK 세그먼트를 전송한 뒤 접어드는 상태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패시브 클로즈 호스트가 마지막 ACK 세그먼트를 수신하면 CLOSED 상태로 전이하는 반면,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TIME-WAIT 상태에 접어든 액티브 클로즈 호스트는 일정 시간을 기다린 뒤 CLOSED 상태로 전이</a:t>
            </a:r>
            <a:endParaRPr/>
          </a:p>
        </p:txBody>
      </p:sp>
      <p:sp>
        <p:nvSpPr>
          <p:cNvPr id="275" name="Google Shape;275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UDP(22)</a:t>
            </a:r>
            <a:endParaRPr/>
          </a:p>
        </p:txBody>
      </p:sp>
      <p:sp>
        <p:nvSpPr>
          <p:cNvPr id="282" name="Google Shape;282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3" name="Google Shape;283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13" y="921996"/>
            <a:ext cx="6504374" cy="501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UDP(23)</a:t>
            </a:r>
            <a:endParaRPr/>
          </a:p>
        </p:txBody>
      </p:sp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2" name="Google Shape;292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1044945" y="1480024"/>
            <a:ext cx="10413508" cy="392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TIME-WAIT 상태에 접어든 액티브 클로즈 호스트는 일정 시간을 기다린 뒤 CLOSED 상태로 전이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그런데 TIME-WAIT 상태는 왜 필요한 것일까? 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왜 굳이 일정 시간을 기다렸다가 연결을 종료하는 것일까?</a:t>
            </a:r>
            <a:endParaRPr/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가장 주요한 이유</a:t>
            </a:r>
            <a:endParaRPr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상대 호스트가 받았어야 할 마지막 ACK 세그먼트가 올바르게 전송되지 않았을 수 있기 때문임</a:t>
            </a:r>
            <a:endParaRPr b="0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(04-3절) TCP 송수신 과정에서는 세그먼트가 올바르게 전송되지 않았다면 해당 세그먼트를 재전송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만약 TIME-WAIT 상태로 일정 시간 대기하지 않고 곧바로 연결을 종료해버리면 상대 호스트 입장에서는 마지막 ACK 세그먼트를 재전송받을 수 없음</a:t>
            </a:r>
            <a:endParaRPr b="0" i="0" sz="16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또 다른 이유</a:t>
            </a:r>
            <a:endParaRPr sz="18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한 연결을 종료하고 다른 연결을 수립하는 과정 사이에 대기 시간이 없다면 서로 다른 연결의 패킷들이 혼란을 야기</a:t>
            </a:r>
            <a:endParaRPr b="0" i="0" sz="1400" u="none" cap="none" strike="noStrike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735331" y="1129665"/>
            <a:ext cx="11032736" cy="4392246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26"/>
          <p:cNvGrpSpPr/>
          <p:nvPr/>
        </p:nvGrpSpPr>
        <p:grpSpPr>
          <a:xfrm>
            <a:off x="735331" y="954405"/>
            <a:ext cx="6668646" cy="350520"/>
            <a:chOff x="726196" y="204672"/>
            <a:chExt cx="6668646" cy="350520"/>
          </a:xfrm>
        </p:grpSpPr>
        <p:grpSp>
          <p:nvGrpSpPr>
            <p:cNvPr id="296" name="Google Shape;296;p26"/>
            <p:cNvGrpSpPr/>
            <p:nvPr/>
          </p:nvGrpSpPr>
          <p:grpSpPr>
            <a:xfrm>
              <a:off x="726196" y="204672"/>
              <a:ext cx="6668646" cy="350520"/>
              <a:chOff x="726196" y="204672"/>
              <a:chExt cx="6668646" cy="350520"/>
            </a:xfrm>
          </p:grpSpPr>
          <p:sp>
            <p:nvSpPr>
              <p:cNvPr id="297" name="Google Shape;297;p26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2303536" y="204672"/>
                <a:ext cx="5091306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TIME-WAIT 상태가 필요한 이유는 무엇인가요?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Google Shape;299;p26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UDP(24)</a:t>
            </a:r>
            <a:endParaRPr/>
          </a:p>
        </p:txBody>
      </p:sp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전체 TCP 상태</a:t>
            </a:r>
            <a:endParaRPr/>
          </a:p>
        </p:txBody>
      </p:sp>
      <p:sp>
        <p:nvSpPr>
          <p:cNvPr id="308" name="Google Shape;308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09" name="Google Shape;309;p27"/>
          <p:cNvPicPr preferRelativeResize="0"/>
          <p:nvPr/>
        </p:nvPicPr>
        <p:blipFill rotWithShape="1">
          <a:blip r:embed="rId3">
            <a:alphaModFix/>
          </a:blip>
          <a:srcRect b="0" l="0" r="0" t="50818"/>
          <a:stretch/>
        </p:blipFill>
        <p:spPr>
          <a:xfrm>
            <a:off x="6212359" y="1828006"/>
            <a:ext cx="5525351" cy="321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 b="49155" l="0" r="0" t="0"/>
          <a:stretch/>
        </p:blipFill>
        <p:spPr>
          <a:xfrm>
            <a:off x="405893" y="1768405"/>
            <a:ext cx="5525351" cy="332119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7"/>
          <p:cNvSpPr/>
          <p:nvPr/>
        </p:nvSpPr>
        <p:spPr>
          <a:xfrm>
            <a:off x="3169328" y="1606858"/>
            <a:ext cx="5799985" cy="3684233"/>
          </a:xfrm>
          <a:custGeom>
            <a:rect b="b" l="l" r="r" t="t"/>
            <a:pathLst>
              <a:path extrusionOk="0" h="3684233" w="5799985">
                <a:moveTo>
                  <a:pt x="0" y="3515558"/>
                </a:moveTo>
                <a:lnTo>
                  <a:pt x="0" y="3684233"/>
                </a:lnTo>
                <a:lnTo>
                  <a:pt x="2929631" y="3684233"/>
                </a:lnTo>
                <a:lnTo>
                  <a:pt x="2929631" y="0"/>
                </a:lnTo>
                <a:lnTo>
                  <a:pt x="5797119" y="0"/>
                </a:lnTo>
                <a:lnTo>
                  <a:pt x="5797119" y="142043"/>
                </a:lnTo>
                <a:cubicBezTo>
                  <a:pt x="5791200" y="142043"/>
                  <a:pt x="5804332" y="144424"/>
                  <a:pt x="5798413" y="144424"/>
                </a:cubicBezTo>
              </a:path>
            </a:pathLst>
          </a:custGeom>
          <a:noFill/>
          <a:ln cap="flat" cmpd="sng" w="9525">
            <a:solidFill>
              <a:srgbClr val="97480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UDP(25)</a:t>
            </a:r>
            <a:endParaRPr/>
          </a:p>
        </p:txBody>
      </p:sp>
      <p:sp>
        <p:nvSpPr>
          <p:cNvPr id="318" name="Google Shape;318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9" name="Google Shape;319;p28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TCP의 다양한 상태는 간단한 명령어로 확인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맥OS나 리눅스 - 터미널을 열고 netstat을 입력</a:t>
            </a:r>
            <a:endParaRPr/>
          </a:p>
        </p:txBody>
      </p:sp>
      <p:sp>
        <p:nvSpPr>
          <p:cNvPr id="320" name="Google Shape;320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21" name="Google Shape;321;p28"/>
          <p:cNvGrpSpPr/>
          <p:nvPr/>
        </p:nvGrpSpPr>
        <p:grpSpPr>
          <a:xfrm>
            <a:off x="1774825" y="1713671"/>
            <a:ext cx="8081757" cy="4897001"/>
            <a:chOff x="1809750" y="1833284"/>
            <a:chExt cx="8572500" cy="5194358"/>
          </a:xfrm>
        </p:grpSpPr>
        <p:pic>
          <p:nvPicPr>
            <p:cNvPr id="322" name="Google Shape;322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9275" y="1833284"/>
              <a:ext cx="8553450" cy="84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09750" y="2636617"/>
              <a:ext cx="8572500" cy="4391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UDP(26)</a:t>
            </a:r>
            <a:endParaRPr/>
          </a:p>
        </p:txBody>
      </p:sp>
      <p:sp>
        <p:nvSpPr>
          <p:cNvPr id="330" name="Google Shape;330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UDP 데이터그램 구조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UDP는 TCP와 달리 비연결형 통신을 수행하는 신뢰할 수 없는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그래서 연결 수립 및 해제, 재전송을 통한 오류 제어, 혼잡 제어, 흐름 제어 등을 수행하지 않음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TCP처럼 상태를 유지하지도 않음 - 스테이트리스(stateless) 프로토콜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UDP 데이터그램 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 포트와 수신지 포트: 송수신지의 포트 번호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길이: 헤더를 포함한 UDP 데이터그램의 바이트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체크섬: 데이터그램 전송 과정에서 오류 발생가 발생했는지 검사하기 위한 필드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UDP는 TCP에 비해 적은 오버헤드로 패킷을 빠르게 처리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실시간 스트리밍 서비스, 인터넷 전화처럼 실시간성이 강조되는 상황에서 TCP보다 더 많이 쓰임</a:t>
            </a:r>
            <a:endParaRPr/>
          </a:p>
        </p:txBody>
      </p:sp>
      <p:sp>
        <p:nvSpPr>
          <p:cNvPr id="332" name="Google Shape;332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33" name="Google Shape;3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403" y="4864963"/>
            <a:ext cx="5973194" cy="132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04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TCP와 UDP</a:t>
            </a:r>
            <a:endParaRPr b="1" sz="3600">
              <a:solidFill>
                <a:srgbClr val="953734"/>
              </a:solidFill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1427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TCP와 UDP의 패킷 헤더 구조와 주된 차이점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TCP가 통신을 시작하고 끝맺는 과정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TCP의 상태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UDP(27)</a:t>
            </a:r>
            <a:endParaRPr/>
          </a:p>
        </p:txBody>
      </p:sp>
      <p:sp>
        <p:nvSpPr>
          <p:cNvPr id="340" name="Google Shape;340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1" name="Google Shape;341;p30"/>
          <p:cNvSpPr txBox="1"/>
          <p:nvPr>
            <p:ph idx="1" type="body"/>
          </p:nvPr>
        </p:nvSpPr>
        <p:spPr>
          <a:xfrm>
            <a:off x="487015" y="815007"/>
            <a:ext cx="1152447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TCP와 UDP의 차이</a:t>
            </a:r>
            <a:endParaRPr/>
          </a:p>
        </p:txBody>
      </p:sp>
      <p:sp>
        <p:nvSpPr>
          <p:cNvPr id="342" name="Google Shape;342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43" name="Google Shape;343;p30"/>
          <p:cNvPicPr preferRelativeResize="0"/>
          <p:nvPr/>
        </p:nvPicPr>
        <p:blipFill rotWithShape="1">
          <a:blip r:embed="rId3">
            <a:alphaModFix/>
          </a:blip>
          <a:srcRect b="0" l="0" r="0" t="2187"/>
          <a:stretch/>
        </p:blipFill>
        <p:spPr>
          <a:xfrm>
            <a:off x="482154" y="1400961"/>
            <a:ext cx="5797112" cy="42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1578" y="1400961"/>
            <a:ext cx="5011360" cy="429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전송 계층에서 가장 중요한 프로토콜은 TCP와 UDP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TCP(Transmission Control Protocol)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신뢰할 수 있는 통신을 위한 연결형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UDP(User Datagram Protocol)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TCP보다 신뢰성은 떨어지지만 비교적 빠른 통신이 가능한 비연결형 프로토콜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UDP(2)</a:t>
            </a:r>
            <a:endParaRPr/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TCP 통신 단계와 세그먼트 구조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TCP는 통신(데이터 송수신)하기 전에 연결을 수립하고 통신이 끝나면 연결을 종료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 송수신 과정에서 재전송을 통한 오류 제어, 흐름 제어, 혼잡 제어 등의 기능을 제공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 통신 단계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연결 수립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데이터 송수신(04-3에서 학습)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연결 종료</a:t>
            </a:r>
            <a:endParaRPr/>
          </a:p>
        </p:txBody>
      </p:sp>
      <p:sp>
        <p:nvSpPr>
          <p:cNvPr id="88" name="Google Shape;88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785" y="3817399"/>
            <a:ext cx="9476430" cy="1868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UDP(3)</a:t>
            </a:r>
            <a:endParaRPr/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MSS(Maximum Segment Size) 단위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MSS - TCP로 전송할 수 있는 최대 페이로드 크기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MSS의 크기를 고려할 때 TCP 헤더 크기는 제외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헤더의 크기까지 포함했던 단위인 MTU와는 대조적</a:t>
            </a:r>
            <a:endParaRPr/>
          </a:p>
        </p:txBody>
      </p:sp>
      <p:sp>
        <p:nvSpPr>
          <p:cNvPr id="98" name="Google Shape;98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863" y="2436048"/>
            <a:ext cx="9758274" cy="2482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UDP(4)</a:t>
            </a:r>
            <a:endParaRPr/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TCP의 세그먼트 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 포트(source port)와 수신지 포트(destination port)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 또는 수신지 애플리케이션을 식별하는 포트 번호가 명시되는 필드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번호(sequence number)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번호가 명시되는 필드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순서 번호 - 송수신되는 세그먼트 데이터의 첫 바이트에 부여되는 번호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확인 응답 번호(acknowledgment number)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상대 호스트가 보낸 세그먼트에 대한 응답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다음으로 수신하기를 기대하는 순서 번호가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제어 비트(control bits) 또는 플래그 비트(flag bits)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현재 세그먼트에 대한 부가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윈도우(window)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 윈도우의 크기가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 윈도우 - 한 번에 수신하고자 하는 데이터의 양</a:t>
            </a:r>
            <a:endParaRPr/>
          </a:p>
        </p:txBody>
      </p:sp>
      <p:sp>
        <p:nvSpPr>
          <p:cNvPr id="108" name="Google Shape;108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UDP(5)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962" y="1304925"/>
            <a:ext cx="5800076" cy="381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TCP와 UDP(6)</a:t>
            </a:r>
            <a:endParaRPr/>
          </a:p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제어 비트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제어 비트 필드는 기본적으로 8비트로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ACK: 세그먼트의 승인을 나타내기 위한 비트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SYN: 연결을 수립하기 위한 비트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FIN: 연결을 종료하기 위한 비트</a:t>
            </a:r>
            <a:endParaRPr/>
          </a:p>
        </p:txBody>
      </p:sp>
      <p:sp>
        <p:nvSpPr>
          <p:cNvPr id="126" name="Google Shape;126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1271588" y="4679900"/>
            <a:ext cx="10020808" cy="12753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[참고]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‘ACK 비트가 1로 설정된 세그먼트’, ‘SYN 비트가 1로 설정된 세그먼트’, ‘FIN 비트가 1로 설정된 세그먼트’는 편의상 각각 ‘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 세그먼트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‘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 세그먼트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’, ‘</a:t>
            </a: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 세그먼트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’라 줄여서 칭하는 경우가 많음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