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8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7" roundtripDataSignature="AMtx7mi0CFQz7KgphgER73EHM3WEGbP1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3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3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3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3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4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5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5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5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5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5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5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5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04 전송 계층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04-3 TCP의 오류·흐름·혼잡 제어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30939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제어(7)</a:t>
            </a:r>
            <a:endParaRPr/>
          </a:p>
        </p:txBody>
      </p:sp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2"/>
            </a:pPr>
            <a:r>
              <a:rPr lang="ko-KR"/>
              <a:t>타임아웃이 발생했을 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 세그먼트를 송신하는 호스트는 모두 재전송 타이머(retransmission timer) 값을 유지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호스트가 세그먼트를 전송할 때마다 재전송 타이머를 시작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타임아웃(timeout) - 이 타이머의 카운트다운이 끝난 상황(정해진 시간이 끝난 상황)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타임아웃이 발생할 때까지 ACK 세그먼트를 받지 못하면 세그먼트가 상대 호스트에게 정상적으로 도착하지 않았다고 간주하여 세그먼트를 재전송</a:t>
            </a:r>
            <a:endParaRPr/>
          </a:p>
        </p:txBody>
      </p:sp>
      <p:sp>
        <p:nvSpPr>
          <p:cNvPr id="151" name="Google Shape;151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740" y="3151297"/>
            <a:ext cx="3782150" cy="363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제어(8)</a:t>
            </a:r>
            <a:endParaRPr/>
          </a:p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ARQ: 재전송 기법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ARQ(Automatic Repeat Request, 자동 재전송 요구)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 호스트의 답변(ACK)과 타임아웃 발생을 토대로 문제를 진단하고, 문제가 생긴 메시지를 재전송함으로써 신뢰성을 확보하는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ARQ의 대표적인 세 가지 방식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Stop-and-Wait ARQ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Go-Back-N ARQ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Selective Repeat ARQ</a:t>
            </a:r>
            <a:endParaRPr/>
          </a:p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5139" y="3154579"/>
            <a:ext cx="4908064" cy="227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제어(9)</a:t>
            </a:r>
            <a:endParaRPr/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Stop-and-Wait ARQ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제대로 전달했음을 확인하기 전까지는 새로운 메시지를 보내지 않는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메시지를 송신하고, 이에 대한 확인 응답을 받고, 다시 메시지를 송신하고,  확인 응답을 받는 것을 반복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단순하지만, 높은 신뢰성을 보장하는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문제점 - 네트워크의 이용 효율이 낮아지고 성능이 저하됨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전송되었음을 확인해야만 비로소 다음 전송을 시작하는 Stop-and-Wait ARQ의 특성으로,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 호스트(A) 입장에서 확인 응답을 받기 전까지는 다음 전송을 할 수 있어도 하지 못함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 호스트(B) 입장에서도 훨씬 더 많은 데이터를 한 번에 전송받을 수 있음에도 불구하고 </a:t>
            </a:r>
            <a:br>
              <a:rPr lang="ko-KR"/>
            </a:br>
            <a:r>
              <a:rPr lang="ko-KR"/>
              <a:t>한 번에 하나씩만 확인 응답</a:t>
            </a:r>
            <a:endParaRPr/>
          </a:p>
        </p:txBody>
      </p:sp>
      <p:sp>
        <p:nvSpPr>
          <p:cNvPr id="171" name="Google Shape;171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제어(10)</a:t>
            </a:r>
            <a:endParaRPr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9" name="Google Shape;179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2191" y="1040533"/>
            <a:ext cx="5107618" cy="517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제어(11)</a:t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Go-Back-N ARQ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Stop-and-Wait ARQ의 문제 해결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세그먼트에 대한 ACK 세그먼트가 도착하기 전이더라도 여러 세그먼트를 보낼 수 있어야 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Go-Back-N ARQ와 Selective Repeat ARQ는 모두 이러한 방식으로 동작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파이프라이닝(pipelining) - 연속해서 메시지를 전송할 수 있는 기술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오늘날 TCP는 이러한 파이프라이닝이 사용되는 Go-Back-N ARQ와 Selective Repeat ARQ를 기반으로 동작</a:t>
            </a:r>
            <a:endParaRPr/>
          </a:p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520" y="3182704"/>
            <a:ext cx="4505201" cy="367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제어(12)</a:t>
            </a:r>
            <a:endParaRPr/>
          </a:p>
        </p:txBody>
      </p: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Go-Back-N ARQ는 파이프라이닝 방식을 활용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여러 세그먼트를 전송하고, 도중에 잘못 전송된 세그먼트가 발생할 경우 해당 세그먼트부터 </a:t>
            </a:r>
            <a:br>
              <a:rPr lang="ko-KR"/>
            </a:br>
            <a:r>
              <a:rPr lang="ko-KR"/>
              <a:t>전부 다시 전송하는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Go-Back-N ARQ에서 순서 번호 n번에 대한 ACK 세그먼트는 ‘n번만의’ 확인 응답이 아닌</a:t>
            </a:r>
            <a:br>
              <a:rPr lang="ko-KR"/>
            </a:br>
            <a:r>
              <a:rPr lang="ko-KR"/>
              <a:t>‘n번까지의’ 확인 응답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누적 확인 응답(CACK, Cumulative Acknowledgment)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Go-Back-N ARQ의 ACK 세그먼트</a:t>
            </a:r>
            <a:endParaRPr/>
          </a:p>
        </p:txBody>
      </p:sp>
      <p:sp>
        <p:nvSpPr>
          <p:cNvPr id="199" name="Google Shape;199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제어(13)</a:t>
            </a:r>
            <a:endParaRPr/>
          </a:p>
        </p:txBody>
      </p:sp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7" name="Google Shape;207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725" y="1033277"/>
            <a:ext cx="821055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제어(14)</a:t>
            </a:r>
            <a:endParaRPr/>
          </a:p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6" name="Google Shape;216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1225118" y="1304925"/>
            <a:ext cx="10196040" cy="4139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재전송(fast retransmit)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재전송 타이머가 만료되기 전이라도 세 번의 동일한 ACK 세그먼트가 수신되었다면 해당 세그먼트를 곧바로 재전송하는 기능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세그먼트의 일부가 전송 과정에서 유실되었다고 가정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예를 들어 첫 번째, 두 번째, 세 번째, 네 번째, 다섯 번째 세그먼트를 전송하는 과정에서 세 번째 세그먼트가 누락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Go-Back-N ARQ 방식에 따라 수신 호스트는 (네 번째, 다섯 번째 세그먼트를 받았더라도) 세 번째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세그먼트에 대한 ACK 세그먼트를 송신 호스트에게 전송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송신 호스트는 세 번째 세그먼트에 대한 재전송 타이머가 만료되었을 때 비로소 세 번째 세그먼트를 재전송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 번째 세그먼트에 대한 재전송 타이머가 만료되기 전이라면 세 번째 세그먼트가 손실되었다고 판단하지 않음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재전송은 재전송 타이머가 만료되지 않았더라도 세 번의 동일한 ACK 세그먼트가 수신되면 곧바로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재전송을 수행하기에 타이머가 끝날 때까지 기다리는 시간을 줄일 수 있음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70842" y="954566"/>
            <a:ext cx="10850028" cy="562040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7"/>
          <p:cNvGrpSpPr/>
          <p:nvPr/>
        </p:nvGrpSpPr>
        <p:grpSpPr>
          <a:xfrm>
            <a:off x="770842" y="779306"/>
            <a:ext cx="3605849" cy="350520"/>
            <a:chOff x="726196" y="204672"/>
            <a:chExt cx="3605849" cy="350520"/>
          </a:xfrm>
        </p:grpSpPr>
        <p:grpSp>
          <p:nvGrpSpPr>
            <p:cNvPr id="220" name="Google Shape;220;p17"/>
            <p:cNvGrpSpPr/>
            <p:nvPr/>
          </p:nvGrpSpPr>
          <p:grpSpPr>
            <a:xfrm>
              <a:off x="726196" y="204672"/>
              <a:ext cx="3605849" cy="350520"/>
              <a:chOff x="726196" y="204672"/>
              <a:chExt cx="3605849" cy="350520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303537" y="204672"/>
                <a:ext cx="2028508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빠른 재전송 </a:t>
                </a:r>
                <a:r>
                  <a:rPr b="1" lang="ko-KR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(1)</a:t>
                </a:r>
                <a:endParaRPr b="1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3" name="Google Shape;223;p17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제어(15)</a:t>
            </a:r>
            <a:endParaRPr/>
          </a:p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1" name="Google Shape;231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770842" y="954566"/>
            <a:ext cx="10850028" cy="562040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18"/>
          <p:cNvGrpSpPr/>
          <p:nvPr/>
        </p:nvGrpSpPr>
        <p:grpSpPr>
          <a:xfrm>
            <a:off x="770842" y="779306"/>
            <a:ext cx="3605849" cy="350520"/>
            <a:chOff x="726196" y="204672"/>
            <a:chExt cx="3605849" cy="350520"/>
          </a:xfrm>
        </p:grpSpPr>
        <p:grpSp>
          <p:nvGrpSpPr>
            <p:cNvPr id="234" name="Google Shape;234;p18"/>
            <p:cNvGrpSpPr/>
            <p:nvPr/>
          </p:nvGrpSpPr>
          <p:grpSpPr>
            <a:xfrm>
              <a:off x="726196" y="204672"/>
              <a:ext cx="3605849" cy="350520"/>
              <a:chOff x="726196" y="204672"/>
              <a:chExt cx="3605849" cy="350520"/>
            </a:xfrm>
          </p:grpSpPr>
          <p:sp>
            <p:nvSpPr>
              <p:cNvPr id="235" name="Google Shape;235;p18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2303537" y="204672"/>
                <a:ext cx="2028508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빠른 재전송 </a:t>
                </a:r>
                <a:r>
                  <a:rPr b="1" lang="ko-KR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(2)</a:t>
                </a:r>
                <a:endParaRPr b="1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7" name="Google Shape;237;p18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727" y="1413279"/>
            <a:ext cx="7072546" cy="479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제어(16)</a:t>
            </a:r>
            <a:endParaRPr/>
          </a:p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Selective Repeat ARQ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선택적으로 재전송하는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Selective Repeat ARQ는 수신 호스트 측에서 제대로 전송받은 각각의 패킷들에 대해 ACK 세그먼트를 보내는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Go-Back-N ARQ의 ACK 세그먼트가 누적 확인 응답이라면,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Selective Repeat ARQ의 ACK 세그먼트는 개별 확인 응답(Selective Acknowledgment)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 호스트는 올바르게 수신받지 못한 ACK 세그먼트가 있는지 검사하고, 만일 응답받지 못한 세그먼트가 </a:t>
            </a:r>
            <a:br>
              <a:rPr lang="ko-KR"/>
            </a:br>
            <a:r>
              <a:rPr lang="ko-KR"/>
              <a:t>존재한다면 해당 세그먼트를 재전송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오늘날 대부분의 호스트는 TCP 통신에서 Selective Repeat ARQ를 지원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Selective Repeat ARQ를 사용하지 않을 경우 Go-Back-N ARQ 방식으로 동작</a:t>
            </a:r>
            <a:endParaRPr/>
          </a:p>
        </p:txBody>
      </p:sp>
      <p:sp>
        <p:nvSpPr>
          <p:cNvPr id="247" name="Google Shape;247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제어(17)</a:t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5" name="Google Shape;255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554" y="856549"/>
            <a:ext cx="7095676" cy="571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제어(18)</a:t>
            </a:r>
            <a:endParaRPr/>
          </a:p>
        </p:txBody>
      </p:sp>
      <p:sp>
        <p:nvSpPr>
          <p:cNvPr id="263" name="Google Shape;263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흐름 제어: 슬라이딩 윈도우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파이프라이닝 기반의 Go-Back-N ARQ와 Selective Repeat ARQ가 정상적으로 동작하려면 </a:t>
            </a:r>
            <a:br>
              <a:rPr lang="ko-KR"/>
            </a:br>
            <a:r>
              <a:rPr lang="ko-KR"/>
              <a:t>반드시 흐름 제어(flow control)를 고려해야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호스트가 한 번에 받아서 처리할 수 있는 세그먼트의 양에는 한계가 있기 때문임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수신 호스트가 한 번에 n개의 바이트를 받아서 처리할 수 있다면, 송신 호스트는 이 점을 인지하여 </a:t>
            </a:r>
            <a:br>
              <a:rPr lang="ko-KR"/>
            </a:br>
            <a:r>
              <a:rPr lang="ko-KR"/>
              <a:t>     n개 바이트를 넘지 않는 선에서 송신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이 양보다 더 많은 양을 한 번에 전송하면 마치 우편함이 가득 차 일부 편지가 넘치는 것처럼 </a:t>
            </a:r>
            <a:br>
              <a:rPr lang="ko-KR"/>
            </a:br>
            <a:r>
              <a:rPr lang="ko-KR"/>
              <a:t>일부 세그먼트가 처리되지 못할 우려가 발셍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3532" y="3827414"/>
            <a:ext cx="2200040" cy="288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제어(19)</a:t>
            </a:r>
            <a:endParaRPr/>
          </a:p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수신 호스트의 ‘수신 버퍼’와 ‘버퍼 오버플로’ 개념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수신 버퍼 - 수신된 세그먼트가 애플리케이션 프로세스에 의해 읽히기 전에 임시 저장 공간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 호스트가 흐름 제어를 고려하지 않고 수신 버퍼의 크기보다 많은 데이터를 전송하면 일부 세그먼트가 </a:t>
            </a:r>
            <a:br>
              <a:rPr lang="ko-KR"/>
            </a:br>
            <a:r>
              <a:rPr lang="ko-KR"/>
              <a:t>처리되지 못할 수 있음 - 저장 가능한 공간보다 더 많은 데이터를 저장할 수 없음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버퍼 오버플로(buffer overflow)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TCP의 흐름 제어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이러한 문제 상황을 방지하고자 송신 호스트가 수신 호스트의 처리 속도를 고려하며 송수신 속도를 균일하게 유지하는 것을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Stop-and-Wait ARQ를 사용하면 별도의 흐름 제어가 필요하지 않음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파이프라이닝 기반의 Go-Back-N ARQ와 Selective Repeat ARQ에서는 흐름 제어가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파이프라이닝이 연속해서 세그먼트를 전송하지만, 무작정 무한한 데이터를 연속해서 보낼 수는 없기 때문임</a:t>
            </a:r>
            <a:endParaRPr/>
          </a:p>
        </p:txBody>
      </p:sp>
      <p:sp>
        <p:nvSpPr>
          <p:cNvPr id="275" name="Google Shape;275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제어(20)</a:t>
            </a:r>
            <a:endParaRPr/>
          </a:p>
        </p:txBody>
      </p:sp>
      <p:sp>
        <p:nvSpPr>
          <p:cNvPr id="282" name="Google Shape;282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오늘날 TCP에서는 흐름 제어로 슬라이딩 윈도우(sliding window)를 사용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윈도우(window) - 송신 호스트가 파이프라이닝할 수 있는 최대량</a:t>
            </a:r>
            <a:br>
              <a:rPr lang="ko-KR"/>
            </a:br>
            <a:r>
              <a:rPr lang="ko-KR"/>
              <a:t>즉, 윈도우의 크기만큼 확인 응답을 받지 않고도 한 번에 전송 가능하다는 의미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822" y="2250489"/>
            <a:ext cx="9792356" cy="235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제어(21)</a:t>
            </a:r>
            <a:endParaRPr/>
          </a:p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송신 호스트가 보내려는 데이터와 윈도우가 다음 그림과 같다면 첫 번째 세그먼트부터 </a:t>
            </a:r>
            <a:br>
              <a:rPr lang="ko-KR"/>
            </a:br>
            <a:r>
              <a:rPr lang="ko-KR"/>
              <a:t>네 번째 세그먼트까지가 확인 응답을 받지 않고도 전송할 수 있는 양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반면에 윈도우 크기에서 벗어난 숫자에 해당하는 세그먼트는 전송할 수 없음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324" y="2072936"/>
            <a:ext cx="9329352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제어(22)</a:t>
            </a:r>
            <a:endParaRPr/>
          </a:p>
        </p:txBody>
      </p:sp>
      <p:sp>
        <p:nvSpPr>
          <p:cNvPr id="302" name="Google Shape;302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3" name="Google Shape;303;p25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앞의 상황에서 윈도우에 포함된 첫 번째, 두 번째, 세 번째, 네 번째 세그먼트를 전송했고, </a:t>
            </a:r>
            <a:br>
              <a:rPr lang="ko-KR"/>
            </a:br>
            <a:r>
              <a:rPr lang="ko-KR"/>
              <a:t>곧 수신 호스트로부터 첫 번째 세그먼트에 대한 ACK 세그먼트를 받았다고 가정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윈도우는 오른쪽으로 한 칸 이동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549" y="2143957"/>
            <a:ext cx="9402902" cy="226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제어(23)</a:t>
            </a:r>
            <a:endParaRPr/>
          </a:p>
        </p:txBody>
      </p:sp>
      <p:sp>
        <p:nvSpPr>
          <p:cNvPr id="312" name="Google Shape;312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3" name="Google Shape;313;p26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두 번째 세그먼트에 대한 ACK 세그먼트를 받았다면 윈도우는 또 다시 오른쪽으로 한 칸 이동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윈도우가 점차 오른쪽으로 미끄러지듯 움직임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15" name="Google Shape;3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069" y="1833238"/>
            <a:ext cx="9389862" cy="230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제어(24)</a:t>
            </a:r>
            <a:endParaRPr/>
          </a:p>
        </p:txBody>
      </p:sp>
      <p:sp>
        <p:nvSpPr>
          <p:cNvPr id="322" name="Google Shape;322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3" name="Google Shape;323;p27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송신 호스트 뿐만 아니라 수신 호스트도 윈도우를 고려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송신측 윈도우(이하 송신 윈도우)는 수신 호스트가 알려 주는 수신 측 윈도우(이하 수신 윈도우)를 </a:t>
            </a:r>
            <a:br>
              <a:rPr lang="ko-KR"/>
            </a:br>
            <a:r>
              <a:rPr lang="ko-KR"/>
              <a:t>토대로 알 수 있는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 호스트는 TCP 헤더(윈도우 필드)를 통해 송신 호스트에게 자신이 받을 데이터의 양을 알려줌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 호스트는 이 정보를 바탕으로 수신 호스트의 처리 속도와 발맞춰 균일한 속도로 세그먼트를 전송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25" name="Google Shape;3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150" y="2664826"/>
            <a:ext cx="44577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제어(25)</a:t>
            </a:r>
            <a:endParaRPr/>
          </a:p>
        </p:txBody>
      </p:sp>
      <p:sp>
        <p:nvSpPr>
          <p:cNvPr id="332" name="Google Shape;332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슬라이딩 윈도우(sliding window)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수신 호스트가 첫 번째 세그먼트를 올바르게 수신했다면(송신 윈도우와 마찬가지로) 수신 윈도우는 </a:t>
            </a:r>
            <a:br>
              <a:rPr lang="ko-KR"/>
            </a:br>
            <a:r>
              <a:rPr lang="ko-KR"/>
              <a:t>오른쪽으로 한 칸 이동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또 두 번째 세그먼트를 올바르게 수신했다면 수신 윈도우는 다시 한번 오른쪽으로 한 칸 이동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파이프라이닝 과정에서 송수신 윈도우는 점차 오른쪽으로 미끄러지듯 움직이게 됨</a:t>
            </a:r>
            <a:endParaRPr/>
          </a:p>
        </p:txBody>
      </p:sp>
      <p:sp>
        <p:nvSpPr>
          <p:cNvPr id="334" name="Google Shape;334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제어(26)</a:t>
            </a:r>
            <a:endParaRPr/>
          </a:p>
        </p:txBody>
      </p:sp>
      <p:sp>
        <p:nvSpPr>
          <p:cNvPr id="341" name="Google Shape;341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2" name="Google Shape;342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43" name="Google Shape;3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112" y="973603"/>
            <a:ext cx="9663776" cy="530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TCP의 오류·흐름·혼잡 제어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188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TCP의 신뢰성을 보장하기 위한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오류 제어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흐름 제어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혼잡 제어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제어(27)</a:t>
            </a:r>
            <a:endParaRPr/>
          </a:p>
        </p:txBody>
      </p:sp>
      <p:sp>
        <p:nvSpPr>
          <p:cNvPr id="350" name="Google Shape;350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혼잡 제어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혼잡(congestion)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많은 트래픽으로 인해 패킷의 처리 속도가 늦어지거나 유실될 우려가 있는 네트워크 상황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53" name="Google Shape;3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2254743"/>
            <a:ext cx="74485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제어(28)</a:t>
            </a:r>
            <a:endParaRPr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TCP의 혼잡 제어(congestion control)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흐름 제어의 주체가 수신 호스트라면 혼잡 제어의 주체는 송신 호스트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제어를 수행하는 송신 호스트는 네트워크 혼잡도를 판단하고 혼잡한 정도에 맞춰 유동적으로 </a:t>
            </a:r>
            <a:br>
              <a:rPr lang="ko-KR"/>
            </a:br>
            <a:r>
              <a:rPr lang="ko-KR"/>
              <a:t>전송량을 조절하며 전송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혼잡 윈도우(congestion window) - 혼잡 없이 전송할 수 있을 법한 데이터양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윈도우가 크면 한 번에 전송할 수 있는 세그먼트 수가 많음을 의미하고,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윈도우가 작다면 네트워크가 혼잡한 상황이기에 한 번에 전송할 수 있는 세그먼트 수가 적음을 의미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혼잡 윈도우의 크기는 송신 호스트가 어느 정도의 세그먼트를 전송해야 혼잡을 방지할 수 있는지를 </a:t>
            </a:r>
            <a:br>
              <a:rPr lang="ko-KR"/>
            </a:br>
            <a:r>
              <a:rPr lang="ko-KR"/>
              <a:t>직접 계산하여 알아내야 함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제어(29)</a:t>
            </a:r>
            <a:endParaRPr/>
          </a:p>
        </p:txBody>
      </p:sp>
      <p:sp>
        <p:nvSpPr>
          <p:cNvPr id="369" name="Google Shape;369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0" name="Google Shape;370;p32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혼잡 윈도우 크기는 혼잡 제어 알고리즘을 통해 결정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혼잡 제어 알고리즘(congestion control algorithm) - 혼잡 제어를 수행하는 일련의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가장 기본적인 알고리즘인 AIMD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AIMD(Additive Increase/Multiplicative Decrease)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‘합으로 증가, 곱으로 감소’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혼잡이 감지되지 않는다면 - 혼잡 윈도우를 RTT(Round Trip Time)마다 1씩 선형적으로 증가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혼잡이 감지되면 - 혼잡 윈도우를 절반으로 떨어뜨리는 동작을 반복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윈도우는 톱니 모양으로 변화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72" name="Google Shape;372;p32"/>
          <p:cNvGrpSpPr/>
          <p:nvPr/>
        </p:nvGrpSpPr>
        <p:grpSpPr>
          <a:xfrm>
            <a:off x="3079750" y="3930891"/>
            <a:ext cx="5522712" cy="2860132"/>
            <a:chOff x="2828925" y="2659052"/>
            <a:chExt cx="6534150" cy="3383941"/>
          </a:xfrm>
        </p:grpSpPr>
        <p:pic>
          <p:nvPicPr>
            <p:cNvPr id="373" name="Google Shape;373;p32"/>
            <p:cNvPicPr preferRelativeResize="0"/>
            <p:nvPr/>
          </p:nvPicPr>
          <p:blipFill rotWithShape="1">
            <a:blip r:embed="rId3">
              <a:alphaModFix/>
            </a:blip>
            <a:srcRect b="30051" l="0" r="0" t="0"/>
            <a:stretch/>
          </p:blipFill>
          <p:spPr>
            <a:xfrm>
              <a:off x="2828925" y="2659052"/>
              <a:ext cx="6534150" cy="2824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2"/>
            <p:cNvPicPr preferRelativeResize="0"/>
            <p:nvPr/>
          </p:nvPicPr>
          <p:blipFill rotWithShape="1">
            <a:blip r:embed="rId3">
              <a:alphaModFix/>
            </a:blip>
            <a:srcRect b="0" l="0" r="0" t="86159"/>
            <a:stretch/>
          </p:blipFill>
          <p:spPr>
            <a:xfrm>
              <a:off x="2828925" y="5484001"/>
              <a:ext cx="6534150" cy="5589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제어(30)</a:t>
            </a:r>
            <a:endParaRPr/>
          </a:p>
        </p:txBody>
      </p:sp>
      <p:sp>
        <p:nvSpPr>
          <p:cNvPr id="381" name="Google Shape;381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2" name="Google Shape;382;p33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느린 시작 알고리즘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느린 시작(slow start) 알고리즘은 혼잡 윈도우를 1부터 시작해 문제없이 수신된 ACK 세그먼트 하나당 </a:t>
            </a:r>
            <a:br>
              <a:rPr lang="ko-KR"/>
            </a:br>
            <a:r>
              <a:rPr lang="ko-KR"/>
              <a:t>1씩 증가시키는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윈도우는 RTT마다 2배씩 지수적으로 증가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AIMD 방식은 처음 연결이 수립된 뒤 선형적으로 혼잡 윈도우를 증가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느린 시작을 이용하면 혼잡 윈도우의 지수적인 증가를 활용해 초기 전송 속도를 어느 정도 빠르게 확보</a:t>
            </a:r>
            <a:endParaRPr/>
          </a:p>
        </p:txBody>
      </p:sp>
      <p:sp>
        <p:nvSpPr>
          <p:cNvPr id="383" name="Google Shape;383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제어(31)</a:t>
            </a:r>
            <a:endParaRPr/>
          </a:p>
        </p:txBody>
      </p:sp>
      <p:sp>
        <p:nvSpPr>
          <p:cNvPr id="390" name="Google Shape;390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1" name="Google Shape;391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464" y="840263"/>
            <a:ext cx="6889071" cy="562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제어(32)</a:t>
            </a:r>
            <a:endParaRPr/>
          </a:p>
        </p:txBody>
      </p:sp>
      <p:sp>
        <p:nvSpPr>
          <p:cNvPr id="399" name="Google Shape;399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느린 시작 알고리즘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윈도우를 언제까지나 지수적으로 증가시킬 수는 없음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윈도우가 계속 지수적으로 증가하다 보면 언젠가는 혼잡 상황을 마주할 확률이 높아지기 때문임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느린 시작 임계치(slow start threshold)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 값이 계속 증가하다가, 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느린 시작 임계치 이상이 되거나 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타임아웃이 발생하거나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세 번의 중복된 ACK 세그먼트가 발생하여 혼잡이 감지되면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세 가지 방법 중 하나를 선택</a:t>
            </a:r>
            <a:endParaRPr/>
          </a:p>
        </p:txBody>
      </p:sp>
      <p:sp>
        <p:nvSpPr>
          <p:cNvPr id="401" name="Google Shape;401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02" name="Google Shape;4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253" y="4194034"/>
            <a:ext cx="9092408" cy="184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제어(33)</a:t>
            </a:r>
            <a:endParaRPr/>
          </a:p>
        </p:txBody>
      </p:sp>
      <p:sp>
        <p:nvSpPr>
          <p:cNvPr id="409" name="Google Shape;409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0" name="Google Shape;410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411" name="Google Shape;411;p36"/>
          <p:cNvSpPr txBox="1"/>
          <p:nvPr/>
        </p:nvSpPr>
        <p:spPr>
          <a:xfrm>
            <a:off x="1225118" y="1304925"/>
            <a:ext cx="10196040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수신 윈도우 - RWND(Receiver WiNDow)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혼잡 윈도우 - CWND(Congestion WiNDow)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느린 시작 임계치 - SSTHRESH(Slow Start THRESHold)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값들은 일반적으로 운영체제에서 TCP의 상태를 관리하는 상태 변수의 형태로 존재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6"/>
          <p:cNvSpPr/>
          <p:nvPr/>
        </p:nvSpPr>
        <p:spPr>
          <a:xfrm>
            <a:off x="770842" y="954566"/>
            <a:ext cx="10850028" cy="562040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p36"/>
          <p:cNvGrpSpPr/>
          <p:nvPr/>
        </p:nvGrpSpPr>
        <p:grpSpPr>
          <a:xfrm>
            <a:off x="770842" y="779306"/>
            <a:ext cx="4582393" cy="350520"/>
            <a:chOff x="726196" y="204672"/>
            <a:chExt cx="4582393" cy="350520"/>
          </a:xfrm>
        </p:grpSpPr>
        <p:grpSp>
          <p:nvGrpSpPr>
            <p:cNvPr id="414" name="Google Shape;414;p36"/>
            <p:cNvGrpSpPr/>
            <p:nvPr/>
          </p:nvGrpSpPr>
          <p:grpSpPr>
            <a:xfrm>
              <a:off x="726196" y="204672"/>
              <a:ext cx="4582393" cy="350520"/>
              <a:chOff x="726196" y="204672"/>
              <a:chExt cx="4582393" cy="350520"/>
            </a:xfrm>
          </p:grpSpPr>
          <p:sp>
            <p:nvSpPr>
              <p:cNvPr id="415" name="Google Shape;415;p36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2303537" y="204672"/>
                <a:ext cx="3005052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수신 윈도우, 혼잡 윈도우</a:t>
                </a:r>
                <a:endParaRPr b="1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7" name="Google Shape;417;p36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8" name="Google Shape;4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5" y="2569331"/>
            <a:ext cx="67627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제어(34)</a:t>
            </a:r>
            <a:endParaRPr/>
          </a:p>
        </p:txBody>
      </p:sp>
      <p:sp>
        <p:nvSpPr>
          <p:cNvPr id="425" name="Google Shape;425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혼잡 회피 알고리즘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RTT마다 혼잡 윈도우를 1MSS(Maximum Segment Size)씩 증가시키는 알고리즘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윈도우를 지수적으로 증가시키는 느린 시작과는 달리, 혼잡 윈도우 크기를 선형적으로 증가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느린 시작 임계치를 넘어선 시점부터는 혼잡이 발생할 우려가 있으니 조심해서 혼잡 윈도우를 증가시키는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회피 도중 타임아웃이 발생하면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 값은 1로, 느린 시작 임계치는 혼잡이 감지된 시점의 혼잡 윈도우 값의 절반으로 초기화한 뒤 다시 느린 시작을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회피 도중 세 번의 중복 ACK 세그먼트가 발생되었을 때는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 값과 느린 시작 임계치를 대략 절반으로 떨어뜨린 뒤 빠른 회복 알고리즘을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이때 타임아웃이 발생한 세그먼트나 세번의 중복 ACK 세그먼트가 발생한 세그먼트는 재전송</a:t>
            </a:r>
            <a:endParaRPr/>
          </a:p>
        </p:txBody>
      </p:sp>
      <p:sp>
        <p:nvSpPr>
          <p:cNvPr id="427" name="Google Shape;427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제어(35)</a:t>
            </a:r>
            <a:endParaRPr/>
          </a:p>
        </p:txBody>
      </p:sp>
      <p:sp>
        <p:nvSpPr>
          <p:cNvPr id="434" name="Google Shape;434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5" name="Google Shape;435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36" name="Google Shape;4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937" y="1035746"/>
            <a:ext cx="7606126" cy="518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제어(36)</a:t>
            </a:r>
            <a:endParaRPr/>
          </a:p>
        </p:txBody>
      </p:sp>
      <p:sp>
        <p:nvSpPr>
          <p:cNvPr id="443" name="Google Shape;443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4" name="Google Shape;444;p39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빠른 회복 알고리즘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 번의 중복된 ACK 세그먼트를 수신하면 빠른 재전송과 더불어 빠른 회복 알고리즘이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빠른 회복(fast recovery)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 번의 중복 ACK 세그먼트를 수신했을 때 느린 시작은 건너뛰고 혼잡 회피를 수행하는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빠르게 전송률을 회복하기 위한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단, 빠른 회복 도중이라도 타임아웃이 발생하면 혼잡 윈도우 크기는 1로, 느린 시작 임계치는 </a:t>
            </a:r>
            <a:br>
              <a:rPr lang="ko-KR"/>
            </a:br>
            <a:r>
              <a:rPr lang="ko-KR"/>
              <a:t>혼잡이 감지된 시점의 절반으로 떨어뜨린 후 다시 느린 시작을 수행</a:t>
            </a:r>
            <a:endParaRPr/>
          </a:p>
        </p:txBody>
      </p:sp>
      <p:sp>
        <p:nvSpPr>
          <p:cNvPr id="445" name="Google Shape;445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TCP는 재전송을 기반으로 다양한 </a:t>
            </a:r>
            <a:r>
              <a:rPr b="1" lang="ko-KR"/>
              <a:t>오류</a:t>
            </a:r>
            <a:r>
              <a:rPr lang="ko-KR"/>
              <a:t>를 </a:t>
            </a:r>
            <a:r>
              <a:rPr b="1" lang="ko-KR"/>
              <a:t>제어</a:t>
            </a:r>
            <a:r>
              <a:rPr lang="ko-KR"/>
              <a:t>하고, </a:t>
            </a:r>
            <a:r>
              <a:rPr b="1" lang="ko-KR"/>
              <a:t>흐름 제어</a:t>
            </a:r>
            <a:r>
              <a:rPr lang="ko-KR"/>
              <a:t>를 통해 처리할 수 있을 만큼의 </a:t>
            </a:r>
            <a:br>
              <a:rPr lang="ko-KR"/>
            </a:br>
            <a:r>
              <a:rPr lang="ko-KR"/>
              <a:t>데이터만을 주고받으며, </a:t>
            </a:r>
            <a:r>
              <a:rPr b="1" lang="ko-KR"/>
              <a:t>혼잡 제어</a:t>
            </a:r>
            <a:r>
              <a:rPr lang="ko-KR"/>
              <a:t>를 통해 네트워크가 혼잡한 정도에 따라 전송량을 조절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56" y="2268245"/>
            <a:ext cx="10412888" cy="207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제어(37)</a:t>
            </a:r>
            <a:endParaRPr/>
          </a:p>
        </p:txBody>
      </p:sp>
      <p:sp>
        <p:nvSpPr>
          <p:cNvPr id="452" name="Google Shape;452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3" name="Google Shape;453;p40"/>
          <p:cNvSpPr txBox="1"/>
          <p:nvPr>
            <p:ph idx="1" type="body"/>
          </p:nvPr>
        </p:nvSpPr>
        <p:spPr>
          <a:xfrm>
            <a:off x="487014" y="815007"/>
            <a:ext cx="11444573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혼잡 제어 알고리즘 종합</a:t>
            </a:r>
            <a:endParaRPr/>
          </a:p>
        </p:txBody>
      </p:sp>
      <p:sp>
        <p:nvSpPr>
          <p:cNvPr id="454" name="Google Shape;454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55" name="Google Shape;4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333" y="1388919"/>
            <a:ext cx="9681334" cy="457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오류 제어: 재전송 기법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오류 검출과 재전송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 세그먼트에 오류 검출을 위한 체크섬 필드만으로 신뢰성을 보장하기는 부족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TCP가 신뢰성을 제대로 보장하려면 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송신 호스트가 송신한 세그먼트에 문제가 발생했음을 인지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오류를 감지하게 되면(세그먼트가 잘못 전송되었음을 알게 되면) 해당 세그먼트를 재전송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TCP가 오류를 검출하고 세그먼트를 재전송하는 상황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중복된 ACK 세그먼트를 수신했을 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타임아웃이 발생했을 때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제어(3)</a:t>
            </a:r>
            <a:endParaRPr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ko-KR"/>
              <a:t>중복된 ACK 세그먼트를 수신했을 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송수신이 올바르게 이루어진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호스트 A와 B가 올바르게 세그먼트를 주고받는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A는 첫 순서 번호를 담은 세그먼트를 보내고 그에 대한 ACK 세그먼트를 받음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순서 번호를 담은 세그먼트를 보내고, 그에 대한 ACK 세그먼트를 받는 것을 반복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수신 호스트 측이 받은 세그먼트의 순서 번호 중에서 일부가 누락된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중복된 ACK 세그먼트를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A의 n+1번 세그먼트가 잘못 전송되었고, 호스트 B가 n+1번 ACK 세그먼트를 반복해서 전송</a:t>
            </a:r>
            <a:endParaRPr/>
          </a:p>
        </p:txBody>
      </p:sp>
      <p:sp>
        <p:nvSpPr>
          <p:cNvPr id="98" name="Google Shape;98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73" y="1056350"/>
            <a:ext cx="4305300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2405" l="0" r="0" t="2404"/>
          <a:stretch/>
        </p:blipFill>
        <p:spPr>
          <a:xfrm>
            <a:off x="6852637" y="1056350"/>
            <a:ext cx="4343400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965493" y="5645783"/>
            <a:ext cx="43712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송수신이 올바르게 이루어진 경우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6824757" y="5645782"/>
            <a:ext cx="43712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수신 호스트 측이 받은 세그먼트의 순서 번호 </a:t>
            </a:r>
            <a:b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중에서 일부가 누락된 경우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제어(5)</a:t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19" name="Google Shape;119;p8"/>
          <p:cNvSpPr txBox="1"/>
          <p:nvPr/>
        </p:nvSpPr>
        <p:spPr>
          <a:xfrm>
            <a:off x="1225118" y="1304925"/>
            <a:ext cx="10196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RTT(Round Trip Time) - 메시지를 전송한 뒤 그에 대한 답변을 받는 데까지 걸리는 시간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770842" y="954566"/>
            <a:ext cx="10850028" cy="526988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8"/>
          <p:cNvGrpSpPr/>
          <p:nvPr/>
        </p:nvGrpSpPr>
        <p:grpSpPr>
          <a:xfrm>
            <a:off x="770842" y="779306"/>
            <a:ext cx="2842371" cy="350520"/>
            <a:chOff x="726196" y="204672"/>
            <a:chExt cx="2842371" cy="350520"/>
          </a:xfrm>
        </p:grpSpPr>
        <p:grpSp>
          <p:nvGrpSpPr>
            <p:cNvPr id="122" name="Google Shape;122;p8"/>
            <p:cNvGrpSpPr/>
            <p:nvPr/>
          </p:nvGrpSpPr>
          <p:grpSpPr>
            <a:xfrm>
              <a:off x="726196" y="204672"/>
              <a:ext cx="2842371" cy="350520"/>
              <a:chOff x="726196" y="204672"/>
              <a:chExt cx="2842371" cy="350520"/>
            </a:xfrm>
          </p:grpSpPr>
          <p:sp>
            <p:nvSpPr>
              <p:cNvPr id="123" name="Google Shape;123;p8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2303537" y="204672"/>
                <a:ext cx="126503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RTT </a:t>
                </a:r>
                <a:r>
                  <a:rPr b="1" lang="ko-KR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(1)</a:t>
                </a:r>
                <a:endParaRPr b="1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p8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1125" y="1944210"/>
            <a:ext cx="6089750" cy="396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TCP의 오류·흐름·혼잡 제어(6)</a:t>
            </a:r>
            <a:endParaRPr/>
          </a:p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4" name="Google Shape;134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1225118" y="1304925"/>
            <a:ext cx="1019604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RTT는 ping 명령어로 쉽게 조회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리눅스/맥OS - www.google.com으로 다섯 개의 패킷을 전송하는 ping 명령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마지막 줄에 최소/평균/최대/표준편차(standard deviation)가 출력</a:t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770842" y="954566"/>
            <a:ext cx="10850028" cy="562040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770842" y="779306"/>
            <a:ext cx="2842371" cy="350520"/>
            <a:chOff x="726196" y="204672"/>
            <a:chExt cx="2842371" cy="350520"/>
          </a:xfrm>
        </p:grpSpPr>
        <p:grpSp>
          <p:nvGrpSpPr>
            <p:cNvPr id="138" name="Google Shape;138;p9"/>
            <p:cNvGrpSpPr/>
            <p:nvPr/>
          </p:nvGrpSpPr>
          <p:grpSpPr>
            <a:xfrm>
              <a:off x="726196" y="204672"/>
              <a:ext cx="2842371" cy="350520"/>
              <a:chOff x="726196" y="204672"/>
              <a:chExt cx="2842371" cy="350520"/>
            </a:xfrm>
          </p:grpSpPr>
          <p:sp>
            <p:nvSpPr>
              <p:cNvPr id="139" name="Google Shape;139;p9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2303537" y="204672"/>
                <a:ext cx="126503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RTT </a:t>
                </a:r>
                <a:r>
                  <a:rPr b="1" lang="ko-KR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(2)</a:t>
                </a:r>
                <a:endParaRPr b="1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" name="Google Shape;141;p9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2392588"/>
            <a:ext cx="80391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