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8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97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6" roundtripDataSignature="AMtx7mhcvsWlT22xnGLriQn43v/icBc1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8" orient="horz"/>
        <p:guide pos="937"/>
        <p:guide pos="3999"/>
        <p:guide pos="822" orient="horz"/>
        <p:guide pos="597"/>
        <p:guide pos="1797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2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2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2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32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3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4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34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34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4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4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4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4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4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3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여기서 잠깐">
  <p:cSld name="여기서 잠깐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9" name="Google Shape;49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36"/>
          <p:cNvSpPr txBox="1"/>
          <p:nvPr>
            <p:ph idx="1" type="body"/>
          </p:nvPr>
        </p:nvSpPr>
        <p:spPr>
          <a:xfrm>
            <a:off x="879475" y="1441450"/>
            <a:ext cx="10812463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05 응용 계층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" name="Google Shape;62;p1"/>
          <p:cNvSpPr txBox="1"/>
          <p:nvPr/>
        </p:nvSpPr>
        <p:spPr>
          <a:xfrm>
            <a:off x="753235" y="718002"/>
            <a:ext cx="37033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05-1 DNS와 자원</a:t>
            </a:r>
            <a:endParaRPr/>
          </a:p>
        </p:txBody>
      </p:sp>
      <p:cxnSp>
        <p:nvCxnSpPr>
          <p:cNvPr id="63" name="Google Shape;63;p1"/>
          <p:cNvCxnSpPr/>
          <p:nvPr/>
        </p:nvCxnSpPr>
        <p:spPr>
          <a:xfrm>
            <a:off x="821141" y="670377"/>
            <a:ext cx="309391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자원(7)</a:t>
            </a:r>
            <a:endParaRPr/>
          </a:p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5" name="Google Shape;155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7542" y="2324805"/>
            <a:ext cx="7565067" cy="403411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계층적 네임 서버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 주소를 모르는 상태에서 도메인 네임에 대응되는 IP 주소를 알아내는 과정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‘도메인 네임을 풀이 resolve한다’라고 표현하며, 영어로는 ‘리졸빙(resolve+ing)한다’고 표현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네임 서버의 유형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로컬 네임 서버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루트 네임 서버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TLD(최상위 도메인) 네임 서버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책임 네임 서버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자원(8)</a:t>
            </a:r>
            <a:endParaRPr/>
          </a:p>
        </p:txBody>
      </p:sp>
      <p:sp>
        <p:nvSpPr>
          <p:cNvPr id="164" name="Google Shape;164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5" name="Google Shape;165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로컬 네임 서버(local name server)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클라이언트와 맞닿아 있는 네임 서버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클라이언트가 도메인 네임을 통해 IP 주소를 알아내고자 할 때 가장 먼저 찾게 되는 네임 서버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로컬 네임 서버의 주소는 일반적으로 ISP에서 할당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공개 DNS 서버 public DNS Server를 이용할 수도 있음</a:t>
            </a:r>
            <a:br>
              <a:rPr lang="ko-KR"/>
            </a:br>
            <a:r>
              <a:rPr lang="ko-KR"/>
              <a:t>(예) 구글의 8.8.8.8, 8.8.4.4와 클라우드플레어의 1.1.1.1</a:t>
            </a:r>
            <a:endParaRPr/>
          </a:p>
        </p:txBody>
      </p:sp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 b="39153" l="0" r="0" t="0"/>
          <a:stretch/>
        </p:blipFill>
        <p:spPr>
          <a:xfrm>
            <a:off x="2309119" y="3145562"/>
            <a:ext cx="7200900" cy="3326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자원(9)</a:t>
            </a:r>
            <a:endParaRPr/>
          </a:p>
        </p:txBody>
      </p:sp>
      <p:sp>
        <p:nvSpPr>
          <p:cNvPr id="174" name="Google Shape;174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5" name="Google Shape;175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루트 네임 서버(root name server)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루트 도메인을 관장하는 네임 서버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로컬 네임 서버가 대응되는 IP 주소를 몰라 루트 네임 서버에게 해당 도메인 네임을 </a:t>
            </a:r>
            <a:br>
              <a:rPr lang="ko-KR"/>
            </a:br>
            <a:r>
              <a:rPr lang="ko-KR"/>
              <a:t>질의할 때 TLD 네임 서버의 IP 주소를 반환</a:t>
            </a:r>
            <a:endParaRPr/>
          </a:p>
        </p:txBody>
      </p:sp>
      <p:pic>
        <p:nvPicPr>
          <p:cNvPr id="177" name="Google Shape;1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435" y="2503503"/>
            <a:ext cx="9551130" cy="1850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자원(10)</a:t>
            </a:r>
            <a:endParaRPr/>
          </a:p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5" name="Google Shape;185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86" name="Google Shape;186;p1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TLD 네임 서버 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TLD를 관리하는 네임 서버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TLD 네임 서버는 다음 그림과 같이 질의에 대해 TLD의 하위 도메인 네임을 관리하는 </a:t>
            </a:r>
            <a:br>
              <a:rPr lang="ko-KR"/>
            </a:br>
            <a:r>
              <a:rPr lang="ko-KR"/>
              <a:t>네임 서버 주소를 반환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하위 도메인 네임을 관리하는 네임 서버는 그보다 하위 도메인 네임을 관리하는 네임 서버 주소를 반환</a:t>
            </a:r>
            <a:endParaRPr/>
          </a:p>
        </p:txBody>
      </p:sp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528" y="3058064"/>
            <a:ext cx="9574026" cy="1718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자원(11)</a:t>
            </a:r>
            <a:endParaRPr/>
          </a:p>
        </p:txBody>
      </p:sp>
      <p:sp>
        <p:nvSpPr>
          <p:cNvPr id="194" name="Google Shape;194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5" name="Google Shape;195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책임 네임 서버(authoritative name server)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특정 도메인 영역(zone)을 관리하는 네임 서버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자신이 관리하는 도메인 영역의 질의에 대해서는 다른 네임 서버에게 떠넘기지 않고 곧바로 답할 수 있는 </a:t>
            </a:r>
            <a:br>
              <a:rPr lang="ko-KR"/>
            </a:br>
            <a:r>
              <a:rPr lang="ko-KR"/>
              <a:t>네임 서버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책임 네임 서버는 로컬 네임 서버가 마지막으로 질의하는 네임 서버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 로컬 네임 서버는 책임 네임 서버로부터 원하는 IP 주소를 얻어냄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자원(12)</a:t>
            </a:r>
            <a:endParaRPr/>
          </a:p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4" name="Google Shape;204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05" name="Google Shape;205;p1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네임 서버의 계층적 구조</a:t>
            </a:r>
            <a:endParaRPr>
              <a:solidFill>
                <a:srgbClr val="366092"/>
              </a:solidFill>
            </a:endParaRPr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206" name="Google Shape;206;p15"/>
          <p:cNvGrpSpPr/>
          <p:nvPr/>
        </p:nvGrpSpPr>
        <p:grpSpPr>
          <a:xfrm>
            <a:off x="2317612" y="1304925"/>
            <a:ext cx="7421192" cy="5157418"/>
            <a:chOff x="2539554" y="1304925"/>
            <a:chExt cx="7048330" cy="4857750"/>
          </a:xfrm>
        </p:grpSpPr>
        <p:pic>
          <p:nvPicPr>
            <p:cNvPr id="207" name="Google Shape;20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39554" y="1304925"/>
              <a:ext cx="7038975" cy="4857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15"/>
            <p:cNvSpPr/>
            <p:nvPr/>
          </p:nvSpPr>
          <p:spPr>
            <a:xfrm>
              <a:off x="9179511" y="2610035"/>
              <a:ext cx="408373" cy="18643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자원(13)</a:t>
            </a:r>
            <a:endParaRPr/>
          </a:p>
        </p:txBody>
      </p:sp>
      <p:sp>
        <p:nvSpPr>
          <p:cNvPr id="215" name="Google Shape;215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17" name="Google Shape;217;p1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www.example.com의 IP 주소를 알아내는 전개 과정</a:t>
            </a:r>
            <a:endParaRPr/>
          </a:p>
        </p:txBody>
      </p:sp>
      <p:pic>
        <p:nvPicPr>
          <p:cNvPr id="218" name="Google Shape;2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915" y="1417816"/>
            <a:ext cx="8868170" cy="4731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자원(14)</a:t>
            </a:r>
            <a:endParaRPr/>
          </a:p>
        </p:txBody>
      </p:sp>
      <p:sp>
        <p:nvSpPr>
          <p:cNvPr id="225" name="Google Shape;225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6" name="Google Shape;226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27" name="Google Shape;227;p1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Char char="⁃"/>
            </a:pPr>
            <a:r>
              <a:rPr b="1" lang="ko-KR">
                <a:solidFill>
                  <a:srgbClr val="974806"/>
                </a:solidFill>
              </a:rPr>
              <a:t>재귀적 질의(recursive query)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 → 로컬 네임 서버 → 루트 네임 서버 → TLD 네임 서버 → 책임 네임 서버에게 질의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질의하는 과정을 반복 - 최종 응답 결과를 역순으로 전달받는 방식</a:t>
            </a:r>
            <a:endParaRPr/>
          </a:p>
        </p:txBody>
      </p:sp>
      <p:pic>
        <p:nvPicPr>
          <p:cNvPr id="228" name="Google Shape;2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761" y="2071758"/>
            <a:ext cx="827722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자원(15)</a:t>
            </a:r>
            <a:endParaRPr/>
          </a:p>
        </p:txBody>
      </p:sp>
      <p:sp>
        <p:nvSpPr>
          <p:cNvPr id="235" name="Google Shape;235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6" name="Google Shape;236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37" name="Google Shape;237;p1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Char char="⁃"/>
            </a:pPr>
            <a:r>
              <a:rPr b="1" lang="ko-KR">
                <a:solidFill>
                  <a:srgbClr val="974806"/>
                </a:solidFill>
              </a:rPr>
              <a:t>반복적 질의(iterative query)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 → 로컬 네임 서버 → 루트 네임 서버 → 로컬 네임 서버 </a:t>
            </a:r>
            <a:br>
              <a:rPr lang="ko-KR"/>
            </a:br>
            <a:r>
              <a:rPr lang="ko-KR"/>
              <a:t>              	→ 로컬 네임 서버 → TLD 네임 서버 → 로컬 네임 서버</a:t>
            </a:r>
            <a:br>
              <a:rPr lang="ko-KR"/>
            </a:br>
            <a:r>
              <a:rPr lang="ko-KR"/>
              <a:t> 	→ 로컬 네임 서버 → 책임 네임 서버 → 로컬 네임 서버 → 클라이언트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질의할 네임 서버의 주소를 응답받는 과정을 반복 - 최종 응답 결과를 클라이언트에게 알려 주는 방식</a:t>
            </a:r>
            <a:endParaRPr/>
          </a:p>
        </p:txBody>
      </p:sp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236" y="2565024"/>
            <a:ext cx="7589345" cy="404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자원(16)</a:t>
            </a:r>
            <a:endParaRPr/>
          </a:p>
        </p:txBody>
      </p:sp>
      <p:sp>
        <p:nvSpPr>
          <p:cNvPr id="245" name="Google Shape;245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6" name="Google Shape;246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도메인 네임 리졸빙 과정의 문제점과 DNS 캐시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앞의 그림처럼 도메인 네임을 리졸빙하기 위해 8개의 단계를 거치게 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시간이 오래 걸리고 네트워크상의 메시지 수가 지나치게 늘어날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만약 전 세계 모든 호스트가 도메인 네임 리졸빙을 위해 루트 네임 서버에 도메인 네임을 한꺼번에 </a:t>
            </a:r>
            <a:br>
              <a:rPr lang="ko-KR"/>
            </a:br>
            <a:r>
              <a:rPr lang="ko-KR"/>
              <a:t>질의한다면 루트 네임 서버에 과부하가 생길 것임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DNS 캐시(DNS cache)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네임 서버들이 기존에 응답받은 결과를 임시로 저장했다가 추후 같은 질의에 이를 활용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DNS 캐시를 저장하는 용도로만 사용되는 서버도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DNS 캐시를 활용하면 더 짧은 시간 안에 원하는 IP 주소를 얻어낼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DNS 캐시는 영원히 남아있는 것은 아님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임시 저장된 값은 TTL(Time To Live 캐시될 수 있는 시간) 값과 함께 저장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Chaptre 04	전송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04-1 	전송 계층 개요: IP의 한계와 포트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TCP와 UDP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TCP의 오류·흐름·혼잡 제어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응용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05-1	DNS와 자원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HTTP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HTTP 헤더와 HTTP 기반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06	실습으로 복습하는 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06-1	와이어샤크 설치 및 사용법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06-2	와이어샤크를 통한 프로토콜 분석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07	네트워크 심화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07-1	안정성을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07-2	안전성을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07-3	무선 네트워크</a:t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자원(17)</a:t>
            </a:r>
            <a:endParaRPr/>
          </a:p>
        </p:txBody>
      </p:sp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5" name="Google Shape;255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56" name="Google Shape;256;p2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자원을 식별하는 URI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자원(resource) - 네트워크상의 메시지를 통해 주고받는 대상을 의미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두 호스트가 네트워크를 통해 서로 정보를 주고받을 때, 송수신하는 대상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HTML 파일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이미지나 동영상 파일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텍스트 파일 등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자원은 ‘HTTP 요청 메시지의 대상’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57" name="Google Shape;2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3672389"/>
            <a:ext cx="9217024" cy="12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자원(18)</a:t>
            </a:r>
            <a:endParaRPr/>
          </a:p>
        </p:txBody>
      </p:sp>
      <p:sp>
        <p:nvSpPr>
          <p:cNvPr id="264" name="Google Shape;264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5" name="Google Shape;265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자원을 식별할 수 있는 정보 URI(Uniform Resource Identifier)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URL(Uniform Resource Locator)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위치를 이용해 자원을 식별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URN(Uniform Resource Name)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이름을 이용해 자원을 식별</a:t>
            </a:r>
            <a:endParaRPr/>
          </a:p>
        </p:txBody>
      </p:sp>
      <p:pic>
        <p:nvPicPr>
          <p:cNvPr id="267" name="Google Shape;2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5271" y="3366856"/>
            <a:ext cx="8624540" cy="2019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자원(19)</a:t>
            </a:r>
            <a:endParaRPr/>
          </a:p>
        </p:txBody>
      </p:sp>
      <p:sp>
        <p:nvSpPr>
          <p:cNvPr id="274" name="Google Shape;274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5" name="Google Shape;275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76" name="Google Shape;276;p2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URL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URL은 오늘날 인터넷 환경에서 자원 식별에 더 많이 사용되는 식별자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URL의 구조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scheme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authority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path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query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fragment</a:t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77" name="Google Shape;2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702" y="4237663"/>
            <a:ext cx="9332596" cy="1328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자원(20)</a:t>
            </a:r>
            <a:endParaRPr/>
          </a:p>
        </p:txBody>
      </p:sp>
      <p:sp>
        <p:nvSpPr>
          <p:cNvPr id="284" name="Google Shape;284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5" name="Google Shape;285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86" name="Google Shape;286;p2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① scheme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URL의 첫 부분은 scheme은 ‘자원에 접근하는 방법’을 의미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 사용할 프로토콜이 명시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HTTP를 사용하여 자원에 접근할 때는 http://를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HTTPS를 사용하여 자원에 접근할 때는 https://를 사용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② authority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authority에는 ‘호스트를 특정할 수 있는 정보’, 이를테면 IP 주소 혹은 도메인 네임이 명시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콜론(:) 뒤에 포트 번호를 덧붙일 수도 있음</a:t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자원(21)</a:t>
            </a:r>
            <a:endParaRPr/>
          </a:p>
        </p:txBody>
      </p:sp>
      <p:sp>
        <p:nvSpPr>
          <p:cNvPr id="293" name="Google Shape;293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4" name="Google Shape;294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95" name="Google Shape;295;p2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③ path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path에는 ‘자원이 위치한 경로’가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자원의 위치는 슬래시(/)를 기준으로 계층적으로 표현되고, 최상위 경로 또한 슬래시로 표현</a:t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 txBox="1"/>
          <p:nvPr/>
        </p:nvSpPr>
        <p:spPr>
          <a:xfrm>
            <a:off x="6348413" y="4003107"/>
            <a:ext cx="4685461" cy="823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a.png의 자원을 URL로 표현</a:t>
            </a:r>
            <a:endParaRPr sz="1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http://example.com/home/images/a.png</a:t>
            </a:r>
            <a:endParaRPr b="1" sz="1800">
              <a:solidFill>
                <a:schemeClr val="dk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7" name="Google Shape;297;p24"/>
          <p:cNvGrpSpPr/>
          <p:nvPr/>
        </p:nvGrpSpPr>
        <p:grpSpPr>
          <a:xfrm>
            <a:off x="1774825" y="2051135"/>
            <a:ext cx="3952875" cy="4181475"/>
            <a:chOff x="1774825" y="2051135"/>
            <a:chExt cx="3952875" cy="4181475"/>
          </a:xfrm>
        </p:grpSpPr>
        <p:pic>
          <p:nvPicPr>
            <p:cNvPr id="298" name="Google Shape;298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4825" y="2051135"/>
              <a:ext cx="3952875" cy="418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24"/>
            <p:cNvSpPr/>
            <p:nvPr/>
          </p:nvSpPr>
          <p:spPr>
            <a:xfrm>
              <a:off x="1926454" y="2051135"/>
              <a:ext cx="737726" cy="73772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2815809" y="2691274"/>
              <a:ext cx="737726" cy="73772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3553535" y="4069139"/>
              <a:ext cx="737726" cy="73772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4543111" y="4069139"/>
              <a:ext cx="737726" cy="73772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3" name="Google Shape;303;p24"/>
          <p:cNvSpPr/>
          <p:nvPr/>
        </p:nvSpPr>
        <p:spPr>
          <a:xfrm>
            <a:off x="5965794" y="4341181"/>
            <a:ext cx="130206" cy="221941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자원(22)</a:t>
            </a:r>
            <a:endParaRPr/>
          </a:p>
        </p:txBody>
      </p:sp>
      <p:sp>
        <p:nvSpPr>
          <p:cNvPr id="310" name="Google Shape;310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1" name="Google Shape;311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312" name="Google Shape;312;p2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④ query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HTTP는 요청-응답 기반의 프로토콜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클라이언트는 서버에게 URI(URL)가 포함된 HTTP 요청 메시지를 보내고,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 서버는 이에 대해 HTTP 응답 메시지를 보냄</a:t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13" name="Google Shape;3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294" y="2374776"/>
            <a:ext cx="8775412" cy="182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자원(23)</a:t>
            </a:r>
            <a:endParaRPr/>
          </a:p>
        </p:txBody>
      </p:sp>
      <p:sp>
        <p:nvSpPr>
          <p:cNvPr id="320" name="Google Shape;320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1" name="Google Shape;321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322" name="Google Shape;322;p2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④ query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쿼리 문자열(query string) 또는 쿼리 파라미터(query parameter)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쿼리 문자열은 물음표(?)로 시작되는 &lt;키=값&gt; 형태의 데이터로, 앰퍼샌드(&amp;)를 사용하여 </a:t>
            </a:r>
            <a:br>
              <a:rPr lang="ko-KR"/>
            </a:br>
            <a:r>
              <a:rPr lang="ko-KR"/>
              <a:t>여러 쿼리 문자열을 연결</a:t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23" name="Google Shape;3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783" y="2468205"/>
            <a:ext cx="8602434" cy="178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6"/>
          <p:cNvPicPr preferRelativeResize="0"/>
          <p:nvPr/>
        </p:nvPicPr>
        <p:blipFill rotWithShape="1">
          <a:blip r:embed="rId4">
            <a:alphaModFix/>
          </a:blip>
          <a:srcRect b="0" l="1478" r="1704" t="0"/>
          <a:stretch/>
        </p:blipFill>
        <p:spPr>
          <a:xfrm>
            <a:off x="1774825" y="4519519"/>
            <a:ext cx="8622392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자원(23)</a:t>
            </a:r>
            <a:endParaRPr/>
          </a:p>
        </p:txBody>
      </p:sp>
      <p:sp>
        <p:nvSpPr>
          <p:cNvPr id="331" name="Google Shape;331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2" name="Google Shape;332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333" name="Google Shape;333;p2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④ query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[참고] 쿼리 문자열을 활용한 URL 설계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부동산 검색 웹 사이트 / 도서 판매 웹 사이트</a:t>
            </a:r>
            <a:endParaRPr/>
          </a:p>
        </p:txBody>
      </p:sp>
      <p:pic>
        <p:nvPicPr>
          <p:cNvPr id="334" name="Google Shape;3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588" y="2018428"/>
            <a:ext cx="9291960" cy="420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자원(24)</a:t>
            </a:r>
            <a:endParaRPr/>
          </a:p>
        </p:txBody>
      </p:sp>
      <p:sp>
        <p:nvSpPr>
          <p:cNvPr id="341" name="Google Shape;341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2" name="Google Shape;342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343" name="Google Shape;343;p2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⑤ fragment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fragment는 ‘자원의 한 조각을 가리키기 위한 정보’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HTML 파일과 같은 자원에서 특정 부분을 가리키기 위해 사용</a:t>
            </a:r>
            <a:endParaRPr/>
          </a:p>
        </p:txBody>
      </p:sp>
      <p:pic>
        <p:nvPicPr>
          <p:cNvPr id="344" name="Google Shape;3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4987" y="1988986"/>
            <a:ext cx="8515350" cy="647700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5" name="Google Shape;345;p28"/>
          <p:cNvPicPr preferRelativeResize="0"/>
          <p:nvPr/>
        </p:nvPicPr>
        <p:blipFill rotWithShape="1">
          <a:blip r:embed="rId4">
            <a:alphaModFix/>
          </a:blip>
          <a:srcRect b="0" l="0" r="776" t="0"/>
          <a:stretch/>
        </p:blipFill>
        <p:spPr>
          <a:xfrm>
            <a:off x="1804988" y="2852738"/>
            <a:ext cx="8515350" cy="619125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6" name="Google Shape;346;p28"/>
          <p:cNvSpPr txBox="1"/>
          <p:nvPr/>
        </p:nvSpPr>
        <p:spPr>
          <a:xfrm>
            <a:off x="1189521" y="3866076"/>
            <a:ext cx="10317784" cy="1554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아래의 URL은 위의 HTML 파일 자원 내의 특정 부분을 나타냄</a:t>
            </a:r>
            <a:endParaRPr sz="1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브라우저로 위의 URL과 아래의 URL에 각각 접속해 보면 차이를 알 수 있음</a:t>
            </a:r>
            <a:endParaRPr sz="1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위의 URL - HTML 파일 자원 그 자체를 가리키기에 브라우저로 접속해 보면 HTML의 첫 부분이 보임</a:t>
            </a:r>
            <a:endParaRPr b="0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아래의 URL - HTML 자원의 특정 부분을 가리키기에 브라우저로 접속해 보면 HTML 파일의 </a:t>
            </a:r>
            <a:br>
              <a:rPr b="0" i="0" lang="ko-KR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특정 부분으로 이동하여 보임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자원(25)</a:t>
            </a:r>
            <a:endParaRPr/>
          </a:p>
        </p:txBody>
      </p:sp>
      <p:sp>
        <p:nvSpPr>
          <p:cNvPr id="353" name="Google Shape;353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4" name="Google Shape;354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355" name="Google Shape;355;p2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URN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URL의 단점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위치를 기반으로 자원을 식별하는데 자원의 위치는 언제든 변할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자원의 위치가 변경되면 기존 URL로는 자원을 식별할 수 없음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URN의 장점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자원에 고유한 이름을 붙이는 이름 기반 식별자이기에 자원의 위치와 무관하게 자원을 식별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URN은 아직 URL만큼 널리 채택된 방식은 아님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[예시]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ISBN이 0451450523인 도서를 나타내는 URN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국제 인터넷 표준화 기구 IETF의 공식 문서 중 RFC 2648을 나타내는 URN</a:t>
            </a:r>
            <a:endParaRPr/>
          </a:p>
        </p:txBody>
      </p:sp>
      <p:pic>
        <p:nvPicPr>
          <p:cNvPr id="356" name="Google Shape;3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4331563"/>
            <a:ext cx="85534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825" y="5404818"/>
            <a:ext cx="85248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5-1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DNS와 자원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850901" y="3248025"/>
            <a:ext cx="10328031" cy="965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도메인 네임과 DNS의 개념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웹상의 자원 식별 방법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자원(1)</a:t>
            </a:r>
            <a:endParaRPr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서버와 클라이언트는 ‘메시지를 주고받고자 하는 대상’과 ‘송수신하고자 하는 정보’를 식별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메시지를 주고받고자 하는 대상을 파악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도메인 네임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송수신하고자 하는 정보를 식별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URL - 위치 기반 식별자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URN - 이름 기반의 식별자</a:t>
            </a:r>
            <a:endParaRPr/>
          </a:p>
        </p:txBody>
      </p:sp>
      <p:sp>
        <p:nvSpPr>
          <p:cNvPr id="86" name="Google Shape;86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 전에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자원(2)</a:t>
            </a:r>
            <a:endParaRPr/>
          </a:p>
        </p:txBody>
      </p:sp>
      <p:sp>
        <p:nvSpPr>
          <p:cNvPr id="94" name="Google Shape;94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도메인 네임과 네임 서버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도메인 네임(domain name)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호스트의 IP 주소와 대응되는 문자열 형태의 호스트 특정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www.example.com, developers.naver.com, git.kernel.org와 같은 문자열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DNS 서버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도메인 네임을 관리하는 네임 서버</a:t>
            </a:r>
            <a:endParaRPr/>
          </a:p>
        </p:txBody>
      </p:sp>
      <p:sp>
        <p:nvSpPr>
          <p:cNvPr id="96" name="Google Shape;96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1176" y="3274296"/>
            <a:ext cx="7289648" cy="312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자원(3)</a:t>
            </a:r>
            <a:endParaRPr/>
          </a:p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5" name="Google Shape;105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879475" y="1441450"/>
            <a:ext cx="10812463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hosts 파일 - 호스트마다 유지하는 ‘개인’ 전화번호부 같은 파일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도메인 네임과 IP 주소의 대응 관계를 담은 파일로, 이를 토대로 도메인 네임에 대응하는 IP 주소를 식별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hosts 파일 위치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맥OS나 리눅스 - /etc/hosts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윈도우 - %SystemRoot%\System32\drivers\etc\hosts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네임 서버는 공용 전화번호부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735331" y="1129665"/>
            <a:ext cx="10812462" cy="5164603"/>
          </a:xfrm>
          <a:prstGeom prst="roundRect">
            <a:avLst>
              <a:gd fmla="val 4895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6"/>
          <p:cNvGrpSpPr/>
          <p:nvPr/>
        </p:nvGrpSpPr>
        <p:grpSpPr>
          <a:xfrm>
            <a:off x="735331" y="954405"/>
            <a:ext cx="5274852" cy="350520"/>
            <a:chOff x="726196" y="204672"/>
            <a:chExt cx="5274852" cy="350520"/>
          </a:xfrm>
        </p:grpSpPr>
        <p:grpSp>
          <p:nvGrpSpPr>
            <p:cNvPr id="109" name="Google Shape;109;p6"/>
            <p:cNvGrpSpPr/>
            <p:nvPr/>
          </p:nvGrpSpPr>
          <p:grpSpPr>
            <a:xfrm>
              <a:off x="726196" y="204672"/>
              <a:ext cx="5274852" cy="350520"/>
              <a:chOff x="726196" y="204672"/>
              <a:chExt cx="5274852" cy="350520"/>
            </a:xfrm>
          </p:grpSpPr>
          <p:sp>
            <p:nvSpPr>
              <p:cNvPr id="110" name="Google Shape;110;p6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2303536" y="204672"/>
                <a:ext cx="3697512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개인 전화번호부와 같은 hosts 파일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" name="Google Shape;112;p6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3462" y="3250078"/>
            <a:ext cx="6980123" cy="291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자원(4)</a:t>
            </a:r>
            <a:endParaRPr/>
          </a:p>
        </p:txBody>
      </p:sp>
      <p:sp>
        <p:nvSpPr>
          <p:cNvPr id="120" name="Google Shape;120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도메인 네임과 DNS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도메인 네임은 점(.)을 기준으로 계층적으로 분류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최상단에 루트 도메인(Root Domain)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최상위 도메인 TLD(Top-Level Domain)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2단계 도메인(Second-Level Domain)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3단계 도메인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전체 주소 도메인 네임 FQDN(Fully-Qualified Domain Name)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네임(Host Name) - FQDN의 첫 번째 부분(www)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도메인 네임 시스템( DNS, Domain Name System)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분산된 도메인 네임(Domain Name)에 대한 관리 체계(System)</a:t>
            </a:r>
            <a:endParaRPr/>
          </a:p>
        </p:txBody>
      </p:sp>
      <p:sp>
        <p:nvSpPr>
          <p:cNvPr id="122" name="Google Shape;122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8952" y="4784512"/>
            <a:ext cx="4858302" cy="1483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자원(5)</a:t>
            </a:r>
            <a:endParaRPr/>
          </a:p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1" name="Google Shape;131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717" y="1223093"/>
            <a:ext cx="8812566" cy="4411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DNS와 자원(6)</a:t>
            </a:r>
            <a:endParaRPr/>
          </a:p>
        </p:txBody>
      </p:sp>
      <p:sp>
        <p:nvSpPr>
          <p:cNvPr id="139" name="Google Shape;139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0" name="Google Shape;140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879475" y="1441450"/>
            <a:ext cx="10812463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서브 도메인(subdomain)은 다른 도메인이 포함된 도메인을 의미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google.com의 서브 도메인 - 모두 google.com을 포함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mail.google.com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www.google.com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scholar.google.com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drive.google.com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마찬가지로 google.com은 com을 포함하고 있기에 com의 서브 도메인</a:t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735331" y="1129665"/>
            <a:ext cx="9143998" cy="2740999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9"/>
          <p:cNvGrpSpPr/>
          <p:nvPr/>
        </p:nvGrpSpPr>
        <p:grpSpPr>
          <a:xfrm>
            <a:off x="735331" y="954405"/>
            <a:ext cx="4768824" cy="350520"/>
            <a:chOff x="726196" y="204672"/>
            <a:chExt cx="4768824" cy="350520"/>
          </a:xfrm>
        </p:grpSpPr>
        <p:grpSp>
          <p:nvGrpSpPr>
            <p:cNvPr id="144" name="Google Shape;144;p9"/>
            <p:cNvGrpSpPr/>
            <p:nvPr/>
          </p:nvGrpSpPr>
          <p:grpSpPr>
            <a:xfrm>
              <a:off x="726196" y="204672"/>
              <a:ext cx="4768824" cy="350520"/>
              <a:chOff x="726196" y="204672"/>
              <a:chExt cx="4768824" cy="350520"/>
            </a:xfrm>
          </p:grpSpPr>
          <p:sp>
            <p:nvSpPr>
              <p:cNvPr id="145" name="Google Shape;145;p9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2303536" y="204672"/>
                <a:ext cx="3191484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서브 도메인이란 무엇인가요?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9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