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5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778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  <p15:guide id="13" pos="628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72" roundtripDataSignature="AMtx7mhXTFuTt4AObdo3WdIFm1L0OF1X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5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778"/>
        <p:guide pos="1118"/>
        <p:guide pos="279"/>
        <p:guide pos="628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customschemas.google.com/relationships/presentationmetadata" Target="meta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8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68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68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68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69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6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6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7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7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70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70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70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70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70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70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70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70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7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7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여기서 잠깐">
  <p:cSld name="여기서 잠깐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" name="Google Shape;53;p7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3"/>
          <p:cNvSpPr txBox="1"/>
          <p:nvPr>
            <p:ph idx="1" type="body"/>
          </p:nvPr>
        </p:nvSpPr>
        <p:spPr>
          <a:xfrm>
            <a:off x="879475" y="1441450"/>
            <a:ext cx="10812463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05 응용 계층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05-2 HTTP</a:t>
            </a:r>
            <a:endParaRPr sz="1600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"/>
          <p:cNvCxnSpPr/>
          <p:nvPr/>
        </p:nvCxnSpPr>
        <p:spPr>
          <a:xfrm>
            <a:off x="821141" y="670377"/>
            <a:ext cx="30939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HTTP(7)</a:t>
            </a:r>
            <a:endParaRPr/>
          </a:p>
        </p:txBody>
      </p:sp>
      <p:sp>
        <p:nvSpPr>
          <p:cNvPr id="146" name="Google Shape;146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대표적인 미디어 타입과 서브타입(1)</a:t>
            </a:r>
            <a:endParaRPr u="sng">
              <a:solidFill>
                <a:srgbClr val="974806"/>
              </a:solidFill>
            </a:endParaRPr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15331" l="0" r="0" t="0"/>
          <a:stretch/>
        </p:blipFill>
        <p:spPr>
          <a:xfrm>
            <a:off x="1774824" y="1304924"/>
            <a:ext cx="8219893" cy="516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HTTP(8)</a:t>
            </a:r>
            <a:endParaRPr/>
          </a:p>
        </p:txBody>
      </p:sp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대표적인 미디어 타입과 서브타입(2)</a:t>
            </a:r>
            <a:endParaRPr u="sng">
              <a:solidFill>
                <a:srgbClr val="974806"/>
              </a:solidFill>
            </a:endParaRPr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159" name="Google Shape;159;p11"/>
          <p:cNvGrpSpPr/>
          <p:nvPr/>
        </p:nvGrpSpPr>
        <p:grpSpPr>
          <a:xfrm>
            <a:off x="1774824" y="1303935"/>
            <a:ext cx="8194879" cy="4739057"/>
            <a:chOff x="1833562" y="1428750"/>
            <a:chExt cx="8533753" cy="5001272"/>
          </a:xfrm>
        </p:grpSpPr>
        <p:pic>
          <p:nvPicPr>
            <p:cNvPr id="160" name="Google Shape;16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33562" y="1428750"/>
              <a:ext cx="8524875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42440" y="1762772"/>
              <a:ext cx="8524875" cy="4667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HTTP(9)</a:t>
            </a:r>
            <a:endParaRPr/>
          </a:p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스테이트리스 프로토콜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HTTP는 상태를 유지하지 않는 스테이트리스(stateless)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서버가 HTTP 요청을 보낸 클라이언트와 관련된 상태를 기억하지 않는다는 의미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클라이언트의 모든 HTTP 요청은 기본적으로 독립적인 요청으로 간주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0" name="Google Shape;170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312" y="2515947"/>
            <a:ext cx="7425376" cy="232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HTTP(10)</a:t>
            </a:r>
            <a:endParaRPr/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상태를 유지하지 않는 특성의 장점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서버는 일반적으로 많은 클라이언트와 동시에 상호 작용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동시에 처리해야 할 요청 메시지의 수는 수천 개가 될 수도 있고, 많게는 수백만 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모든 클라이언트의 상태 정보를 유지하는 것은 서버에 큰 부담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서버는 하나가 아니라 여러 대로 구성될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모든 서버가 모든 클라이언트의 상태를 유지할 경우 클라이언트는 여러 서버를 동시에 이용하기가 어려워짐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서버가 모든 클라이언트의 상태 정보를 공유하는 작업은 매우 번거롭고 복잡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HTTP(11)</a:t>
            </a:r>
            <a:endParaRPr/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8" name="Google Shape;188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393" y="1056787"/>
            <a:ext cx="9145214" cy="474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HTTP(12)</a:t>
            </a:r>
            <a:endParaRPr/>
          </a:p>
        </p:txBody>
      </p:sp>
      <p:sp>
        <p:nvSpPr>
          <p:cNvPr id="196" name="Google Shape;196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특정 클라이언트가 특정 서버에 종속되는 상황 방지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HTTP가 상태를 유지하는 프로토콜이었다면 클라이언트는 자신의 상태를 기억하는 특정 서버하고만 상호 작용할 수 있게 되어, 특정 클라이언트가 특정 서버에 종속될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이러한 상황에서 어느 한 서버에 문제가 발생하면 해당 서버에 종속된 클라이언트는 직전까지의 HTTP 통신 내역을 잃어버리는 상황이 발생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확장성(scalability)과 견고성(robustness)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HTTP가 처음 만들어졌을 때부터 오늘날까지 이어지는 중요한 설계 목표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HTTP(13)</a:t>
            </a:r>
            <a:endParaRPr/>
          </a:p>
        </p:txBody>
      </p:sp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6" name="Google Shape;206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07" name="Google Shape;2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722" y="1167277"/>
            <a:ext cx="7942556" cy="479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HTTP(14)</a:t>
            </a:r>
            <a:endParaRPr/>
          </a:p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지속 연결 프로토콜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비지속 연결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초기의 HTTP 버전(HTTP 1.0 이하)은 쓰리 웨이 핸드셰이크를 통해 TCP 연결을 수립한 후, 요청에 대한 응답을 받으면 연결을 종료하는 방식으로 동작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추가적인 요청-응답을 하기 위해서는 다시 TCP 연결을 수립이라고 합니다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지속 연결(persistent connection) 또는 킵 얼라이브(keep-alive)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최근 대중적으로 사용되는 HTTP 버전(HTTP 1.1 이상)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TCP 연결상에서 여러 개의 요청-응답을 주고받을 수 있는 기술</a:t>
            </a:r>
            <a:endParaRPr/>
          </a:p>
        </p:txBody>
      </p:sp>
      <p:sp>
        <p:nvSpPr>
          <p:cNvPr id="216" name="Google Shape;216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HTTP(15)</a:t>
            </a:r>
            <a:endParaRPr/>
          </a:p>
        </p:txBody>
      </p:sp>
      <p:sp>
        <p:nvSpPr>
          <p:cNvPr id="223" name="Google Shape;223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4" name="Google Shape;224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832" y="985421"/>
            <a:ext cx="9458336" cy="488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HTTP(16)</a:t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HTTP 메시지 구조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메시지는 시작 라인, 필드 라인, 메시지 본문으로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필드 라인은 없거나 여러 개 있을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 본문은 없을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필드 라인과 메시지 본문 사이에는 빈 줄바꿈이 있음</a:t>
            </a:r>
            <a:endParaRPr/>
          </a:p>
        </p:txBody>
      </p:sp>
      <p:sp>
        <p:nvSpPr>
          <p:cNvPr id="234" name="Google Shape;234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2904" y="3160359"/>
            <a:ext cx="5066192" cy="208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Chaptre 04	전송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04-1 	전송 계층 개요: IP의 한계와 포트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TCP와 UDP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TCP의 오류·흐름·혼잡 제어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응용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05-1	DNS와 자원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HTTP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HTTP 헤더와 HTTP 기반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실습으로 복습하는 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06-1	와이어샤크 설치 및 사용법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와이어샤크를 통한 프로토콜 분석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07	네트워크 심화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07-1	안정성을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07-2	안전성을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07-3	무선 네트워크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HTTP(17)</a:t>
            </a:r>
            <a:endParaRPr/>
          </a:p>
        </p:txBody>
      </p:sp>
      <p:sp>
        <p:nvSpPr>
          <p:cNvPr id="242" name="Google Shape;242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시작 라인(start-line)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메시지는 HTTP 요청 메시지일 수도 있고, HTTP 응답메시지일 수도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 메시지가 HTTP 요청 메시지일 경우 시작 라인은 ‘요청 라인’이 되고,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 메시지가 HTTP 응답 메시지일 경우 시작 라인은 ‘상태 라인’이 됨</a:t>
            </a:r>
            <a:endParaRPr/>
          </a:p>
        </p:txBody>
      </p:sp>
      <p:sp>
        <p:nvSpPr>
          <p:cNvPr id="244" name="Google Shape;244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801" y="2547892"/>
            <a:ext cx="7542398" cy="2703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HTTP(17)</a:t>
            </a:r>
            <a:endParaRPr/>
          </a:p>
        </p:txBody>
      </p:sp>
      <p:sp>
        <p:nvSpPr>
          <p:cNvPr id="252" name="Google Shape;252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요청 라인(request-line)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메서드, 요청 대상, HTTP 버전은 모두 공백으로 구분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메서드(method)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클라이언트가 서버의 자원(요청 대상)에 대해 수행할 작업의 종류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대표적으로 GET, POST, PUT, DELETE 등</a:t>
            </a:r>
            <a:endParaRPr/>
          </a:p>
        </p:txBody>
      </p:sp>
      <p:sp>
        <p:nvSpPr>
          <p:cNvPr id="254" name="Google Shape;254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55" name="Google Shape;2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753" y="1788849"/>
            <a:ext cx="7016494" cy="95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HTTP(18)</a:t>
            </a:r>
            <a:endParaRPr/>
          </a:p>
        </p:txBody>
      </p:sp>
      <p:sp>
        <p:nvSpPr>
          <p:cNvPr id="262" name="Google Shape;262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요청 대상(request-target)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요청을 보낼 서버의 자원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보통 (쿼리가 포함된) URI의 경로가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클라이언트가 “http://www.example.com/hello?q=world”로 요청을 보낼 경우, 요청 대상은 “/hello?q=world”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만약 하위 경로가 없더라도 요청 대상은 슬래시(/)로 표기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클라이언트가 “http://www.example.com”으로 요청할 경우 요청 대상은 “/”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HTTP 버전(HTTP-version)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사용된 HTTP 버전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‘HTTP/&lt;버전&gt;’이라는 표기 방식을 따르며, HTTP 버전 1.1은 HTTP/1.1로 표기</a:t>
            </a:r>
            <a:endParaRPr/>
          </a:p>
        </p:txBody>
      </p:sp>
      <p:sp>
        <p:nvSpPr>
          <p:cNvPr id="264" name="Google Shape;264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HTTP(19)</a:t>
            </a:r>
            <a:endParaRPr/>
          </a:p>
        </p:txBody>
      </p:sp>
      <p:sp>
        <p:nvSpPr>
          <p:cNvPr id="271" name="Google Shape;271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HTTP 버전, 상태 코드(status code), 이유 구문(reason phrase)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상태 코드 - 요청에 대한 결과를 나타내는 세 자리 정수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이유 구문 - 상태 코드에 대한 문자열 형태의 설명</a:t>
            </a:r>
            <a:endParaRPr/>
          </a:p>
        </p:txBody>
      </p:sp>
      <p:sp>
        <p:nvSpPr>
          <p:cNvPr id="273" name="Google Shape;273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74" name="Google Shape;274;p23"/>
          <p:cNvPicPr preferRelativeResize="0"/>
          <p:nvPr/>
        </p:nvPicPr>
        <p:blipFill rotWithShape="1">
          <a:blip r:embed="rId3">
            <a:alphaModFix/>
          </a:blip>
          <a:srcRect b="0" l="0" r="68158" t="0"/>
          <a:stretch/>
        </p:blipFill>
        <p:spPr>
          <a:xfrm>
            <a:off x="1487489" y="2070147"/>
            <a:ext cx="2720528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 rotWithShape="1">
          <a:blip r:embed="rId4">
            <a:alphaModFix/>
          </a:blip>
          <a:srcRect b="0" l="0" r="68133" t="0"/>
          <a:stretch/>
        </p:blipFill>
        <p:spPr>
          <a:xfrm>
            <a:off x="4880053" y="2079672"/>
            <a:ext cx="2701479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HTTP(20)</a:t>
            </a:r>
            <a:endParaRPr/>
          </a:p>
        </p:txBody>
      </p:sp>
      <p:sp>
        <p:nvSpPr>
          <p:cNvPr id="282" name="Google Shape;282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b="1" lang="ko-KR"/>
              <a:t>필드 라인 또는 헤더 라인(header-line)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0개 이상의 HTTP 헤더 HTTP header가 명시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헤더 - HTTP 통신에 필요한 부가 정보를 의미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콜론(:)을 기준으로 헤더 이름(header-name)과 하나 이상의 헤더값(header-value)으로 구성</a:t>
            </a:r>
            <a:endParaRPr/>
          </a:p>
        </p:txBody>
      </p:sp>
      <p:sp>
        <p:nvSpPr>
          <p:cNvPr id="284" name="Google Shape;284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85" name="Google Shape;2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962" y="3021414"/>
            <a:ext cx="9368075" cy="2182751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HTTP(21)</a:t>
            </a:r>
            <a:endParaRPr/>
          </a:p>
        </p:txBody>
      </p:sp>
      <p:sp>
        <p:nvSpPr>
          <p:cNvPr id="292" name="Google Shape;292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메시지 본문(message-body</a:t>
            </a:r>
            <a:r>
              <a:rPr b="1" lang="ko-KR"/>
              <a:t>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요청 혹은 응답 메시지에서 본문이 필요할 경우 이는 메시지 본문에 명시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메시지 본문은 존재하지 않을 수도 있고, 다음과 같이 다양한 콘텐츠 타입이 사용될 수도 있음</a:t>
            </a:r>
            <a:endParaRPr/>
          </a:p>
        </p:txBody>
      </p:sp>
      <p:sp>
        <p:nvSpPr>
          <p:cNvPr id="294" name="Google Shape;294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95" name="Google Shape;2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033" y="2126202"/>
            <a:ext cx="10019934" cy="374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HTTP(22)</a:t>
            </a:r>
            <a:endParaRPr/>
          </a:p>
        </p:txBody>
      </p:sp>
      <p:sp>
        <p:nvSpPr>
          <p:cNvPr id="302" name="Google Shape;302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3" name="Google Shape;303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04" name="Google Shape;3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015" y="1140780"/>
            <a:ext cx="10867716" cy="4434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HTTP(23)</a:t>
            </a:r>
            <a:endParaRPr/>
          </a:p>
        </p:txBody>
      </p:sp>
      <p:sp>
        <p:nvSpPr>
          <p:cNvPr id="311" name="Google Shape;311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2" name="Google Shape;312;p2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HTTP 메서드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313" name="Google Shape;313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14" name="Google Shape;3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484313"/>
            <a:ext cx="7398058" cy="426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HTTP(24)</a:t>
            </a:r>
            <a:endParaRPr/>
          </a:p>
        </p:txBody>
      </p:sp>
      <p:sp>
        <p:nvSpPr>
          <p:cNvPr id="321" name="Google Shape;321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2" name="Google Shape;322;p2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GET - 가져다주세요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특정 자원을 조회할 때 사용되는 메서드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서버에게 ‘이것(자원)을 가져다주세요’라고 요청을 보내는 것과 같음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자원은 HTML,, JSON, 이미지 파일이나 일반 텍스트 파일 등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요청 메시지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http://www.example.com/example-page에 대한 간략화된 GET 요청 메시지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24" name="Google Shape;3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3233414"/>
            <a:ext cx="8562975" cy="131445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HTTP(25)</a:t>
            </a:r>
            <a:endParaRPr/>
          </a:p>
        </p:txBody>
      </p:sp>
      <p:sp>
        <p:nvSpPr>
          <p:cNvPr id="331" name="Google Shape;331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② 응답 메시지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GET 요청 메시지가 성공적으로 처리되었다면 이에 대한 응답으로서 요청한 자원을 전달받음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34" name="Google Shape;3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633608"/>
            <a:ext cx="8534400" cy="483870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5-2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HTTP</a:t>
            </a:r>
            <a:endParaRPr b="1" sz="3600">
              <a:solidFill>
                <a:srgbClr val="953734"/>
              </a:solidFill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850901" y="3248025"/>
            <a:ext cx="10328031" cy="96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HTTP의 특성과 메시지 구조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메서드와 상태 코드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HTTP(26)</a:t>
            </a:r>
            <a:endParaRPr/>
          </a:p>
        </p:txBody>
      </p:sp>
      <p:sp>
        <p:nvSpPr>
          <p:cNvPr id="341" name="Google Shape;341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2" name="Google Shape;342;p3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③ 요청 메시지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GET 요청 메시지에서는 메시지 본문보다 쿼리 문자열이 사용되는 경우가 많음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44" name="Google Shape;3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566863"/>
            <a:ext cx="8534400" cy="128587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HTTP(27)</a:t>
            </a:r>
            <a:endParaRPr/>
          </a:p>
        </p:txBody>
      </p:sp>
      <p:sp>
        <p:nvSpPr>
          <p:cNvPr id="351" name="Google Shape;351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2" name="Google Shape;352;p3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HEAD - 헤더만 가져다주세요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HEAD 메서드를 사용하면 서버는 요청에 대한 응답으로 응답 메시지의 헤더만을 반환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요청 메시지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http://www.example.com/example-page에 대한 HEAD 요청을 보낸 예시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② 응답 메시지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54" name="Google Shape;3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498538"/>
            <a:ext cx="8543925" cy="127635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Google Shape;35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7488" y="4310203"/>
            <a:ext cx="8553450" cy="123825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HTTP(28)</a:t>
            </a:r>
            <a:endParaRPr/>
          </a:p>
        </p:txBody>
      </p:sp>
      <p:sp>
        <p:nvSpPr>
          <p:cNvPr id="362" name="Google Shape;362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3" name="Google Shape;363;p3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POST – 처리해 주세요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서버로 하여금 특정 작업을 처리하도록 요청하는 메서드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http://example.com/posting에 접속했을 때의 화면이 다음과 같고, 어떤 클라이언트가 입력 폼에 </a:t>
            </a:r>
            <a:br>
              <a:rPr lang="ko-KR"/>
            </a:br>
            <a:r>
              <a:rPr lang="ko-KR"/>
              <a:t>글을 입력한 뒤, [게시하기] 버튼을 눌렀다고 가정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65" name="Google Shape;3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366" y="2488757"/>
            <a:ext cx="6149268" cy="374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HTTP(29)</a:t>
            </a:r>
            <a:endParaRPr/>
          </a:p>
        </p:txBody>
      </p:sp>
      <p:sp>
        <p:nvSpPr>
          <p:cNvPr id="372" name="Google Shape;372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3" name="Google Shape;373;p3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POST 메서드가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처리할 대상은 흔히 메시지 본문으로 명시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74" name="Google Shape;374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75" name="Google Shape;3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898" y="1717829"/>
            <a:ext cx="6640204" cy="3422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HTTP(30)</a:t>
            </a:r>
            <a:endParaRPr/>
          </a:p>
        </p:txBody>
      </p:sp>
      <p:sp>
        <p:nvSpPr>
          <p:cNvPr id="382" name="Google Shape;382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3" name="Google Shape;383;p3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POST 메서드는 많은 경우 ‘클라이언트가 서버에 새로운 자원을 생성하고자 할 때’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성공적으로 POST 요청이 처리되어 새로운 자원이 생성되면 서버는 응답 메시지의 Location 헤더를 통해 </a:t>
            </a:r>
            <a:br>
              <a:rPr lang="ko-KR"/>
            </a:br>
            <a:r>
              <a:rPr lang="ko-KR"/>
              <a:t>새로 생성된 자원의 위치를 클라이언트에게 알려 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응답 메시지의 붉은색 글자 부분 - 새로 생성된 자원은 /posting/1에서 확인할 수 있다는 의미</a:t>
            </a:r>
            <a:endParaRPr/>
          </a:p>
        </p:txBody>
      </p:sp>
      <p:sp>
        <p:nvSpPr>
          <p:cNvPr id="384" name="Google Shape;384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85" name="Google Shape;3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270894"/>
            <a:ext cx="8203462" cy="4339778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HTTP(31)</a:t>
            </a:r>
            <a:endParaRPr/>
          </a:p>
        </p:txBody>
      </p:sp>
      <p:sp>
        <p:nvSpPr>
          <p:cNvPr id="392" name="Google Shape;392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PUT – 덮어써 주세요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요청 자원이 없다면 메시지 본문으로 자원을 새롭게 생성하거나, 이미 자원이 존재한다면 </a:t>
            </a:r>
            <a:br>
              <a:rPr lang="ko-KR"/>
            </a:br>
            <a:r>
              <a:rPr lang="ko-KR"/>
              <a:t>메시지 본문으로 자원을 완전히 대체하는 메서드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그림에서처럼 example.com/posts/1에 우측 상단과 같은 자원이 있다고 가정(회색 테두리 박스)</a:t>
            </a:r>
            <a:br>
              <a:rPr lang="ko-KR"/>
            </a:br>
            <a:r>
              <a:rPr lang="ko-KR"/>
              <a:t>- 이에 대해 좌측 하단과 같이 PUT 요청 메시지(붉은색테두리 박스)를 보낼 경우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95" name="Google Shape;3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235" y="2733874"/>
            <a:ext cx="7665529" cy="384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HTTP(32)</a:t>
            </a:r>
            <a:endParaRPr/>
          </a:p>
        </p:txBody>
      </p:sp>
      <p:sp>
        <p:nvSpPr>
          <p:cNvPr id="402" name="Google Shape;402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3" name="Google Shape;403;p3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PUT 요청은 마치 덮어쓰기와 같으므로 example.com/posts/1의 자원은 다음과 같이 갱신</a:t>
            </a:r>
            <a:endParaRPr/>
          </a:p>
        </p:txBody>
      </p:sp>
      <p:sp>
        <p:nvSpPr>
          <p:cNvPr id="404" name="Google Shape;404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05" name="Google Shape;4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6512" y="1484313"/>
            <a:ext cx="4115417" cy="200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HTTP(33)</a:t>
            </a:r>
            <a:endParaRPr/>
          </a:p>
        </p:txBody>
      </p:sp>
      <p:sp>
        <p:nvSpPr>
          <p:cNvPr id="412" name="Google Shape;412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3" name="Google Shape;413;p3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PATCH - 일부 수정해 주세요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PUT 메서드가 덮어쓰기, 완전한 대체에 가깝다면 PATCH 메서드는 부분적 수정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(아래 화면) 앞 예제에서의 요청 메서드를 PATCH 메서드로 바꿔 보낸 결과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PUT 메서드로 요청을 보냈을 경우 메시지 본문으로 덮어써졌지만, PATCH 메서드로 요청을 보낼 경우 메시지 본문에 맞게자원이 일부 수정</a:t>
            </a:r>
            <a:endParaRPr/>
          </a:p>
        </p:txBody>
      </p:sp>
      <p:sp>
        <p:nvSpPr>
          <p:cNvPr id="414" name="Google Shape;414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15" name="Google Shape;4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7814" y="3045272"/>
            <a:ext cx="4420887" cy="191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HTTP(34)</a:t>
            </a:r>
            <a:endParaRPr/>
          </a:p>
        </p:txBody>
      </p:sp>
      <p:sp>
        <p:nvSpPr>
          <p:cNvPr id="422" name="Google Shape;422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3" name="Google Shape;423;p3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DELETE – 삭제해 주세요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특정 자원을 삭제하고 싶을 때 사용하는 메서드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example.com/texts/a.txt라는 자원을 삭제하도록 요청하는 메시지</a:t>
            </a:r>
            <a:endParaRPr/>
          </a:p>
        </p:txBody>
      </p:sp>
      <p:sp>
        <p:nvSpPr>
          <p:cNvPr id="424" name="Google Shape;424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25" name="Google Shape;4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244" y="2152650"/>
            <a:ext cx="8582025" cy="140017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HTTP(35)</a:t>
            </a:r>
            <a:endParaRPr/>
          </a:p>
        </p:txBody>
      </p:sp>
      <p:sp>
        <p:nvSpPr>
          <p:cNvPr id="432" name="Google Shape;432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3" name="Google Shape;433;p3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서버 개발자 입장의 메서드 설계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어떤 URI(URL)에 어떤 메서드로 요청을 받았을 때 서버가 어떻게 행동해야 하는지 설계하는 것은 </a:t>
            </a:r>
            <a:br>
              <a:rPr lang="ko-KR"/>
            </a:br>
            <a:r>
              <a:rPr lang="ko-KR"/>
              <a:t>오로지 개발자의 몫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메서드는 구현할 수도 있고, 어떤 메서드는 구현하지 않을 수도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URL에 대한 요청일지라도 사용된 메서드가 다르면 각기 다른 요청으로 간주하기 때문에, </a:t>
            </a:r>
            <a:br>
              <a:rPr lang="ko-KR"/>
            </a:br>
            <a:r>
              <a:rPr lang="ko-KR"/>
              <a:t>때로는 같은 URL에 대해 메서드별 동작을 여러 개 구현할 수도 있음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34" name="Google Shape;434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35" name="Google Shape;43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929" y="3199692"/>
            <a:ext cx="7392142" cy="3272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HTTP(1)</a:t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HTTP의 중요한 네 가지 특성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요청과 응답을 기반으로 동작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미디어 독립적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상태를 유지하지 않음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지속 연결을 지원</a:t>
            </a:r>
            <a:endParaRPr/>
          </a:p>
        </p:txBody>
      </p:sp>
      <p:sp>
        <p:nvSpPr>
          <p:cNvPr id="86" name="Google Shape;86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237" y="3429000"/>
            <a:ext cx="7379526" cy="2028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HTTP(36)</a:t>
            </a:r>
            <a:endParaRPr/>
          </a:p>
        </p:txBody>
      </p:sp>
      <p:sp>
        <p:nvSpPr>
          <p:cNvPr id="442" name="Google Shape;442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3" name="Google Shape;443;p4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API 문서(1)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예) 유튜브와 관련된 API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URL에 어떤 메서드를 보낼 수 있는지,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쿼리 문자열(매개변수)이 사용될 수 있는지,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올바르게 요청을 보냈을 경우 어떤 응답 메시지를 받을 수 있는 지,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그리고 올바르지 않은 요청을 보냈을 경우 어떤 오류 메시지를 받을 수 있는지가 명시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44" name="Google Shape;444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45" name="Google Shape;4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3148370"/>
            <a:ext cx="86391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HTTP(37)</a:t>
            </a:r>
            <a:endParaRPr/>
          </a:p>
        </p:txBody>
      </p:sp>
      <p:sp>
        <p:nvSpPr>
          <p:cNvPr id="452" name="Google Shape;452;p4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3" name="Google Shape;453;p4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API 문서(2)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예) 네이버의 뉴스 검색 결과를 확인할 수 있는 API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URL에 어떤 메서드를 보낼 수 있는지,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쿼리 문자열(매개변수)이 사용될 수 있는지,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응답 메시지를 받을 수 있는지가 명시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54" name="Google Shape;454;p4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455" name="Google Shape;455;p41"/>
          <p:cNvGrpSpPr/>
          <p:nvPr/>
        </p:nvGrpSpPr>
        <p:grpSpPr>
          <a:xfrm>
            <a:off x="1487488" y="2852738"/>
            <a:ext cx="7203932" cy="3317433"/>
            <a:chOff x="1487488" y="2852738"/>
            <a:chExt cx="7203932" cy="3317433"/>
          </a:xfrm>
        </p:grpSpPr>
        <p:pic>
          <p:nvPicPr>
            <p:cNvPr id="456" name="Google Shape;456;p41"/>
            <p:cNvPicPr preferRelativeResize="0"/>
            <p:nvPr/>
          </p:nvPicPr>
          <p:blipFill rotWithShape="1">
            <a:blip r:embed="rId3">
              <a:alphaModFix/>
            </a:blip>
            <a:srcRect b="55974" l="0" r="0" t="0"/>
            <a:stretch/>
          </p:blipFill>
          <p:spPr>
            <a:xfrm>
              <a:off x="1487488" y="2852738"/>
              <a:ext cx="7203932" cy="32817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7" name="Google Shape;457;p41"/>
            <p:cNvGrpSpPr/>
            <p:nvPr/>
          </p:nvGrpSpPr>
          <p:grpSpPr>
            <a:xfrm>
              <a:off x="1533854" y="6042993"/>
              <a:ext cx="7139810" cy="127178"/>
              <a:chOff x="1876857" y="5902303"/>
              <a:chExt cx="8381561" cy="270919"/>
            </a:xfrm>
          </p:grpSpPr>
          <p:sp>
            <p:nvSpPr>
              <p:cNvPr id="458" name="Google Shape;458;p41"/>
              <p:cNvSpPr/>
              <p:nvPr/>
            </p:nvSpPr>
            <p:spPr>
              <a:xfrm>
                <a:off x="1876857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>
                <a:off x="292269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1"/>
              <p:cNvSpPr/>
              <p:nvPr/>
            </p:nvSpPr>
            <p:spPr>
              <a:xfrm>
                <a:off x="396853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5014369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1"/>
              <p:cNvSpPr/>
              <p:nvPr/>
            </p:nvSpPr>
            <p:spPr>
              <a:xfrm>
                <a:off x="606020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1"/>
              <p:cNvSpPr/>
              <p:nvPr/>
            </p:nvSpPr>
            <p:spPr>
              <a:xfrm>
                <a:off x="710604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1"/>
              <p:cNvSpPr/>
              <p:nvPr/>
            </p:nvSpPr>
            <p:spPr>
              <a:xfrm>
                <a:off x="8151881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1"/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HTTP(38)</a:t>
            </a:r>
            <a:endParaRPr/>
          </a:p>
        </p:txBody>
      </p:sp>
      <p:sp>
        <p:nvSpPr>
          <p:cNvPr id="472" name="Google Shape;472;p4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3" name="Google Shape;473;p4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HTTP 상태 코드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상태 코드는 요청에 대한 결과를 나타내는 세 자리 정수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상태 코드의 종류는 200, 201, 304, 404, 505 등 다양한데, 백의 자리 수를 기준으로 유형을 구분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74" name="Google Shape;474;p4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75" name="Google Shape;47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962" y="2191782"/>
            <a:ext cx="4938342" cy="247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HTTP(39)</a:t>
            </a:r>
            <a:endParaRPr/>
          </a:p>
        </p:txBody>
      </p:sp>
      <p:sp>
        <p:nvSpPr>
          <p:cNvPr id="482" name="Google Shape;482;p4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3" name="Google Shape;483;p4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200번대: 성공 상태 코드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200번대 상태 코드는 ‘요청이 성공했음’을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주로 사용되는 상태 코드는 200(OK), 201(Created), 202(Accepted), 204(No Content)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84" name="Google Shape;484;p4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85" name="Google Shape;4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075" y="2160834"/>
            <a:ext cx="76485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HTTP(40)</a:t>
            </a:r>
            <a:endParaRPr/>
          </a:p>
        </p:txBody>
      </p:sp>
      <p:sp>
        <p:nvSpPr>
          <p:cNvPr id="492" name="Google Shape;492;p4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예) 클라이언트가 “http://example.com/images/a.png”로 GET 요청을 보냈다고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서버가 이 요청을 성공적으로 받아들이고 처리한 경우, 서버는 요청한 자원과 함께 상태 코드 </a:t>
            </a:r>
            <a:br>
              <a:rPr lang="ko-KR"/>
            </a:br>
            <a:r>
              <a:rPr lang="ko-KR"/>
              <a:t>200(OK)을 포함하여 응답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94" name="Google Shape;494;p4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495" name="Google Shape;49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905602"/>
            <a:ext cx="8118588" cy="4566706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HTTP(41)</a:t>
            </a:r>
            <a:endParaRPr/>
          </a:p>
        </p:txBody>
      </p:sp>
      <p:sp>
        <p:nvSpPr>
          <p:cNvPr id="502" name="Google Shape;502;p4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3" name="Google Shape;503;p4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POST 요청을 통해 서버에 새로운 자원을 생성한 경우, 상태 코드 201(Created)로 요청이 </a:t>
            </a:r>
            <a:br>
              <a:rPr lang="ko-KR"/>
            </a:br>
            <a:r>
              <a:rPr lang="ko-KR"/>
              <a:t>성공했으며 새로운 자원이 만들어졌음을 알림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경우 Location 헤더를 통해 생성된 자원의 위치를 명시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04" name="Google Shape;504;p4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505" name="Google Shape;5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32" y="2014613"/>
            <a:ext cx="6248336" cy="4524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HTTP(42)</a:t>
            </a:r>
            <a:endParaRPr/>
          </a:p>
        </p:txBody>
      </p:sp>
      <p:sp>
        <p:nvSpPr>
          <p:cNvPr id="512" name="Google Shape;512;p4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3" name="Google Shape;513;p4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202(Accepted)는 요청을 잘 받았으나, 아직 요청한 작업을 끝내지 않았음을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작업 시간이 긴 대용량 파일 업로드 작업이나 배치 작업과 같이 요청 결과를 곧바로 응답하기 어려운 경우 </a:t>
            </a:r>
            <a:br>
              <a:rPr lang="ko-KR"/>
            </a:br>
            <a:r>
              <a:rPr lang="ko-KR"/>
              <a:t>- 서버는 202(Accepted)로 응답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요청 메시지에 대해 성공적으로 작업을 완료했더라도 마땅히 메시지 본문으로 표기할 것이 없을 경우 서버는 상태 코드 204(No Content)로 응답</a:t>
            </a:r>
            <a:endParaRPr/>
          </a:p>
        </p:txBody>
      </p:sp>
      <p:sp>
        <p:nvSpPr>
          <p:cNvPr id="514" name="Google Shape;514;p4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515" name="Google Shape;51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322" y="2852738"/>
            <a:ext cx="9369356" cy="232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HTTP(43)</a:t>
            </a:r>
            <a:endParaRPr/>
          </a:p>
        </p:txBody>
      </p:sp>
      <p:sp>
        <p:nvSpPr>
          <p:cNvPr id="522" name="Google Shape;522;p4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23" name="Google Shape;523;p4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300번대: 리다이렉션 상태 코드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리다이렉션(redirection)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‘요청을 완수하기 위해 추가적인 조치가 필요한 상태(인터넷 공식 문서 RFC 9110)’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요청한 자원이 다른 곳에 있을 때, 클라이언트의 요청을 다른 곳으로 이동시키는 것을 의미</a:t>
            </a:r>
            <a:endParaRPr/>
          </a:p>
        </p:txBody>
      </p:sp>
      <p:sp>
        <p:nvSpPr>
          <p:cNvPr id="524" name="Google Shape;524;p4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525" name="Google Shape;5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428" y="2477420"/>
            <a:ext cx="6723849" cy="427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HTTP(44)</a:t>
            </a:r>
            <a:endParaRPr/>
          </a:p>
        </p:txBody>
      </p:sp>
      <p:sp>
        <p:nvSpPr>
          <p:cNvPr id="532" name="Google Shape;532;p4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3" name="Google Shape;533;p4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영구적인 리다이렉션(permanent redirection)(1)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자원이 완전히 새로운 곳으로 이동하여 경로가 영구적으로 재지정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경우 기존의 URL에 요청 메시지를 보내면 항상 새로운 URL로 리다이렉트</a:t>
            </a:r>
            <a:endParaRPr/>
          </a:p>
        </p:txBody>
      </p:sp>
      <p:sp>
        <p:nvSpPr>
          <p:cNvPr id="534" name="Google Shape;534;p4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535" name="Google Shape;5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538" y="2190010"/>
            <a:ext cx="8750250" cy="132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HTTP(45)</a:t>
            </a:r>
            <a:endParaRPr/>
          </a:p>
        </p:txBody>
      </p:sp>
      <p:sp>
        <p:nvSpPr>
          <p:cNvPr id="542" name="Google Shape;542;p4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43" name="Google Shape;543;p49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영구적인 리다이렉션(permanent redirection)(2)</a:t>
            </a:r>
            <a:endParaRPr u="sng">
              <a:solidFill>
                <a:srgbClr val="974806"/>
              </a:solidFill>
            </a:endParaRPr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클라이언트가 서버에 GET 요청 메시지를 보낸 뒤 301(Moved Permanently) 혹은 308(Permanent Redirect) 응답 메시지를 받았고, 응답 메시지의 Location 헤더에 명시된 경로로 재요청을 보낸다고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보내는 두 번째 요청 메서드는 첫 번째 요청 메서드와 동일하게 GET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클라이언트가 서버에 POST 메서드와 같이 GET 메서드가 아닌 요청 메시지를 보냈고, 301(Moved Permanently) 응답 메시지를 받았다고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보내는 두 번째 요청 메서드는 다음 그림처럼 GET 요청으로 바뀔 ‘수도’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실제 공식 문서에서도 이 부분은 ‘MAY change the request method(요청 메서드가 바뀔 수도 있습니다)’라고 정의되어 있음</a:t>
            </a:r>
            <a:endParaRPr/>
          </a:p>
        </p:txBody>
      </p:sp>
      <p:sp>
        <p:nvSpPr>
          <p:cNvPr id="544" name="Google Shape;544;p4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HTTP(2)</a:t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HTTP의 특성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요청-응답 기반 프로토콜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HTTP는 ‘클라이언트-서버 구조 기반의 요청-응답 프로토콜’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HTTP 메시지일지라도 HTTP 요청 메시지와 HTTP 응답 메시지는 메시지 형태가 다름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 브라우저의 개발자 도구를 열어 [Network] 탭을 클릭한 후, 특정 웹 사이트에 접속하여 확인</a:t>
            </a:r>
            <a:endParaRPr/>
          </a:p>
        </p:txBody>
      </p:sp>
      <p:sp>
        <p:nvSpPr>
          <p:cNvPr id="97" name="Google Shape;9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3080968"/>
            <a:ext cx="85534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HTTP(46)</a:t>
            </a:r>
            <a:endParaRPr/>
          </a:p>
        </p:txBody>
      </p:sp>
      <p:sp>
        <p:nvSpPr>
          <p:cNvPr id="551" name="Google Shape;551;p5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52" name="Google Shape;552;p5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553" name="Google Shape;5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653" y="1144480"/>
            <a:ext cx="6190694" cy="417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HTTP(47)</a:t>
            </a:r>
            <a:endParaRPr/>
          </a:p>
        </p:txBody>
      </p:sp>
      <p:sp>
        <p:nvSpPr>
          <p:cNvPr id="560" name="Google Shape;560;p5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61" name="Google Shape;561;p51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영구적인 리다이렉션(permanent redirection)(3)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상태 코드가 308(Permanent Redirect)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308(Permanent Redirect) 응답 메시지를 받을 경우, 두 번째 요청 메서드는 변하지 않음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첫 번째 요청에서 POST 메서드를 사용했다면, 상태 코드 308(Permanent Redirect)을 받은 뒤 보내는 </a:t>
            </a:r>
            <a:br>
              <a:rPr lang="ko-KR"/>
            </a:br>
            <a:r>
              <a:rPr lang="ko-KR"/>
              <a:t>두 번째 요청에서도 POST 메서드를 유지</a:t>
            </a:r>
            <a:endParaRPr/>
          </a:p>
        </p:txBody>
      </p:sp>
      <p:sp>
        <p:nvSpPr>
          <p:cNvPr id="562" name="Google Shape;562;p5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563" name="Google Shape;5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4431" y="2893877"/>
            <a:ext cx="5527830" cy="378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HTTP(48)</a:t>
            </a:r>
            <a:endParaRPr/>
          </a:p>
        </p:txBody>
      </p:sp>
      <p:sp>
        <p:nvSpPr>
          <p:cNvPr id="570" name="Google Shape;570;p5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71" name="Google Shape;571;p52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일시적인 리다이렉션(temporary redirection)(1)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자원의 위치가 임시로 변경되었거나 임시로 사용할 URL이 필요한 경우에 주로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URL에 대해 일시적인 리다이렉션 관련 상태 코드를 응답받았다면 여전히 요청을 보낸 URL은 기억</a:t>
            </a:r>
            <a:endParaRPr/>
          </a:p>
        </p:txBody>
      </p:sp>
      <p:sp>
        <p:nvSpPr>
          <p:cNvPr id="572" name="Google Shape;572;p5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573" name="Google Shape;57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202540"/>
            <a:ext cx="7847238" cy="165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HTTP(49)</a:t>
            </a:r>
            <a:endParaRPr/>
          </a:p>
        </p:txBody>
      </p:sp>
      <p:sp>
        <p:nvSpPr>
          <p:cNvPr id="580" name="Google Shape;580;p5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81" name="Google Shape;581;p53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일시적인 리다이렉션(temporary redirection)(2)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상태 코드 302(Found)는 상태 코드 301(Moved Permanently)과 유사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301(Moved Permanently)이 ‘요청한 자원이 완전히 다른 곳으로 이동했음’을 나타낸다면 </a:t>
            </a:r>
            <a:br>
              <a:rPr lang="ko-KR"/>
            </a:br>
            <a:r>
              <a:rPr lang="ko-KR"/>
              <a:t>302(Found)는 ‘요청한 자원이 임시로 다른 곳으로 이동했음’을 나타낸다는 정도의 차이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상태 코드 302(Found)도 상태 코드 301과 마찬가지로 GET이 아닌 요청 메서드를 사용한 클라이언트가 상태 코드 302(Found)를 응답받을 경우, 두 번째 요청 메서드는 GET으로 바뀔 ‘수도’ 있음</a:t>
            </a:r>
            <a:endParaRPr/>
          </a:p>
        </p:txBody>
      </p:sp>
      <p:sp>
        <p:nvSpPr>
          <p:cNvPr id="582" name="Google Shape;582;p5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583" name="Google Shape;58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442" y="3204864"/>
            <a:ext cx="4985366" cy="337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HTTP(50)</a:t>
            </a:r>
            <a:endParaRPr/>
          </a:p>
        </p:txBody>
      </p:sp>
      <p:sp>
        <p:nvSpPr>
          <p:cNvPr id="590" name="Google Shape;590;p5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91" name="Google Shape;591;p54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일시적인 리다이렉션(temporary redirection)(3)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307(Temporary Redirect)은 두 번째 요청 메서드를 변경하지 않는 상태 코드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상태 코드 302(Found)의 애매모호함을 해결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POST 요청을 보낸 클라이언트가 307(Temporary Redirect)을 응답받을 경우, 두 번째 요청 메서드도 POST로 유지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상태 코드 303(See Other)은 두 번째 요청 메서드를 GET으로 바꿔 주기 위해 사용</a:t>
            </a:r>
            <a:endParaRPr/>
          </a:p>
        </p:txBody>
      </p:sp>
      <p:sp>
        <p:nvSpPr>
          <p:cNvPr id="592" name="Google Shape;592;p5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593" name="Google Shape;59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076" y="3258105"/>
            <a:ext cx="9901471" cy="321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HTTP(51)</a:t>
            </a:r>
            <a:endParaRPr/>
          </a:p>
        </p:txBody>
      </p:sp>
      <p:sp>
        <p:nvSpPr>
          <p:cNvPr id="600" name="Google Shape;600;p5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01" name="Google Shape;601;p55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400번대: 클라이언트 에러 상태 코드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‘클라이언트에 의한 에러가 있음’을 알려 주는 상태 코드</a:t>
            </a:r>
            <a:endParaRPr/>
          </a:p>
        </p:txBody>
      </p:sp>
      <p:sp>
        <p:nvSpPr>
          <p:cNvPr id="602" name="Google Shape;602;p5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603" name="Google Shape;60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307" y="1777614"/>
            <a:ext cx="7211294" cy="2643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9865" y="2096588"/>
            <a:ext cx="3395479" cy="2005517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HTTP(52)</a:t>
            </a:r>
            <a:endParaRPr/>
          </a:p>
        </p:txBody>
      </p:sp>
      <p:sp>
        <p:nvSpPr>
          <p:cNvPr id="611" name="Google Shape;611;p5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12" name="Google Shape;612;p56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상태 코드 400(Bad Request)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클라이언트의 요청이 잘못되었음을 알려 주는 상태 코드</a:t>
            </a:r>
            <a:endParaRPr/>
          </a:p>
        </p:txBody>
      </p:sp>
      <p:sp>
        <p:nvSpPr>
          <p:cNvPr id="613" name="Google Shape;613;p5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614" name="Google Shape;61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5475" y="1978241"/>
            <a:ext cx="9062655" cy="208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HTTP(53)</a:t>
            </a:r>
            <a:endParaRPr/>
          </a:p>
        </p:txBody>
      </p:sp>
      <p:sp>
        <p:nvSpPr>
          <p:cNvPr id="621" name="Google Shape;621;p5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22" name="Google Shape;622;p57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상태 코드 401(Unauthorized)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웹상에서 정보를 검색할 때 모든 자원에 접근이 가능한 것은 아니며 때로는 </a:t>
            </a:r>
            <a:br>
              <a:rPr lang="ko-KR"/>
            </a:br>
            <a:r>
              <a:rPr lang="ko-KR"/>
              <a:t>특정 자원에 접근하기 위해 인증이 필요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요청에 대한 인증이 필요할 경우 서버는 401(Unauthorized) 상태 코드를 응답</a:t>
            </a:r>
            <a:endParaRPr/>
          </a:p>
        </p:txBody>
      </p:sp>
      <p:sp>
        <p:nvSpPr>
          <p:cNvPr id="623" name="Google Shape;623;p5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624" name="Google Shape;62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88" y="2927318"/>
            <a:ext cx="8229424" cy="2230607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7"/>
          <p:cNvSpPr txBox="1"/>
          <p:nvPr/>
        </p:nvSpPr>
        <p:spPr>
          <a:xfrm>
            <a:off x="1774825" y="5574060"/>
            <a:ext cx="81230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서버가 상태 코드 401(Unauthorized)로 응답할 때는 반드시 </a:t>
            </a:r>
            <a:br>
              <a:rPr b="1" lang="ko-KR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ko-KR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WWW-Authenticate라는 헤더를 통해 인증 방법을 알려 주어야 함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HTTP(54)</a:t>
            </a:r>
            <a:endParaRPr/>
          </a:p>
        </p:txBody>
      </p:sp>
      <p:sp>
        <p:nvSpPr>
          <p:cNvPr id="632" name="Google Shape;632;p5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33" name="Google Shape;633;p58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상태 코드 403(Forbidden)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클라이언트의 권한이 충분하지 않다면 상태 코드 403(Forbidden)을 응답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인증(Authentication) 여부와 권한 부여(Authorization) 여부는 다른 개념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인증 - ‘자신이 누구인지 증명하는 것’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권한 부여 또는 인가 - ‘인증된 주체에게 작업을 허용하는 것’</a:t>
            </a:r>
            <a:endParaRPr/>
          </a:p>
        </p:txBody>
      </p:sp>
      <p:sp>
        <p:nvSpPr>
          <p:cNvPr id="634" name="Google Shape;634;p5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635" name="Google Shape;63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0211" y="2758248"/>
            <a:ext cx="6507055" cy="39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HTTP(55)</a:t>
            </a:r>
            <a:endParaRPr/>
          </a:p>
        </p:txBody>
      </p:sp>
      <p:sp>
        <p:nvSpPr>
          <p:cNvPr id="642" name="Google Shape;642;p5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43" name="Google Shape;643;p59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상태 코드 404(Not Found)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접근하고자 하는 자원이 존재하지 않음을 알리는 상태 코드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존재하더라도 공개하지 않는 자원에 대해 404(Not Found)를 응답하는 경우도 있음</a:t>
            </a:r>
            <a:endParaRPr/>
          </a:p>
        </p:txBody>
      </p:sp>
      <p:sp>
        <p:nvSpPr>
          <p:cNvPr id="644" name="Google Shape;644;p5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645" name="Google Shape;64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25" y="2231624"/>
            <a:ext cx="85915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HTTP(3)</a:t>
            </a:r>
            <a:endParaRPr/>
          </a:p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앞의 접속 화면에서 임의의 자원을 클릭 - 예)example.com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 요청 메시지 헤더(Request Headers)와 HTTP 응답 메시지 헤더(Response Headers) 확인</a:t>
            </a:r>
            <a:endParaRPr/>
          </a:p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320" y="1651572"/>
            <a:ext cx="8374900" cy="489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HTTP(56)</a:t>
            </a:r>
            <a:endParaRPr/>
          </a:p>
        </p:txBody>
      </p:sp>
      <p:sp>
        <p:nvSpPr>
          <p:cNvPr id="652" name="Google Shape;652;p6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53" name="Google Shape;653;p60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상태 코드 405(Method Not Allowed)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구현되지 않은 메서드로 요청을 보낸다면 상태 코드 405(Method Not Allowed)를 통해 </a:t>
            </a:r>
            <a:br>
              <a:rPr lang="ko-KR"/>
            </a:br>
            <a:r>
              <a:rPr lang="ko-KR"/>
              <a:t>해당 메서드의 미지원을 알림</a:t>
            </a:r>
            <a:endParaRPr/>
          </a:p>
        </p:txBody>
      </p:sp>
      <p:sp>
        <p:nvSpPr>
          <p:cNvPr id="654" name="Google Shape;654;p6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655" name="Google Shape;65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2908" y="2335335"/>
            <a:ext cx="8219901" cy="233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HTTP(57)</a:t>
            </a:r>
            <a:endParaRPr/>
          </a:p>
        </p:txBody>
      </p:sp>
      <p:sp>
        <p:nvSpPr>
          <p:cNvPr id="662" name="Google Shape;662;p6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63" name="Google Shape;663;p61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500번대: 서버 에러 상태 코드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500번대는 클라이언트가 올바르게 요청을 보냈을지라도 발생할 수 있는 서버 에러에 대한 상태 코드</a:t>
            </a:r>
            <a:endParaRPr/>
          </a:p>
        </p:txBody>
      </p:sp>
      <p:sp>
        <p:nvSpPr>
          <p:cNvPr id="664" name="Google Shape;664;p6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665" name="Google Shape;66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961548"/>
            <a:ext cx="8385339" cy="163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HTTP(58)</a:t>
            </a:r>
            <a:endParaRPr/>
          </a:p>
        </p:txBody>
      </p:sp>
      <p:sp>
        <p:nvSpPr>
          <p:cNvPr id="672" name="Google Shape;672;p6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73" name="Google Shape;673;p62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상태 코드 500(Internal Server Error)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‘서버의 예기치 못한 상황으로 인해 요청을 처리할 수 없음’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상태 코드 500(Internal Server Error)은 서버 내 에러를 통칭</a:t>
            </a:r>
            <a:endParaRPr/>
          </a:p>
        </p:txBody>
      </p:sp>
      <p:sp>
        <p:nvSpPr>
          <p:cNvPr id="674" name="Google Shape;674;p6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675" name="Google Shape;67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412" y="2209660"/>
            <a:ext cx="86391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HTTP(59)</a:t>
            </a:r>
            <a:endParaRPr/>
          </a:p>
        </p:txBody>
      </p:sp>
      <p:sp>
        <p:nvSpPr>
          <p:cNvPr id="682" name="Google Shape;682;p6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83" name="Google Shape;683;p63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상태 코드 502(Bad Gateway)(1)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클라이언트와 서버 사이에 위치한 중간 서버의 통신 오류를 나타내는 상태 코드</a:t>
            </a:r>
            <a:endParaRPr/>
          </a:p>
        </p:txBody>
      </p:sp>
      <p:sp>
        <p:nvSpPr>
          <p:cNvPr id="684" name="Google Shape;684;p6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685" name="Google Shape;68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937" y="1738312"/>
            <a:ext cx="70961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HTTP(60)</a:t>
            </a:r>
            <a:endParaRPr/>
          </a:p>
        </p:txBody>
      </p:sp>
      <p:sp>
        <p:nvSpPr>
          <p:cNvPr id="692" name="Google Shape;692;p6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93" name="Google Shape;693;p64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상태 코드 502(Bad Gateway)(2)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클라이언트와 서버 사이에 위치한 중간 서버가 유효하지 않거나 잘못된 응답을 받을  때</a:t>
            </a:r>
            <a:endParaRPr/>
          </a:p>
        </p:txBody>
      </p:sp>
      <p:sp>
        <p:nvSpPr>
          <p:cNvPr id="694" name="Google Shape;694;p6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695" name="Google Shape;69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791" y="1968715"/>
            <a:ext cx="9577244" cy="2141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HTTP(61)</a:t>
            </a:r>
            <a:endParaRPr/>
          </a:p>
        </p:txBody>
      </p:sp>
      <p:sp>
        <p:nvSpPr>
          <p:cNvPr id="702" name="Google Shape;702;p6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03" name="Google Shape;703;p65"/>
          <p:cNvSpPr txBox="1"/>
          <p:nvPr>
            <p:ph idx="1" type="body"/>
          </p:nvPr>
        </p:nvSpPr>
        <p:spPr>
          <a:xfrm>
            <a:off x="487015" y="815007"/>
            <a:ext cx="11605594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상태 코드 503(Service Unavailable)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‘현재 서비스를 일시적으로 이용할 수 없음’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서버가 과부하 상태에 있거나 일시적인 점검 상태일 때 볼 수 있는 상태</a:t>
            </a:r>
            <a:endParaRPr/>
          </a:p>
        </p:txBody>
      </p:sp>
      <p:sp>
        <p:nvSpPr>
          <p:cNvPr id="704" name="Google Shape;704;p6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6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HTTP(4)</a:t>
            </a:r>
            <a:endParaRPr/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미디어 독립적 프로토콜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HTTP를 정의한 공식 문서(RFC 9110)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 - HTTP가 요청하는 대상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HTTP는 자원의 특성을 제한하지 않으며, 단지 자원과 상호 작용하는 데 사용할 수 있는 인터페이스를 정의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대부분의 자원은 URI로 식별</a:t>
            </a:r>
            <a:endParaRPr/>
          </a:p>
        </p:txBody>
      </p:sp>
      <p:sp>
        <p:nvSpPr>
          <p:cNvPr id="117" name="Google Shape;11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175" y="2915205"/>
            <a:ext cx="8629650" cy="205740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HTTP(5)</a:t>
            </a:r>
            <a:endParaRPr/>
          </a:p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미디어 타입(media type)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HTTP에서 메시지로 주고받는 자원의 종류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MIME 타입(Multipurpose Internet Mail Extensions Type)이라고도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HTTP는 주고받을 미디어 타입에 특별히 제한을 두지 않고 독립적으로 동작이 가능한 미디어 </a:t>
            </a:r>
            <a:br>
              <a:rPr lang="ko-KR"/>
            </a:br>
            <a:r>
              <a:rPr lang="ko-KR"/>
              <a:t>독립적인 프로토콜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7068" y="3039913"/>
            <a:ext cx="8137864" cy="299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05-2 </a:t>
            </a:r>
            <a:r>
              <a:rPr lang="ko-KR"/>
              <a:t>HTTP(6)</a:t>
            </a:r>
            <a:endParaRPr/>
          </a:p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미디어 타입의 구성과 종류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슬래시를 기준으로 하는 ‘타입/서브타입(type/subtype)’ 형식으로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타입(type) - 데이터의 유형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서브타입(subtype) - 주어진 타입에 대한 세부 유형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미디어 타입의 종류는 매우 다양하며, 필요에 따라 새로운 미디어 타입을 등록할 수도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모든 미디어 타입을 암기할 필요는 없고, 필요할 때마다 찾아보는 것이 일반적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미디어 타입에는 부가적인 설명을 위해 선택적으로 매개변수가 포함매개변수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‘타입/서브타입;매개변수=값’의 형식으로 표현</a:t>
            </a:r>
            <a:endParaRPr/>
          </a:p>
        </p:txBody>
      </p:sp>
      <p:sp>
        <p:nvSpPr>
          <p:cNvPr id="137" name="Google Shape;137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22034" l="0" r="0" t="18445"/>
          <a:stretch/>
        </p:blipFill>
        <p:spPr>
          <a:xfrm>
            <a:off x="4500979" y="2467993"/>
            <a:ext cx="2799424" cy="541537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9"/>
          <p:cNvPicPr preferRelativeResize="0"/>
          <p:nvPr/>
        </p:nvPicPr>
        <p:blipFill rotWithShape="1">
          <a:blip r:embed="rId4">
            <a:alphaModFix/>
          </a:blip>
          <a:srcRect b="0" l="0" r="61540" t="0"/>
          <a:stretch/>
        </p:blipFill>
        <p:spPr>
          <a:xfrm>
            <a:off x="4266845" y="4662516"/>
            <a:ext cx="3267692" cy="600075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