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5" r:id="rId2"/>
    <p:sldId id="256" r:id="rId3"/>
    <p:sldId id="425" r:id="rId4"/>
    <p:sldId id="424" r:id="rId5"/>
    <p:sldId id="363" r:id="rId6"/>
    <p:sldId id="426" r:id="rId7"/>
    <p:sldId id="455" r:id="rId8"/>
    <p:sldId id="427" r:id="rId9"/>
    <p:sldId id="428" r:id="rId10"/>
    <p:sldId id="429" r:id="rId11"/>
    <p:sldId id="431" r:id="rId12"/>
    <p:sldId id="430" r:id="rId13"/>
    <p:sldId id="432" r:id="rId14"/>
    <p:sldId id="433" r:id="rId15"/>
    <p:sldId id="434" r:id="rId16"/>
    <p:sldId id="435" r:id="rId17"/>
    <p:sldId id="436" r:id="rId18"/>
    <p:sldId id="437" r:id="rId19"/>
    <p:sldId id="439" r:id="rId20"/>
    <p:sldId id="438" r:id="rId21"/>
    <p:sldId id="456" r:id="rId22"/>
    <p:sldId id="454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0" r:id="rId34"/>
    <p:sldId id="451" r:id="rId35"/>
    <p:sldId id="452" r:id="rId36"/>
    <p:sldId id="453" r:id="rId37"/>
    <p:sldId id="362" r:id="rId38"/>
  </p:sldIdLst>
  <p:sldSz cx="12192000" cy="6858000"/>
  <p:notesSz cx="6858000" cy="9144000"/>
  <p:embeddedFontLst>
    <p:embeddedFont>
      <p:font typeface="맑은 고딕" panose="020B0503020000020004" pitchFamily="50" charset="-127"/>
      <p:regular r:id="rId41"/>
      <p:bold r:id="rId42"/>
    </p:embeddedFont>
    <p:embeddedFont>
      <p:font typeface="Cambria Math" panose="02040503050406030204" pitchFamily="18" charset="0"/>
      <p:regular r:id="rId43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33"/>
    <a:srgbClr val="C35D09"/>
    <a:srgbClr val="FFCC66"/>
    <a:srgbClr val="006699"/>
    <a:srgbClr val="008080"/>
    <a:srgbClr val="009E9A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5" autoAdjust="0"/>
    <p:restoredTop sz="94160" autoAdjust="0"/>
  </p:normalViewPr>
  <p:slideViewPr>
    <p:cSldViewPr>
      <p:cViewPr varScale="1">
        <p:scale>
          <a:sx n="126" d="100"/>
          <a:sy n="126" d="100"/>
        </p:scale>
        <p:origin x="648" y="120"/>
      </p:cViewPr>
      <p:guideLst>
        <p:guide orient="horz" pos="119"/>
        <p:guide pos="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8C6A30E-E36A-4365-9DFD-FAE04A453B83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2021-03-02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37D3C5DB-C643-4F38-9DEA-2CE505560845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440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AEFF6A8-00C0-4EE8-BDCB-C5C5CA3A8524}" type="datetimeFigureOut">
              <a:rPr lang="ko-KR" altLang="en-US" smtClean="0"/>
              <a:pPr>
                <a:defRPr/>
              </a:pPr>
              <a:t>2021-03-02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9DD3ABF5-9710-4E94-98D9-18CEFAA2B2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402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833967" y="981075"/>
            <a:ext cx="9582151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제대로 시작하는 기초 </a:t>
            </a:r>
            <a:r>
              <a:rPr kumimoji="0"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통계학 </a:t>
            </a:r>
            <a:r>
              <a:rPr kumimoji="0"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 </a:t>
            </a:r>
            <a:r>
              <a:rPr kumimoji="0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Excel </a:t>
            </a:r>
            <a:r>
              <a:rPr kumimoji="0"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kumimoji="0" lang="de-DE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12801" y="1700213"/>
            <a:ext cx="10655300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ea typeface="맑은 고딕" pitchFamily="50" charset="-127"/>
              </a:rPr>
              <a:t>[</a:t>
            </a:r>
            <a:r>
              <a:rPr kumimoji="0" lang="ko-KR" altLang="en-US" sz="14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b="1" dirty="0">
                <a:ea typeface="맑은 고딕" pitchFamily="50" charset="-127"/>
              </a:rPr>
              <a:t>노경섭</a:t>
            </a:r>
            <a:r>
              <a:rPr kumimoji="0" lang="ko-KR" altLang="en-US" sz="1000" dirty="0">
                <a:ea typeface="맑은 고딕" pitchFamily="50" charset="-127"/>
              </a:rPr>
              <a:t>과 </a:t>
            </a:r>
            <a:r>
              <a:rPr kumimoji="0" lang="ko-KR" altLang="en-US" sz="1000" b="1" dirty="0" err="1">
                <a:ea typeface="맑은 고딕" pitchFamily="50" charset="-127"/>
              </a:rPr>
              <a:t>한빛아카데미</a:t>
            </a:r>
            <a:r>
              <a:rPr kumimoji="0" lang="ko-KR" altLang="en-US" sz="1000" b="1" dirty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816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317" y="5927725"/>
            <a:ext cx="2123016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50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B48B5C7-2B2C-4741-A6A1-2B0B48FF4D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11"/>
          <a:stretch/>
        </p:blipFill>
        <p:spPr>
          <a:xfrm>
            <a:off x="1" y="0"/>
            <a:ext cx="12192000" cy="68573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C27ADD6-8145-416F-B5EF-AEF57A1B6709}"/>
              </a:ext>
            </a:extLst>
          </p:cNvPr>
          <p:cNvSpPr/>
          <p:nvPr userDrawn="1"/>
        </p:nvSpPr>
        <p:spPr>
          <a:xfrm>
            <a:off x="565403" y="5742408"/>
            <a:ext cx="102845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2000" b="1" spc="-15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Chapter</a:t>
            </a:r>
          </a:p>
          <a:p>
            <a:pPr algn="ctr" eaLnBrk="1" latinLnBrk="1" hangingPunct="1">
              <a:defRPr/>
            </a:pPr>
            <a:r>
              <a:rPr lang="en-US" altLang="ko-KR" sz="3200" b="1" spc="-15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02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F58D7E1-5AF7-45B0-96BC-6805FA4D45C8}"/>
              </a:ext>
            </a:extLst>
          </p:cNvPr>
          <p:cNvSpPr/>
          <p:nvPr userDrawn="1"/>
        </p:nvSpPr>
        <p:spPr>
          <a:xfrm>
            <a:off x="1772623" y="5682733"/>
            <a:ext cx="43140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5400" b="1" spc="-300" dirty="0">
                <a:ea typeface="맑은 고딕" panose="020B0503020000020004" pitchFamily="50" charset="-127"/>
              </a:rPr>
              <a:t>모집단과 표본</a:t>
            </a:r>
            <a:endParaRPr lang="en-US" altLang="ko-KR" sz="5400" b="1" spc="-300" dirty="0"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8F17BC9-3230-42E7-97F5-AA12F3442E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0" y="6021288"/>
            <a:ext cx="3439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400" dirty="0">
                <a:solidFill>
                  <a:srgbClr val="7F7F7F"/>
                </a:solidFill>
                <a:ea typeface="맑은 고딕" panose="020B0503020000020004" pitchFamily="50" charset="-127"/>
              </a:rPr>
              <a:t>Population and Sample</a:t>
            </a:r>
          </a:p>
        </p:txBody>
      </p:sp>
    </p:spTree>
    <p:extLst>
      <p:ext uri="{BB962C8B-B14F-4D97-AF65-F5344CB8AC3E}">
        <p14:creationId xmlns:p14="http://schemas.microsoft.com/office/powerpoint/2010/main" val="169448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12192000" cy="6210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6974417" y="0"/>
            <a:ext cx="4413887" cy="523220"/>
            <a:chOff x="6685508" y="188640"/>
            <a:chExt cx="3311746" cy="522566"/>
          </a:xfrm>
        </p:grpSpPr>
        <p:sp>
          <p:nvSpPr>
            <p:cNvPr id="4" name="직사각형 3"/>
            <p:cNvSpPr/>
            <p:nvPr/>
          </p:nvSpPr>
          <p:spPr>
            <a:xfrm>
              <a:off x="8248236" y="188640"/>
              <a:ext cx="1749018" cy="5225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2800" b="1" spc="-15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모집단과 표본</a:t>
              </a: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685508" y="188640"/>
              <a:ext cx="1236989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984807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984807"/>
                  </a:solidFill>
                  <a:ea typeface="맑은 고딕" panose="020B0503020000020004" pitchFamily="50" charset="-127"/>
                </a:rPr>
                <a:t>02</a:t>
              </a:r>
              <a:endParaRPr lang="ko-KR" altLang="en-US" sz="2800" b="1" dirty="0">
                <a:solidFill>
                  <a:srgbClr val="984807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7361767" y="5372100"/>
            <a:ext cx="4415367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5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1_본문(이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1" y="908050"/>
            <a:ext cx="3119967" cy="0"/>
          </a:xfrm>
          <a:prstGeom prst="line">
            <a:avLst/>
          </a:prstGeom>
          <a:ln w="762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3119967" y="908050"/>
            <a:ext cx="3119967" cy="0"/>
          </a:xfrm>
          <a:prstGeom prst="line">
            <a:avLst/>
          </a:prstGeom>
          <a:ln w="76200">
            <a:solidFill>
              <a:srgbClr val="FF9933">
                <a:alpha val="74902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5952067" y="908050"/>
            <a:ext cx="3119967" cy="0"/>
          </a:xfrm>
          <a:prstGeom prst="line">
            <a:avLst/>
          </a:prstGeom>
          <a:ln w="76200">
            <a:solidFill>
              <a:srgbClr val="FF9933">
                <a:alpha val="49804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9072034" y="908050"/>
            <a:ext cx="3119967" cy="0"/>
          </a:xfrm>
          <a:prstGeom prst="line">
            <a:avLst/>
          </a:prstGeom>
          <a:ln w="76200">
            <a:solidFill>
              <a:srgbClr val="FFCC66">
                <a:alpha val="25098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2BCE13CD-ECC7-49DC-84A9-E640324F99D6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/35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10081120" cy="548680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4434" y="1052736"/>
            <a:ext cx="11522207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n"/>
              <a:defRPr sz="2200" b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>
                <a:latin typeface="+mn-ea"/>
                <a:ea typeface="+mn-ea"/>
              </a:defRPr>
            </a:lvl2pPr>
            <a:lvl3pPr marL="628650" indent="-180975">
              <a:spcAft>
                <a:spcPts val="300"/>
              </a:spcAft>
              <a:buClr>
                <a:srgbClr val="FF6600"/>
              </a:buClr>
              <a:defRPr sz="1600">
                <a:latin typeface="+mn-ea"/>
                <a:ea typeface="+mn-ea"/>
              </a:defRPr>
            </a:lvl3pPr>
            <a:lvl4pPr marL="809625" indent="-180975">
              <a:spcAft>
                <a:spcPts val="300"/>
              </a:spcAft>
              <a:buClr>
                <a:srgbClr val="FF6600"/>
              </a:buClr>
              <a:buSzPct val="96000"/>
              <a:defRPr sz="1400">
                <a:latin typeface="+mn-ea"/>
                <a:ea typeface="+mn-ea"/>
              </a:defRPr>
            </a:lvl4pPr>
            <a:lvl5pPr marL="990600" indent="-180975">
              <a:buClr>
                <a:srgbClr val="00918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2377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47BDCF0-BA9B-4A61-B6C8-53B4DE7306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038D73-F64C-4C34-B53E-E6AE7200552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32104" y="1844824"/>
            <a:ext cx="470323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8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22224"/>
            <a:ext cx="12192000" cy="555625"/>
          </a:xfrm>
          <a:prstGeom prst="rect">
            <a:avLst/>
          </a:prstGeom>
          <a:solidFill>
            <a:srgbClr val="B3E3EE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008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999251E-D0B3-491C-9C55-26EA35FC6181}" type="datetime1">
              <a:rPr lang="ko-KR" altLang="en-US"/>
              <a:pPr>
                <a:defRPr/>
              </a:pPr>
              <a:t>2021-03-02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11FC44E6-C6CF-4B50-9479-607F2480531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표본추출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가장 정확한 조사 방법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</a:rPr>
              <a:t>모집단을 대상으로 조사하는 것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But, </a:t>
            </a:r>
            <a:r>
              <a:rPr lang="ko-KR" altLang="en-US" sz="1800" b="0" dirty="0">
                <a:solidFill>
                  <a:schemeClr val="tx1"/>
                </a:solidFill>
              </a:rPr>
              <a:t>대부분</a:t>
            </a: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표본으로 조사를 진행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  </a:t>
            </a: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확률적 표본추출 방법</a:t>
            </a:r>
            <a:r>
              <a:rPr lang="en-US" altLang="ko-KR" sz="1800" dirty="0">
                <a:solidFill>
                  <a:schemeClr val="tx1"/>
                </a:solidFill>
              </a:rPr>
              <a:t>(probability sampling method)</a:t>
            </a: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  표본추출의 방법은 동일한 확률 하에서 표본을 구성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  </a:t>
            </a: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비확률적 표본추출 방법</a:t>
            </a:r>
            <a:r>
              <a:rPr lang="en-US" altLang="ko-KR" sz="1800" dirty="0">
                <a:solidFill>
                  <a:schemeClr val="tx1"/>
                </a:solidFill>
              </a:rPr>
              <a:t>(non-probability sampling method)</a:t>
            </a:r>
          </a:p>
          <a:p>
            <a:pPr marL="342900" indent="-34290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  확률과는 상관없이 조사자가 자신의 의지로 표본을 뽑거나 조사 대상이 </a:t>
            </a:r>
            <a:r>
              <a:rPr lang="en-US" altLang="ko-KR" sz="1800" b="0" dirty="0">
                <a:solidFill>
                  <a:schemeClr val="tx1"/>
                </a:solidFill>
              </a:rPr>
              <a:t/>
            </a:r>
            <a:br>
              <a:rPr lang="en-US" altLang="ko-KR" sz="1800" b="0" dirty="0">
                <a:solidFill>
                  <a:schemeClr val="tx1"/>
                </a:solidFill>
              </a:rPr>
            </a:br>
            <a:r>
              <a:rPr lang="ko-KR" altLang="en-US" sz="1800" b="0" dirty="0">
                <a:solidFill>
                  <a:schemeClr val="tx1"/>
                </a:solidFill>
              </a:rPr>
              <a:t>자발적으로 표본을</a:t>
            </a: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구성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확률적 표본추출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단순 무작위 표본추출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모집단에서 일정한 규칙에 따라 표본을 기계적으로 추출하는 방법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ex. </a:t>
            </a:r>
            <a:r>
              <a:rPr lang="ko-KR" altLang="en-US" sz="1800" b="0" dirty="0">
                <a:solidFill>
                  <a:schemeClr val="tx1"/>
                </a:solidFill>
              </a:rPr>
              <a:t>컴퓨터로 추출하거나 난수표를 활용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dirty="0"/>
              <a:t>체계적 표본추출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모집단에 번호를 부여하고 일정한 </a:t>
            </a:r>
            <a:r>
              <a:rPr lang="en-US" altLang="ko-KR" sz="1800" b="0" dirty="0">
                <a:solidFill>
                  <a:schemeClr val="tx1"/>
                </a:solidFill>
              </a:rPr>
              <a:t>n</a:t>
            </a:r>
            <a:r>
              <a:rPr lang="ko-KR" altLang="en-US" sz="1800" b="0" dirty="0">
                <a:solidFill>
                  <a:schemeClr val="tx1"/>
                </a:solidFill>
              </a:rPr>
              <a:t>개의 간격으로 표본을 추출하는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449668A-9186-4204-AED2-AC0D5082F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556" y="4221088"/>
            <a:ext cx="930592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확률적 표본추출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713788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비례 </a:t>
            </a:r>
            <a:r>
              <a:rPr lang="ko-KR" altLang="en-US" dirty="0" err="1"/>
              <a:t>층화</a:t>
            </a:r>
            <a:r>
              <a:rPr lang="ko-KR" altLang="en-US" dirty="0"/>
              <a:t> 표본추출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모집단을 여러 개의 이질적 집단으로 구분한 후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각 집단의 구성 개수에 비례하도록 추출하는 방법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latinLnBrk="0">
              <a:defRPr/>
            </a:pPr>
            <a:r>
              <a:rPr lang="ko-KR" altLang="en-US" dirty="0"/>
              <a:t>다단계 </a:t>
            </a:r>
            <a:r>
              <a:rPr lang="ko-KR" altLang="en-US" dirty="0" err="1"/>
              <a:t>층화</a:t>
            </a:r>
            <a:r>
              <a:rPr lang="ko-KR" altLang="en-US" dirty="0"/>
              <a:t> 표본추출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비례 </a:t>
            </a:r>
            <a:r>
              <a:rPr lang="ko-KR" altLang="en-US" sz="1800" b="0" dirty="0" err="1">
                <a:solidFill>
                  <a:schemeClr val="tx1"/>
                </a:solidFill>
              </a:rPr>
              <a:t>층화</a:t>
            </a:r>
            <a:r>
              <a:rPr lang="ko-KR" altLang="en-US" sz="1800" b="0" dirty="0">
                <a:solidFill>
                  <a:schemeClr val="tx1"/>
                </a:solidFill>
              </a:rPr>
              <a:t> 표본추출에서 상</a:t>
            </a:r>
            <a:r>
              <a:rPr lang="en-US" altLang="ko-KR" sz="1800" b="0" dirty="0">
                <a:solidFill>
                  <a:schemeClr val="tx1"/>
                </a:solidFill>
              </a:rPr>
              <a:t>-</a:t>
            </a:r>
            <a:r>
              <a:rPr lang="ko-KR" altLang="en-US" sz="1800" b="0" dirty="0">
                <a:solidFill>
                  <a:schemeClr val="tx1"/>
                </a:solidFill>
              </a:rPr>
              <a:t>하위 표본 단위를 미리 설정하고 그에 맞추어 다시 추출하는 방법</a:t>
            </a:r>
          </a:p>
        </p:txBody>
      </p:sp>
      <p:pic>
        <p:nvPicPr>
          <p:cNvPr id="18437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5435601"/>
            <a:ext cx="719931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4D281D3-E90E-4A06-8304-44DD1D9D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638" y="2564904"/>
            <a:ext cx="7199312" cy="12344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확률적 표본추출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군집 표본추출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모집단의 구성이 내부 이질적이면서 외부 동질적으로 구성되어 있다면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 전체를 조사하지 않고 몇 개의 군집을 표본으로 선택해서 조사하는 방법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1946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565401"/>
            <a:ext cx="71993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비확률적 표본추출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atinLnBrk="0">
              <a:defRPr/>
            </a:pPr>
            <a:r>
              <a:rPr lang="ko-KR" altLang="en-US" dirty="0"/>
              <a:t>편의 표본추출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조사자의 편의에 따라 시간이나 장소에 구애 받지 않고 임의적으로 표본을 추출하는 방법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0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조사하기 쉽고 비용이 적게 드는 장점에 비해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모집단에 대한 대표성을 나타내기 힘들며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실수나 오류가 가장 많이 발생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atinLnBrk="0">
              <a:defRPr/>
            </a:pPr>
            <a:r>
              <a:rPr lang="ko-KR" altLang="en-US" dirty="0"/>
              <a:t>판단 표본추출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조사자가 적합하다고 판단한 구성원들을 표본으로 선택하는 방법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05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편의 표본추출과 다른 점은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표본으로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선택할지의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여부를 조사자가 판단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비확률적 표본추출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/>
              <a:t>할당 표본추출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모집단의 속성을 대표할 만한 연령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학력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직업 등의 구분을 결정하고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각각에 대한 표본의 개수를 미리 결정한다</a:t>
            </a:r>
            <a:r>
              <a:rPr lang="en-US" altLang="ko-KR" sz="1800" b="0" dirty="0">
                <a:solidFill>
                  <a:schemeClr val="tx1"/>
                </a:solidFill>
              </a:rPr>
              <a:t>. </a:t>
            </a:r>
            <a:r>
              <a:rPr lang="ko-KR" altLang="en-US" sz="1800" b="0" dirty="0">
                <a:solidFill>
                  <a:schemeClr val="tx1"/>
                </a:solidFill>
              </a:rPr>
              <a:t>이후 조사자가 결정한 표본의 개수에 따라 임의적으로 표본을 추출하는 방법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atinLnBrk="0">
              <a:defRPr/>
            </a:pPr>
            <a:r>
              <a:rPr lang="ko-KR" altLang="en-US" dirty="0"/>
              <a:t>자발적 표본추출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조사자의 의지와는 별개로 응답자가 원하여 조사에 응하는 경우를 표본으로 선택하는 방법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0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관여도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관심도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가 높은 사람들이 주로 조사에 응하게 될 것이므로 결과의 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왜곡이 발생할 가능성이 크다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651" y="1444005"/>
            <a:ext cx="4237057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02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표본의 분포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8B62769-8977-4F9B-A610-8FA06236C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20" y="2708920"/>
            <a:ext cx="7827102" cy="4320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268413"/>
            <a:ext cx="8642350" cy="52562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표본을 추출한</a:t>
            </a: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후</a:t>
            </a:r>
            <a:r>
              <a:rPr lang="en-US" altLang="ko-KR" sz="1800" b="0" dirty="0">
                <a:solidFill>
                  <a:schemeClr val="tx1"/>
                </a:solidFill>
              </a:rPr>
              <a:t>,</a:t>
            </a:r>
            <a:r>
              <a:rPr lang="ko-KR" altLang="en-US" sz="1800" b="0" dirty="0">
                <a:solidFill>
                  <a:schemeClr val="tx1"/>
                </a:solidFill>
              </a:rPr>
              <a:t> 표본의 특성을 파악하기 위해 표본분포의 확인이 필요표본평균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표본분산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표본비율을 통해 이후에 배우는 통계분석을 무리 없이 진행할 수 있다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pic>
        <p:nvPicPr>
          <p:cNvPr id="2355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2420889"/>
            <a:ext cx="6911975" cy="381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표준화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정규분포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표본분포 중 가장 단순하면서 많이 나타나는 형태의 분포</a:t>
            </a:r>
            <a:r>
              <a:rPr lang="en-US" altLang="ko-KR" sz="1800" b="0" dirty="0">
                <a:solidFill>
                  <a:schemeClr val="tx1"/>
                </a:solidFill>
              </a:rPr>
              <a:t/>
            </a:r>
            <a:br>
              <a:rPr lang="en-US" altLang="ko-KR" sz="1800" b="0" dirty="0">
                <a:solidFill>
                  <a:schemeClr val="tx1"/>
                </a:solidFill>
              </a:rPr>
            </a:br>
            <a:r>
              <a:rPr lang="en-US" altLang="ko-KR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어떤 사건이 일어난 빈도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(frequency)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를 계산하여 그래프로 나타내면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중심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평균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을 기준으로 좌우가 대칭되는 분포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AF78F60-14E5-4B4C-840B-934D2C28C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87" y="3284984"/>
            <a:ext cx="4467225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표준화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/>
              <a:t>표준화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단순한 현상은 정규분포만을 이용해도 결과를 알아내는 데 문제가 없지만 대부분의 연구에서는 복잡한 관계에 대한 분석 결과가 필요하므로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여러 특성에 대한 분석 결과들을 서로 비교할 수 있도록 만드는 과정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표준화란 기준점을 동일하게 맞춰 조사자가 자료들을 쉽게 비교할 수 있도록        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만드는 과정으로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표준정규분포는 평균은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0,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표준편차는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로 만든다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1B931E5-E57C-4B73-B575-16485BBE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4941168"/>
            <a:ext cx="6275670" cy="9940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표본평균의 확률분포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ko-KR" altLang="en-US" dirty="0"/>
                  <a:t>분포</a:t>
                </a:r>
                <a:endParaRPr lang="en-US" altLang="ko-KR" dirty="0"/>
              </a:p>
              <a:p>
                <a:pPr marL="0" indent="0" latinLnBrk="0">
                  <a:buNone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표본의 개수가 충분할 때 표준화 과정을 거친 정규분포를 표준정규분포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(standard normal distribution),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혹은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z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분포라고 한다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419100" latinLnBrk="0">
                  <a:buNone/>
                </a:pP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 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표준정규분포는 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‘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평균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=0, 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분산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=1’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인 정규분포를 따른다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. 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388B118-AF95-473D-8511-0BC12434D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32" y="3432943"/>
            <a:ext cx="2736304" cy="7158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9F1673E-0971-49DE-98CD-E1CB3B145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32" y="5784375"/>
            <a:ext cx="80010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표본평균의 확률분포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1A5BE8B-485A-4155-9E14-C1D66715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144586"/>
            <a:ext cx="93154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97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표본평균의 확률분포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/>
                      </a:rPr>
                      <m:t>𝒕</m:t>
                    </m:r>
                  </m:oMath>
                </a14:m>
                <a:r>
                  <a:rPr lang="ko-KR" altLang="en-US" dirty="0"/>
                  <a:t>분포</a:t>
                </a:r>
                <a:endParaRPr lang="en-US" altLang="ko-KR" dirty="0"/>
              </a:p>
              <a:p>
                <a:pPr marL="0" indent="0" latinLnBrk="0">
                  <a:buNone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표본이 충분하지 못한 경우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즉 표본의 개수가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개를 넘지 못하는 경우에는 </a:t>
                </a:r>
                <a14:m>
                  <m:oMath xmlns:m="http://schemas.openxmlformats.org/officeDocument/2006/math">
                    <m:r>
                      <a:rPr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</a:rPr>
                  <a:t>분포를 사용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561975" indent="-400050" latinLnBrk="0">
                  <a:buNone/>
                </a:pP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 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모집단은 정규분포를 이룬다는 가정이 필요하며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, </a:t>
                </a:r>
                <a:b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</a:b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분포도 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‘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평균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=0, 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분산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&gt;1’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인 정규분포를 따른다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. 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A073D2C-545A-43BF-BE58-751E33160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011" y="3263009"/>
            <a:ext cx="2790891" cy="6480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21A8993-EC1E-4A86-B9D6-E0E056EC2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84" y="4225628"/>
            <a:ext cx="7226765" cy="24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3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표본평균의 확률분포</a:t>
            </a:r>
          </a:p>
        </p:txBody>
      </p:sp>
      <p:pic>
        <p:nvPicPr>
          <p:cNvPr id="2765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2060575"/>
            <a:ext cx="46799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51" y="2160588"/>
            <a:ext cx="841375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2780929"/>
            <a:ext cx="31432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</a:t>
            </a:r>
            <a:r>
              <a:rPr lang="ko-KR" altLang="en-US" dirty="0"/>
              <a:t>분포와 </a:t>
            </a:r>
            <a:r>
              <a:rPr lang="en-US" altLang="ko-KR" dirty="0"/>
              <a:t>t</a:t>
            </a:r>
            <a:r>
              <a:rPr lang="ko-KR" altLang="en-US" dirty="0"/>
              <a:t>분포의 관계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87E3D24-95CD-45AE-887F-F7EA61A7D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474" y="3501802"/>
            <a:ext cx="5572125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표본분산의 확률분포</a:t>
            </a:r>
          </a:p>
        </p:txBody>
      </p:sp>
      <p:pic>
        <p:nvPicPr>
          <p:cNvPr id="28677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148" y="2971849"/>
            <a:ext cx="1924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" y="3300463"/>
            <a:ext cx="1943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60" y="4769611"/>
            <a:ext cx="2428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4149080"/>
            <a:ext cx="3760788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/>
                      </a:rPr>
                      <m:t>𝝌</m:t>
                    </m:r>
                  </m:oMath>
                </a14:m>
                <a:r>
                  <a:rPr lang="en-US" altLang="ko-KR" baseline="30000" dirty="0"/>
                  <a:t>2</a:t>
                </a:r>
                <a:r>
                  <a:rPr lang="ko-KR" altLang="en-US" dirty="0"/>
                  <a:t>분포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ko-KR" altLang="en-US" sz="1800" b="0" dirty="0">
                        <a:solidFill>
                          <a:schemeClr val="tx1"/>
                        </a:solidFill>
                        <a:latin typeface="Cambria Math"/>
                      </a:rPr>
                      <m:t>𝝌</m:t>
                    </m:r>
                  </m:oMath>
                </a14:m>
                <a:r>
                  <a:rPr lang="en-US" altLang="ko-KR" sz="1800" b="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분포는 정규분포로부터 도출되고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</a:rPr>
                  <a:t>분포의 제곱에 대한 분포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ko-KR" altLang="ko-KR" sz="1800" b="0" dirty="0">
                    <a:solidFill>
                      <a:schemeClr val="tx1"/>
                    </a:solidFill>
                  </a:rPr>
                  <a:t>∴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항상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0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보다 큰 값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 확률변수                         이 표준정규분포이면서 독립이라면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                         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은 새로운 확률변수를 구성하게 되고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, </a:t>
                </a:r>
                <a:b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</a:b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   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이 분포를 자유도가 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인 </a:t>
                </a:r>
                <a14:m>
                  <m:oMath xmlns:m="http://schemas.openxmlformats.org/officeDocument/2006/math">
                    <m:r>
                      <a:rPr lang="ko-KR" altLang="en-US" sz="1800" b="0" dirty="0">
                        <a:solidFill>
                          <a:schemeClr val="tx1"/>
                        </a:solidFill>
                        <a:latin typeface="Cambria Math"/>
                      </a:rPr>
                      <m:t>𝝌</m:t>
                    </m:r>
                  </m:oMath>
                </a14:m>
                <a:r>
                  <a:rPr lang="en-US" altLang="ko-KR" sz="1800" b="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분포라 한다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표본분산의 확률분포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ko-KR" altLang="en-US" dirty="0"/>
                  <a:t>분포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</a:rPr>
                  <a:t>분포는 두 개의 분산에 관한 추론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 F(</a:t>
                </a:r>
                <a14:m>
                  <m:oMath xmlns:m="http://schemas.openxmlformats.org/officeDocument/2006/math"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𝜐</m:t>
                    </m:r>
                    <m:r>
                      <a:rPr lang="en-US" altLang="ko-KR" sz="1800" b="0" i="1" baseline="-2500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1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𝜐</m:t>
                    </m:r>
                    <m:r>
                      <a:rPr lang="en-US" altLang="ko-KR" sz="1800" b="0" i="1" baseline="-2500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2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1800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ko-KR" altLang="ko-KR" sz="1800" b="0" dirty="0">
                    <a:solidFill>
                      <a:schemeClr val="tx1"/>
                    </a:solidFill>
                  </a:rPr>
                  <a:t>∴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800" b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𝜐</m:t>
                    </m:r>
                    <m:r>
                      <a:rPr lang="en-US" altLang="ko-KR" sz="1800" b="0" baseline="-2500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1</m:t>
                    </m:r>
                    <m:r>
                      <a:rPr lang="en-US" altLang="ko-KR" sz="1800" b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r>
                      <a:rPr lang="ko-KR" altLang="en-US" sz="1800" b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𝜐</m:t>
                    </m:r>
                    <m:r>
                      <a:rPr lang="en-US" altLang="ko-KR" sz="1800" b="0" baseline="-2500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는</a:t>
                </a:r>
                <a:r>
                  <a:rPr lang="en-US" altLang="ko-KR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ko-KR" altLang="en-US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각각의 </a:t>
                </a:r>
                <a14:m>
                  <m:oMath xmlns:m="http://schemas.openxmlformats.org/officeDocument/2006/math">
                    <m:r>
                      <a:rPr lang="en-US" altLang="ko-KR" sz="1800" b="0" i="1" dirty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altLang="ko-KR" sz="1800" b="0" i="1" baseline="30000" dirty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에 대한 분산</a:t>
                </a:r>
                <a:endParaRPr lang="en-US" altLang="ko-KR" sz="1800" b="0" dirty="0">
                  <a:solidFill>
                    <a:schemeClr val="tx1"/>
                  </a:solidFill>
                  <a:latin typeface="+mj-lt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1800" b="0" dirty="0">
                  <a:solidFill>
                    <a:schemeClr val="tx1"/>
                  </a:solidFill>
                  <a:latin typeface="+mj-lt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ko-KR" altLang="en-US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분산이 같은 모집단에서 </a:t>
                </a:r>
                <a14:m>
                  <m:oMath xmlns:m="http://schemas.openxmlformats.org/officeDocument/2006/math">
                    <m:r>
                      <a:rPr lang="en-US" altLang="ko-KR" sz="1800" b="0" i="1" dirty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𝑋𝑛</m:t>
                    </m:r>
                    <m:r>
                      <a:rPr lang="en-US" altLang="ko-KR" sz="1800" b="0" i="1" dirty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, </m:t>
                    </m:r>
                    <m:r>
                      <a:rPr lang="ko-KR" altLang="en-US" sz="1800" b="0" i="1" dirty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𝒴</m:t>
                    </m:r>
                    <m:r>
                      <a:rPr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만큼 표본을 구하고</a:t>
                </a:r>
                <a:r>
                  <a:rPr lang="en-US" altLang="ko-KR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, </a:t>
                </a:r>
                <a:r>
                  <a:rPr lang="ko-KR" altLang="en-US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각각의 분산이</a:t>
                </a:r>
                <a:r>
                  <a:rPr lang="en-US" altLang="ko-KR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/>
                </a:r>
                <a:br>
                  <a:rPr lang="en-US" altLang="ko-KR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𝜐</m:t>
                    </m:r>
                    <m:r>
                      <a:rPr lang="en-US" altLang="ko-KR" sz="1800" b="0" i="1" baseline="-2500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1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−1)</m:t>
                        </m:r>
                      </m:den>
                    </m:f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altLang="ko-KR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𝜐</m:t>
                    </m:r>
                    <m:r>
                      <a:rPr lang="en-US" altLang="ko-KR" sz="1800" b="0" i="1" baseline="-2500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2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𝑚</m:t>
                        </m:r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−1)</m:t>
                        </m:r>
                      </m:den>
                    </m:f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일 때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𝐹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ko-KR" altLang="en-US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𝜐</m:t>
                        </m:r>
                        <m:r>
                          <a:rPr lang="en-US" altLang="ko-KR" sz="1800" b="0" i="1" baseline="-2500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ko-KR" altLang="en-US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𝜐</m:t>
                        </m:r>
                        <m:r>
                          <a:rPr lang="en-US" altLang="ko-KR" sz="1800" b="0" i="1" baseline="-2500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는 각 비율을 나타냄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3358633"/>
            <a:ext cx="4398696" cy="3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표본비율의 확률분포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1774825" y="1066801"/>
                <a:ext cx="8642350" cy="5472113"/>
              </a:xfrm>
            </p:spPr>
            <p:txBody>
              <a:bodyPr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b="1" i="1" smtClean="0">
                            <a:latin typeface="Cambria Math"/>
                          </a:rPr>
                          <m:t>𝒑</m:t>
                        </m:r>
                      </m:e>
                    </m:acc>
                  </m:oMath>
                </a14:m>
                <a:r>
                  <a:rPr lang="ko-KR" altLang="en-US" dirty="0"/>
                  <a:t>분포</a:t>
                </a:r>
                <a:endParaRPr lang="en-US" altLang="ko-KR" dirty="0"/>
              </a:p>
              <a:p>
                <a:pPr marL="0" indent="0">
                  <a:buNone/>
                  <a:defRPr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표본비율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ko-KR" altLang="en-US" sz="1800" b="0">
                            <a:solidFill>
                              <a:schemeClr val="tx1"/>
                            </a:solidFill>
                            <a:latin typeface="Cambria Math"/>
                          </a:rPr>
                          <m:t>𝒑</m:t>
                        </m:r>
                      </m:e>
                    </m:acc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</a:rPr>
                  <a:t>은 모집단의 특성 중 </a:t>
                </a:r>
                <a:r>
                  <a:rPr lang="ko-KR" altLang="en-US" sz="1800" b="0" dirty="0" err="1">
                    <a:solidFill>
                      <a:schemeClr val="tx1"/>
                    </a:solidFill>
                  </a:rPr>
                  <a:t>모비율을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 추정하기 위해 사용됨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주로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성공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vs.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실패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남성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vs.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여성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구매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vs.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비구매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등과 같이 어느 한 사건이 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발생하는 베르누이 시행의 이항분포를 활용하여 표본비율의 분포를 구한다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.</a:t>
                </a:r>
                <a:endParaRPr lang="en-US" altLang="ko-KR" sz="1800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825" y="1066801"/>
                <a:ext cx="8642350" cy="5472113"/>
              </a:xfrm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8D97246-6E9B-4F3E-8461-F0BB362FB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46" y="3789040"/>
            <a:ext cx="7063507" cy="236580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91544" y="1444005"/>
            <a:ext cx="7814960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03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표본분포와 중심극한정리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83633" y="2564904"/>
            <a:ext cx="6911975" cy="369332"/>
          </a:xfrm>
          <a:prstGeom prst="rect">
            <a:avLst/>
          </a:prstGeom>
          <a:blipFill rotWithShape="0">
            <a:blip r:embed="rId2"/>
            <a:stretch>
              <a:fillRect l="-794" t="-13333" b="-26667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 dirty="0">
                <a:noFill/>
                <a:ea typeface="맑은 고딕" panose="020B0503020000020004" pitchFamily="50" charset="-127"/>
              </a:rPr>
              <a:t>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표본분포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표본분포</a:t>
            </a:r>
            <a:r>
              <a:rPr lang="en-US" altLang="ko-KR" sz="1800" b="0" dirty="0">
                <a:solidFill>
                  <a:schemeClr val="tx1"/>
                </a:solidFill>
              </a:rPr>
              <a:t>(sample distribution)</a:t>
            </a:r>
            <a:r>
              <a:rPr lang="ko-KR" altLang="en-US" sz="1800" b="0" dirty="0">
                <a:solidFill>
                  <a:schemeClr val="tx1"/>
                </a:solidFill>
              </a:rPr>
              <a:t>는 표본에서 도출되는 통계량에 대한 확률분포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표본분포는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모수를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추정하기 위한 표본 통계량의 확률분포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여러 번 측정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Ex. 5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일간의 통학 시간이 각각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37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25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49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33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56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분이 소요되었다면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평균 통학 시간은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?</a:t>
            </a: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모집단의 구성이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개로 되어 있으므로 간단히 표본을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개 추출하는 경우와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개 추출하는 경우를 비교해보면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…</a:t>
            </a:r>
          </a:p>
        </p:txBody>
      </p:sp>
      <p:pic>
        <p:nvPicPr>
          <p:cNvPr id="3277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3429000"/>
            <a:ext cx="54006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표본을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개 혹은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개 추출할 때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각 경우의 수에 대한 평균을 구해보면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…</a:t>
            </a:r>
          </a:p>
        </p:txBody>
      </p:sp>
      <p:pic>
        <p:nvPicPr>
          <p:cNvPr id="33795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241426"/>
            <a:ext cx="6840538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표본분포</a:t>
            </a:r>
          </a:p>
        </p:txBody>
      </p:sp>
      <p:pic>
        <p:nvPicPr>
          <p:cNvPr id="33797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4" y="2406651"/>
            <a:ext cx="324008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4" y="4198939"/>
            <a:ext cx="324008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9"/>
          <p:cNvGrpSpPr>
            <a:grpSpLocks/>
          </p:cNvGrpSpPr>
          <p:nvPr/>
        </p:nvGrpSpPr>
        <p:grpSpPr bwMode="auto">
          <a:xfrm>
            <a:off x="2166938" y="3309939"/>
            <a:ext cx="6953250" cy="719137"/>
            <a:chOff x="643260" y="3173386"/>
            <a:chExt cx="6953076" cy="720000"/>
          </a:xfrm>
        </p:grpSpPr>
        <p:sp>
          <p:nvSpPr>
            <p:cNvPr id="42" name="직사각형 32"/>
            <p:cNvSpPr/>
            <p:nvPr/>
          </p:nvSpPr>
          <p:spPr>
            <a:xfrm>
              <a:off x="643260" y="3225836"/>
              <a:ext cx="728644" cy="608743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32"/>
            <p:cNvSpPr/>
            <p:nvPr/>
          </p:nvSpPr>
          <p:spPr>
            <a:xfrm>
              <a:off x="1359204" y="3173386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표본분포와 중심극한정리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3" name="그룹 11"/>
          <p:cNvGrpSpPr>
            <a:grpSpLocks/>
          </p:cNvGrpSpPr>
          <p:nvPr/>
        </p:nvGrpSpPr>
        <p:grpSpPr bwMode="auto">
          <a:xfrm>
            <a:off x="2166938" y="1057275"/>
            <a:ext cx="6953250" cy="719138"/>
            <a:chOff x="643260" y="980728"/>
            <a:chExt cx="6953076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3179"/>
              <a:ext cx="728644" cy="608741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9204" y="980728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2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모집단과 표본추출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4" name="그룹 10"/>
          <p:cNvGrpSpPr>
            <a:grpSpLocks/>
          </p:cNvGrpSpPr>
          <p:nvPr/>
        </p:nvGrpSpPr>
        <p:grpSpPr bwMode="auto">
          <a:xfrm>
            <a:off x="2166938" y="2178051"/>
            <a:ext cx="6953250" cy="720725"/>
            <a:chOff x="643260" y="2077057"/>
            <a:chExt cx="6953076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8423"/>
              <a:ext cx="728644" cy="608987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9204" y="2077057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1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표본의 분포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279577" y="2319264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02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목 차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표본분포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3482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9" y="1062039"/>
            <a:ext cx="543242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표본분포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711625"/>
            <a:ext cx="8543925" cy="317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표본평균의 오차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표본평균의 오차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표본으로부터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모수를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추정했을 때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모수와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통계량 간의 차이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36868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1538288"/>
            <a:ext cx="6265862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표본평균의 오차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표본의 개수가 늘어날수록 통계량이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모수와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가까워짐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CD129CA-5533-45AF-B8D3-29631BC4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924944"/>
            <a:ext cx="10729192" cy="203996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중심극한정리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713788" cy="54721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중심극한정리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(Central Limit Theorem : CLT)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는 표본의 개수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(n)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가 충분하다면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모수를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모르는 상황에서도 표본 통계량으로 정규분포를 구성하여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모수를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추정할 수 있다는 것이다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중심극한정리에서는 모집단이 정규분포를 이루지 않아도 표본의 개수가 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충분하다면 정규분포를 이루게 된다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27DDD08-B184-4604-970B-DC8B03E4F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3500437"/>
            <a:ext cx="4073020" cy="19469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B30C116-7E8F-423E-BEC8-C11E1A64D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7" y="3500437"/>
            <a:ext cx="4668373" cy="1946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중심극한정리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중심극한정리를 이용하면 정규분포의 모양으로 확인할 수 있어서 평균을 바로 비교할 수 있다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정규분포로 구성하면 그래프의 가장 높은 상단이 평균이 되므로 평균값을 비교할 수 있다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5159376" y="4292600"/>
            <a:ext cx="1484313" cy="64928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중심극한정리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89017F0-8153-4BC7-A96E-5A21679A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61" y="3500436"/>
            <a:ext cx="4073020" cy="19469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CD5070B-EDB5-42DD-A9F7-5D1BCEEC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3500437"/>
            <a:ext cx="4668373" cy="194699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6FA3302-48A0-4ABF-96D3-F6B82C92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924050"/>
            <a:ext cx="79629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651" y="1444005"/>
            <a:ext cx="6026009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01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모집단과 표본추출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1451" y="2565400"/>
            <a:ext cx="69119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6600"/>
                </a:solidFill>
                <a:latin typeface="+mn-ea"/>
                <a:ea typeface="맑은 고딕" panose="020B0503020000020004" pitchFamily="50" charset="-127"/>
              </a:rPr>
              <a:t>:: Keywords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모집단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(</a:t>
            </a:r>
            <a:r>
              <a:rPr lang="ko-KR" altLang="en-US" b="1" dirty="0" err="1">
                <a:latin typeface="+mn-ea"/>
                <a:ea typeface="맑은 고딕" panose="020B0503020000020004" pitchFamily="50" charset="-127"/>
              </a:rPr>
              <a:t>모수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표본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통계량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표본추출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모집단과 표본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모집단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</a:t>
            </a:r>
            <a:r>
              <a:rPr lang="en-US" altLang="ko-KR" sz="1800" b="0" dirty="0">
                <a:solidFill>
                  <a:schemeClr val="tx1"/>
                </a:solidFill>
              </a:rPr>
              <a:t>(population)</a:t>
            </a:r>
            <a:r>
              <a:rPr lang="ko-KR" altLang="en-US" sz="1800" b="0" dirty="0">
                <a:solidFill>
                  <a:schemeClr val="tx1"/>
                </a:solidFill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</a:rPr>
              <a:t>:</a:t>
            </a:r>
            <a:r>
              <a:rPr lang="ko-KR" altLang="en-US" sz="1800" b="0" dirty="0">
                <a:solidFill>
                  <a:schemeClr val="tx1"/>
                </a:solidFill>
              </a:rPr>
              <a:t> 통계분석 방법을 적용할 관심 대상의 전체 집합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</a:rPr>
              <a:t>물리적인 한계로 인해 모집단 전체를 전수조사하기는 쉽지 않다</a:t>
            </a:r>
            <a:r>
              <a:rPr lang="en-US" altLang="ko-KR" sz="1800" b="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400" dirty="0"/>
              <a:t>표본</a:t>
            </a:r>
            <a:endParaRPr lang="en-US" altLang="ko-KR" sz="2400" dirty="0"/>
          </a:p>
          <a:p>
            <a:pPr marL="1533525" indent="-1533525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표본</a:t>
            </a:r>
            <a:r>
              <a:rPr lang="en-US" altLang="ko-KR" sz="1800" b="0" dirty="0">
                <a:solidFill>
                  <a:schemeClr val="tx1"/>
                </a:solidFill>
              </a:rPr>
              <a:t>(sample) :</a:t>
            </a:r>
            <a:r>
              <a:rPr lang="ko-KR" altLang="en-US" sz="1800" b="0" dirty="0">
                <a:solidFill>
                  <a:schemeClr val="tx1"/>
                </a:solidFill>
              </a:rPr>
              <a:t> 과학적인 절차를 적용하여 모집단을 대표할 수 있는 일부를 추출하여 직접적인 조사 대상이 된 모집단의 일부</a:t>
            </a:r>
            <a:endParaRPr lang="ko-KR" altLang="en-US" sz="2400" b="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6262276-026A-4FDE-8C25-4DF8B9E7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2132856"/>
            <a:ext cx="7632848" cy="9697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모집단과 표본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모수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 err="1">
                <a:solidFill>
                  <a:schemeClr val="tx1"/>
                </a:solidFill>
              </a:rPr>
              <a:t>모수</a:t>
            </a:r>
            <a:r>
              <a:rPr lang="en-US" altLang="ko-KR" sz="1800" b="0" dirty="0">
                <a:solidFill>
                  <a:schemeClr val="tx1"/>
                </a:solidFill>
              </a:rPr>
              <a:t>(parameter) :</a:t>
            </a:r>
            <a:r>
              <a:rPr lang="ko-KR" altLang="en-US" sz="1800" b="0" dirty="0">
                <a:solidFill>
                  <a:schemeClr val="tx1"/>
                </a:solidFill>
              </a:rPr>
              <a:t> 모집단을 분석하여 얻어지는 결과 수치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ex. </a:t>
            </a:r>
            <a:r>
              <a:rPr lang="ko-KR" altLang="en-US" sz="1800" b="0" dirty="0">
                <a:solidFill>
                  <a:schemeClr val="tx1"/>
                </a:solidFill>
              </a:rPr>
              <a:t>모평균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 err="1">
                <a:solidFill>
                  <a:schemeClr val="tx1"/>
                </a:solidFill>
              </a:rPr>
              <a:t>모분산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 err="1">
                <a:solidFill>
                  <a:schemeClr val="tx1"/>
                </a:solidFill>
              </a:rPr>
              <a:t>모표준편차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 err="1">
                <a:solidFill>
                  <a:schemeClr val="tx1"/>
                </a:solidFill>
              </a:rPr>
              <a:t>모비율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dirty="0"/>
              <a:t>통계량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통계량</a:t>
            </a:r>
            <a:r>
              <a:rPr lang="en-US" altLang="ko-KR" sz="1800" b="0" dirty="0">
                <a:solidFill>
                  <a:schemeClr val="tx1"/>
                </a:solidFill>
              </a:rPr>
              <a:t>(statistic) : </a:t>
            </a:r>
            <a:r>
              <a:rPr lang="ko-KR" altLang="en-US" sz="1800" b="0" dirty="0">
                <a:solidFill>
                  <a:schemeClr val="tx1"/>
                </a:solidFill>
              </a:rPr>
              <a:t>표본을 분석하여 얻어지는 결과 수치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ex. </a:t>
            </a:r>
            <a:r>
              <a:rPr lang="ko-KR" altLang="en-US" sz="1800" b="0" dirty="0">
                <a:solidFill>
                  <a:schemeClr val="tx1"/>
                </a:solidFill>
              </a:rPr>
              <a:t>표본평균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표본분산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표본표준편차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표본비율</a:t>
            </a:r>
            <a:endParaRPr lang="ko-KR" altLang="en-US" sz="2400" b="0" dirty="0">
              <a:solidFill>
                <a:schemeClr val="tx1"/>
              </a:solidFill>
            </a:endParaRPr>
          </a:p>
        </p:txBody>
      </p:sp>
      <p:pic>
        <p:nvPicPr>
          <p:cNvPr id="1331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4310064"/>
            <a:ext cx="63817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모집단과 표본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97B919E-55FE-4226-9DE5-A93EAAD6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916832"/>
            <a:ext cx="92773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2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모집단과 표본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520BC9C-764D-48F8-8346-B6B57B3B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809" y="1082756"/>
            <a:ext cx="6207433" cy="15380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BCE0A89-0AEB-4C86-854F-D07E6EF48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809" y="2711141"/>
            <a:ext cx="6207433" cy="40140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341439"/>
            <a:ext cx="80486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제목 3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5096</TotalTime>
  <Words>841</Words>
  <Application>Microsoft Office PowerPoint</Application>
  <PresentationFormat>와이드스크린</PresentationFormat>
  <Paragraphs>158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Wingdings</vt:lpstr>
      <vt:lpstr>굴림</vt:lpstr>
      <vt:lpstr>Cambria Math</vt:lpstr>
      <vt:lpstr>Arial</vt:lpstr>
      <vt:lpstr>Office 테마</vt:lpstr>
      <vt:lpstr>PowerPoint 프레젠테이션</vt:lpstr>
      <vt:lpstr>PowerPoint 프레젠테이션</vt:lpstr>
      <vt:lpstr>목 차</vt:lpstr>
      <vt:lpstr>PowerPoint 프레젠테이션</vt:lpstr>
      <vt:lpstr>모집단과 표본</vt:lpstr>
      <vt:lpstr>모집단과 표본</vt:lpstr>
      <vt:lpstr>모집단과 표본</vt:lpstr>
      <vt:lpstr>모집단과 표본</vt:lpstr>
      <vt:lpstr>PowerPoint 프레젠테이션</vt:lpstr>
      <vt:lpstr>표본추출 방법</vt:lpstr>
      <vt:lpstr>확률적 표본추출</vt:lpstr>
      <vt:lpstr>확률적 표본추출</vt:lpstr>
      <vt:lpstr>확률적 표본추출</vt:lpstr>
      <vt:lpstr>비확률적 표본추출</vt:lpstr>
      <vt:lpstr>비확률적 표본추출</vt:lpstr>
      <vt:lpstr>PowerPoint 프레젠테이션</vt:lpstr>
      <vt:lpstr>PowerPoint 프레젠테이션</vt:lpstr>
      <vt:lpstr>표준화</vt:lpstr>
      <vt:lpstr>표준화</vt:lpstr>
      <vt:lpstr>표본평균의 확률분포</vt:lpstr>
      <vt:lpstr>표본평균의 확률분포</vt:lpstr>
      <vt:lpstr>표본평균의 확률분포</vt:lpstr>
      <vt:lpstr>표본평균의 확률분포</vt:lpstr>
      <vt:lpstr>표본분산의 확률분포</vt:lpstr>
      <vt:lpstr>표본분산의 확률분포</vt:lpstr>
      <vt:lpstr>표본비율의 확률분포</vt:lpstr>
      <vt:lpstr>PowerPoint 프레젠테이션</vt:lpstr>
      <vt:lpstr>표본분포</vt:lpstr>
      <vt:lpstr>표본분포</vt:lpstr>
      <vt:lpstr>표본분포</vt:lpstr>
      <vt:lpstr>표본분포</vt:lpstr>
      <vt:lpstr>표본평균의 오차</vt:lpstr>
      <vt:lpstr>표본평균의 오차</vt:lpstr>
      <vt:lpstr>중심극한정리</vt:lpstr>
      <vt:lpstr>중심극한정리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한빛</cp:lastModifiedBy>
  <cp:revision>461</cp:revision>
  <dcterms:created xsi:type="dcterms:W3CDTF">2012-07-11T10:23:22Z</dcterms:created>
  <dcterms:modified xsi:type="dcterms:W3CDTF">2021-03-02T01:24:26Z</dcterms:modified>
</cp:coreProperties>
</file>