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5" r:id="rId2"/>
    <p:sldId id="256" r:id="rId3"/>
    <p:sldId id="425" r:id="rId4"/>
    <p:sldId id="424" r:id="rId5"/>
    <p:sldId id="363" r:id="rId6"/>
    <p:sldId id="427" r:id="rId7"/>
    <p:sldId id="428" r:id="rId8"/>
    <p:sldId id="429" r:id="rId9"/>
    <p:sldId id="450" r:id="rId10"/>
    <p:sldId id="430" r:id="rId11"/>
    <p:sldId id="431" r:id="rId12"/>
    <p:sldId id="432" r:id="rId13"/>
    <p:sldId id="434" r:id="rId14"/>
    <p:sldId id="451" r:id="rId15"/>
    <p:sldId id="435" r:id="rId16"/>
    <p:sldId id="433" r:id="rId17"/>
    <p:sldId id="452" r:id="rId18"/>
    <p:sldId id="453" r:id="rId19"/>
    <p:sldId id="436" r:id="rId20"/>
    <p:sldId id="437" r:id="rId21"/>
    <p:sldId id="438" r:id="rId22"/>
    <p:sldId id="439" r:id="rId23"/>
    <p:sldId id="426" r:id="rId24"/>
    <p:sldId id="440" r:id="rId25"/>
    <p:sldId id="441" r:id="rId26"/>
    <p:sldId id="442" r:id="rId27"/>
    <p:sldId id="443" r:id="rId28"/>
    <p:sldId id="454" r:id="rId29"/>
    <p:sldId id="444" r:id="rId30"/>
    <p:sldId id="445" r:id="rId31"/>
    <p:sldId id="455" r:id="rId32"/>
    <p:sldId id="446" r:id="rId33"/>
    <p:sldId id="447" r:id="rId34"/>
    <p:sldId id="448" r:id="rId35"/>
    <p:sldId id="449" r:id="rId36"/>
    <p:sldId id="362" r:id="rId37"/>
  </p:sldIdLst>
  <p:sldSz cx="12192000" cy="6858000"/>
  <p:notesSz cx="6858000" cy="9144000"/>
  <p:embeddedFontLst>
    <p:embeddedFont>
      <p:font typeface="맑은 고딕" panose="020B0503020000020004" pitchFamily="50" charset="-127"/>
      <p:regular r:id="rId40"/>
      <p:bold r:id="rId41"/>
    </p:embeddedFont>
    <p:embeddedFont>
      <p:font typeface="Cambria Math" panose="02040503050406030204" pitchFamily="18" charset="0"/>
      <p:regular r:id="rId42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2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33"/>
    <a:srgbClr val="C35D09"/>
    <a:srgbClr val="FFCC66"/>
    <a:srgbClr val="006699"/>
    <a:srgbClr val="008080"/>
    <a:srgbClr val="009E9A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35" autoAdjust="0"/>
    <p:restoredTop sz="94160" autoAdjust="0"/>
  </p:normalViewPr>
  <p:slideViewPr>
    <p:cSldViewPr showGuides="1">
      <p:cViewPr varScale="1">
        <p:scale>
          <a:sx n="126" d="100"/>
          <a:sy n="126" d="100"/>
        </p:scale>
        <p:origin x="648" y="120"/>
      </p:cViewPr>
      <p:guideLst>
        <p:guide orient="horz" pos="119"/>
        <p:guide pos="2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DAE88824-8805-4AAC-ABE6-848BC8C97189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2021-03-02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38260C42-DA63-4088-8202-2E3E09F072DE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8489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0FFA971-5D9D-42BC-839C-EEB8058C2EAB}" type="datetimeFigureOut">
              <a:rPr lang="ko-KR" altLang="en-US" smtClean="0"/>
              <a:pPr>
                <a:defRPr/>
              </a:pPr>
              <a:t>2021-03-02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6B8F25EF-E982-4902-890B-92B36B123A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4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833967" y="981075"/>
            <a:ext cx="9582151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제대로 시작하는 기초 </a:t>
            </a:r>
            <a:r>
              <a:rPr kumimoji="0"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통계학 </a:t>
            </a:r>
            <a:r>
              <a:rPr kumimoji="0"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판 </a:t>
            </a:r>
            <a:r>
              <a:rPr kumimoji="0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Excel </a:t>
            </a:r>
            <a:r>
              <a:rPr kumimoji="0"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endParaRPr kumimoji="0" lang="de-DE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12801" y="1700213"/>
            <a:ext cx="10655300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ea typeface="맑은 고딕" pitchFamily="50" charset="-127"/>
              </a:rPr>
              <a:t>[</a:t>
            </a:r>
            <a:r>
              <a:rPr kumimoji="0" lang="ko-KR" altLang="en-US" sz="14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b="1" dirty="0">
                <a:ea typeface="맑은 고딕" pitchFamily="50" charset="-127"/>
              </a:rPr>
              <a:t>노경섭</a:t>
            </a:r>
            <a:r>
              <a:rPr kumimoji="0" lang="ko-KR" altLang="en-US" sz="1000" dirty="0">
                <a:ea typeface="맑은 고딕" pitchFamily="50" charset="-127"/>
              </a:rPr>
              <a:t>과 </a:t>
            </a:r>
            <a:r>
              <a:rPr kumimoji="0" lang="ko-KR" altLang="en-US" sz="1000" b="1" dirty="0" err="1">
                <a:ea typeface="맑은 고딕" pitchFamily="50" charset="-127"/>
              </a:rPr>
              <a:t>한빛아카데미</a:t>
            </a:r>
            <a:r>
              <a:rPr kumimoji="0" lang="ko-KR" altLang="en-US" sz="1000" b="1" dirty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425451" y="404814"/>
            <a:ext cx="11330516" cy="6048375"/>
          </a:xfrm>
          <a:prstGeom prst="roundRect">
            <a:avLst>
              <a:gd name="adj" fmla="val 816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317" y="5927725"/>
            <a:ext cx="2123016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67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ECE706A-21F0-4941-9A7E-A24D45024D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11"/>
          <a:stretch/>
        </p:blipFill>
        <p:spPr>
          <a:xfrm>
            <a:off x="1" y="0"/>
            <a:ext cx="12192000" cy="685733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5E77EE8-C4B6-4D04-96BC-4BF53A5D4A57}"/>
              </a:ext>
            </a:extLst>
          </p:cNvPr>
          <p:cNvSpPr/>
          <p:nvPr userDrawn="1"/>
        </p:nvSpPr>
        <p:spPr>
          <a:xfrm>
            <a:off x="565403" y="5742408"/>
            <a:ext cx="102845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2000" b="1" spc="-150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Chapter</a:t>
            </a:r>
          </a:p>
          <a:p>
            <a:pPr algn="ctr" eaLnBrk="1" latinLnBrk="1" hangingPunct="1">
              <a:defRPr/>
            </a:pPr>
            <a:r>
              <a:rPr lang="en-US" altLang="ko-KR" sz="3200" b="1" spc="-150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04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FCF3B85-E4E3-4CF5-A545-A536A6FEB6F0}"/>
              </a:ext>
            </a:extLst>
          </p:cNvPr>
          <p:cNvSpPr/>
          <p:nvPr userDrawn="1"/>
        </p:nvSpPr>
        <p:spPr>
          <a:xfrm>
            <a:off x="1881724" y="5682733"/>
            <a:ext cx="4204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5400" b="1" spc="-300">
                <a:ea typeface="맑은 고딕" panose="020B0503020000020004" pitchFamily="50" charset="-127"/>
              </a:rPr>
              <a:t>확률과 통계</a:t>
            </a:r>
            <a:endParaRPr lang="en-US" altLang="ko-KR" sz="5400" b="1" spc="-300" dirty="0"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E1CB28A-6ED4-4A6C-B2F2-B2D122F632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63952" y="6039201"/>
            <a:ext cx="3584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400" dirty="0">
                <a:solidFill>
                  <a:srgbClr val="7F7F7F"/>
                </a:solidFill>
                <a:ea typeface="맑은 고딕" panose="020B0503020000020004" pitchFamily="50" charset="-127"/>
              </a:rPr>
              <a:t>Probability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9097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12192000" cy="6210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7344834" y="44451"/>
            <a:ext cx="4074051" cy="523220"/>
            <a:chOff x="6685508" y="188640"/>
            <a:chExt cx="3056719" cy="521913"/>
          </a:xfrm>
        </p:grpSpPr>
        <p:sp>
          <p:nvSpPr>
            <p:cNvPr id="4" name="직사각형 3"/>
            <p:cNvSpPr/>
            <p:nvPr/>
          </p:nvSpPr>
          <p:spPr>
            <a:xfrm>
              <a:off x="8248212" y="188640"/>
              <a:ext cx="1494015" cy="521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2800" b="1" spc="-15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확률과</a:t>
              </a:r>
              <a:r>
                <a:rPr lang="en-US" altLang="ko-KR" sz="2800" b="1" spc="-15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 </a:t>
              </a:r>
              <a:r>
                <a:rPr lang="ko-KR" altLang="en-US" sz="2800" b="1" spc="-15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통계</a:t>
              </a: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685508" y="188640"/>
              <a:ext cx="1236970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984807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>
                  <a:solidFill>
                    <a:srgbClr val="984807"/>
                  </a:solidFill>
                  <a:ea typeface="맑은 고딕" panose="020B0503020000020004" pitchFamily="50" charset="-127"/>
                </a:rPr>
                <a:t>04</a:t>
              </a:r>
              <a:endParaRPr lang="ko-KR" altLang="en-US" sz="2800" b="1" dirty="0">
                <a:solidFill>
                  <a:srgbClr val="984807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12192000" cy="107950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7361767" y="5372100"/>
            <a:ext cx="4415367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75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1_본문(이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1" y="908050"/>
            <a:ext cx="3119967" cy="0"/>
          </a:xfrm>
          <a:prstGeom prst="line">
            <a:avLst/>
          </a:prstGeom>
          <a:ln w="762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3119967" y="908050"/>
            <a:ext cx="3119967" cy="0"/>
          </a:xfrm>
          <a:prstGeom prst="line">
            <a:avLst/>
          </a:prstGeom>
          <a:ln w="76200">
            <a:solidFill>
              <a:srgbClr val="FF9933">
                <a:alpha val="74902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5952067" y="908050"/>
            <a:ext cx="3119967" cy="0"/>
          </a:xfrm>
          <a:prstGeom prst="line">
            <a:avLst/>
          </a:prstGeom>
          <a:ln w="76200">
            <a:solidFill>
              <a:srgbClr val="FF9933">
                <a:alpha val="49804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9072034" y="908050"/>
            <a:ext cx="3119967" cy="0"/>
          </a:xfrm>
          <a:prstGeom prst="line">
            <a:avLst/>
          </a:prstGeom>
          <a:ln w="76200">
            <a:solidFill>
              <a:srgbClr val="FFCC66">
                <a:alpha val="25098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A679A0BF-2534-4FAF-AA14-88AC8FF3DE68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/30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3" y="188913"/>
            <a:ext cx="10081120" cy="548680"/>
          </a:xfrm>
        </p:spPr>
        <p:txBody>
          <a:bodyPr/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34434" y="1052736"/>
            <a:ext cx="11522207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n"/>
              <a:defRPr sz="2200" b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>
                <a:latin typeface="+mn-ea"/>
                <a:ea typeface="+mn-ea"/>
              </a:defRPr>
            </a:lvl2pPr>
            <a:lvl3pPr marL="628650" indent="-180975">
              <a:spcAft>
                <a:spcPts val="300"/>
              </a:spcAft>
              <a:buClr>
                <a:srgbClr val="FF6600"/>
              </a:buClr>
              <a:defRPr sz="1600">
                <a:latin typeface="+mn-ea"/>
                <a:ea typeface="+mn-ea"/>
              </a:defRPr>
            </a:lvl3pPr>
            <a:lvl4pPr marL="809625" indent="-180975">
              <a:spcAft>
                <a:spcPts val="300"/>
              </a:spcAft>
              <a:buClr>
                <a:srgbClr val="FF6600"/>
              </a:buClr>
              <a:buSzPct val="96000"/>
              <a:defRPr sz="1400">
                <a:latin typeface="+mn-ea"/>
                <a:ea typeface="+mn-ea"/>
              </a:defRPr>
            </a:lvl4pPr>
            <a:lvl5pPr marL="990600" indent="-180975">
              <a:buClr>
                <a:srgbClr val="00918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37930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13A35FA-6F62-4A4D-AFEA-9E923515AF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AB7CCBE-0F47-4F6D-AE7F-40490045270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32104" y="1844824"/>
            <a:ext cx="470323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8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2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22224"/>
            <a:ext cx="12192000" cy="555625"/>
          </a:xfrm>
          <a:prstGeom prst="rect">
            <a:avLst/>
          </a:prstGeom>
          <a:solidFill>
            <a:srgbClr val="B3E3EE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3292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132CD4-F296-43B5-A837-1B339A1F8D78}" type="datetime1">
              <a:rPr lang="ko-KR" altLang="en-US"/>
              <a:pPr>
                <a:defRPr/>
              </a:pPr>
              <a:t>2021-03-02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D675F07A-9B79-4C9D-B4A5-67FD006A48E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</a:t>
            </a:r>
          </a:p>
        </p:txBody>
      </p:sp>
      <p:pic>
        <p:nvPicPr>
          <p:cNvPr id="1638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2205038"/>
            <a:ext cx="4095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3494089"/>
            <a:ext cx="27622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확률의 덧셈법칙 </a:t>
            </a:r>
            <a:r>
              <a:rPr lang="en-US" altLang="ko-KR" dirty="0"/>
              <a:t>(addition rule of probability)</a:t>
            </a:r>
          </a:p>
          <a:p>
            <a:pPr marL="0" indent="0"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사건 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발생할 때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혹은 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일어날 확률</a:t>
            </a: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cf. 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배반사건이라면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중복되는 부분이 없이 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P(A∩B)=0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</a:t>
            </a:r>
          </a:p>
        </p:txBody>
      </p:sp>
      <p:pic>
        <p:nvPicPr>
          <p:cNvPr id="17412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492376"/>
            <a:ext cx="3752850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9" y="5529264"/>
            <a:ext cx="38877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내용 개체 틀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74825" y="1066801"/>
            <a:ext cx="8642350" cy="5472113"/>
          </a:xfrm>
          <a:prstGeom prst="rect">
            <a:avLst/>
          </a:prstGeom>
          <a:blipFill rotWithShape="0">
            <a:blip r:embed="rId4"/>
            <a:stretch>
              <a:fillRect l="-564" r="-635"/>
            </a:stretch>
          </a:blipFill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</a:t>
            </a:r>
          </a:p>
        </p:txBody>
      </p:sp>
      <p:pic>
        <p:nvPicPr>
          <p:cNvPr id="18436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9" y="2133601"/>
            <a:ext cx="4033837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9" y="4937126"/>
            <a:ext cx="44545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74826" y="1052736"/>
            <a:ext cx="8641655" cy="5472608"/>
          </a:xfrm>
          <a:prstGeom prst="rect">
            <a:avLst/>
          </a:prstGeom>
          <a:blipFill rotWithShape="0">
            <a:blip r:embed="rId4"/>
            <a:stretch>
              <a:fillRect l="-564"/>
            </a:stretch>
          </a:blipFill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1EFCFC5-11ED-49EB-9925-3A4078B2A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980728"/>
            <a:ext cx="5461888" cy="579904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</a:t>
            </a:r>
          </a:p>
        </p:txBody>
      </p:sp>
      <p:pic>
        <p:nvPicPr>
          <p:cNvPr id="2048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1412876"/>
            <a:ext cx="856932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26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 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예제 풀이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21507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1268413"/>
            <a:ext cx="52212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1685925"/>
            <a:ext cx="43942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9" y="2185989"/>
            <a:ext cx="27066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4" y="4149726"/>
            <a:ext cx="27066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4" y="5445125"/>
            <a:ext cx="2706687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2162175"/>
            <a:ext cx="278288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1" y="4054476"/>
            <a:ext cx="2824163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그림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5330825"/>
            <a:ext cx="2782888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5" name="그림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6088064"/>
            <a:ext cx="27368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6" name="TextBox 11"/>
          <p:cNvSpPr txBox="1">
            <a:spLocks noChangeArrowheads="1"/>
          </p:cNvSpPr>
          <p:nvPr/>
        </p:nvSpPr>
        <p:spPr bwMode="auto">
          <a:xfrm>
            <a:off x="4656138" y="6021389"/>
            <a:ext cx="4318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itchFamily="34" charset="0"/>
              <a:buBlip>
                <a:blip r:embed="rId11"/>
              </a:buBlip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2400" dirty="0"/>
              <a:t>∴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</a:t>
            </a:r>
          </a:p>
        </p:txBody>
      </p:sp>
      <p:pic>
        <p:nvPicPr>
          <p:cNvPr id="19460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2852739"/>
            <a:ext cx="22733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2998789"/>
            <a:ext cx="2808288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조건부 확률과 확률의 곱셈법칙</a:t>
            </a:r>
            <a:r>
              <a:rPr lang="en-US" altLang="ko-KR" dirty="0"/>
              <a:t>(multiplication rule of probability)</a:t>
            </a:r>
            <a:endParaRPr lang="ko-KR" altLang="en-US" dirty="0"/>
          </a:p>
        </p:txBody>
      </p:sp>
      <p:sp>
        <p:nvSpPr>
          <p:cNvPr id="8" name="내용 개체 틀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74825" y="1537855"/>
            <a:ext cx="8642350" cy="2251185"/>
          </a:xfrm>
          <a:prstGeom prst="rect">
            <a:avLst/>
          </a:prstGeom>
          <a:blipFill rotWithShape="0">
            <a:blip r:embed="rId4"/>
            <a:srcRect/>
            <a:stretch>
              <a:fillRect l="-564" t="-20927" b="-122152"/>
            </a:stretch>
          </a:blipFill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>
                <a:noFill/>
              </a:rPr>
              <a:t>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5E68FBF-EF83-4D3A-B100-9007D804D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933056"/>
            <a:ext cx="7272808" cy="248787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4A66926-B22A-4E60-9D6F-EBC8827E0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556792"/>
            <a:ext cx="96678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40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02B337D-5097-4368-8832-6C514F38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212" y="1124744"/>
            <a:ext cx="7867575" cy="542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51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확률변수와 확률함수</a:t>
            </a:r>
          </a:p>
        </p:txBody>
      </p:sp>
      <p:sp>
        <p:nvSpPr>
          <p:cNvPr id="22531" name="내용 개체 틀 1"/>
          <p:cNvSpPr>
            <a:spLocks noGrp="1"/>
          </p:cNvSpPr>
          <p:nvPr>
            <p:ph idx="1"/>
          </p:nvPr>
        </p:nvSpPr>
        <p:spPr>
          <a:xfrm>
            <a:off x="1774824" y="1066801"/>
            <a:ext cx="9289727" cy="5472113"/>
          </a:xfrm>
        </p:spPr>
        <p:txBody>
          <a:bodyPr/>
          <a:lstStyle/>
          <a:p>
            <a:pPr latinLnBrk="0">
              <a:defRPr/>
            </a:pPr>
            <a:r>
              <a:rPr lang="ko-KR" altLang="en-US" dirty="0"/>
              <a:t>확률변수</a:t>
            </a:r>
            <a:r>
              <a:rPr lang="en-US" altLang="ko-KR" dirty="0"/>
              <a:t>(random variable)</a:t>
            </a:r>
          </a:p>
          <a:p>
            <a:pPr marL="0" indent="0" latinLnBrk="0">
              <a:spcBef>
                <a:spcPct val="0"/>
              </a:spcBef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실험의 결과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사건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실수값을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대응시키고 그 값에 확률을 부여한 것</a:t>
            </a: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0">
              <a:spcBef>
                <a:spcPct val="0"/>
              </a:spcBef>
              <a:buNone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defRPr/>
            </a:pPr>
            <a:r>
              <a:rPr lang="ko-KR" altLang="en-US" dirty="0"/>
              <a:t>확률함수</a:t>
            </a:r>
            <a:r>
              <a:rPr lang="en-US" altLang="ko-KR" dirty="0"/>
              <a:t>(probability function)</a:t>
            </a:r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반복적으로 어떤 실험을 할 때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각각의 실험 결과가 어떨지는 그 순간에는 알 수 없지만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실험을 다 마친 후에는 어떤 결과가 몇 번씩 발생했는지를 총체적으로 살펴볼 수 있는데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이 결과의 수에 확률이 부여된 것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spcBef>
                <a:spcPct val="0"/>
              </a:spcBef>
              <a:buNone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0">
              <a:spcBef>
                <a:spcPct val="0"/>
              </a:spcBef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이산 확률변수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(discrete random variable) : 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수집된 데이터의 확률변수 중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 수 있는 특정한 값들로 구성되거나 일정한 범위로 나타나는 확률변수</a:t>
            </a: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0">
              <a:spcBef>
                <a:spcPct val="0"/>
              </a:spcBef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 확률변수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(continuous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 variable) : </a:t>
            </a:r>
            <a:r>
              <a:rPr lang="ko-KR" altLang="en-US" sz="1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연속형이거나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무한한 경우와 같이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 수 없는 확률변수</a:t>
            </a: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확률변수와 확률함수</a:t>
            </a:r>
          </a:p>
        </p:txBody>
      </p:sp>
      <p:pic>
        <p:nvPicPr>
          <p:cNvPr id="23555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981076"/>
            <a:ext cx="6264275" cy="574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확률변수와 확률함수</a:t>
            </a:r>
          </a:p>
        </p:txBody>
      </p:sp>
      <p:pic>
        <p:nvPicPr>
          <p:cNvPr id="24579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341438"/>
            <a:ext cx="8424862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확률변수와 확률함수 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예제 풀이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5603" name="직사각형 2"/>
          <p:cNvSpPr>
            <a:spLocks noChangeArrowheads="1"/>
          </p:cNvSpPr>
          <p:nvPr/>
        </p:nvSpPr>
        <p:spPr bwMode="auto">
          <a:xfrm>
            <a:off x="1919288" y="1268761"/>
            <a:ext cx="80645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 dirty="0"/>
              <a:t>윷놀이에서 가장 빨리 돌아서 나오는 경우 </a:t>
            </a:r>
            <a:r>
              <a:rPr lang="en-US" altLang="ko-KR" sz="1800" dirty="0"/>
              <a:t>: </a:t>
            </a:r>
            <a:r>
              <a:rPr lang="ko-KR" altLang="en-US" sz="1800" dirty="0"/>
              <a:t>모, 걸, 걸</a:t>
            </a:r>
            <a:endParaRPr lang="en-US" altLang="ko-KR" sz="1800" dirty="0"/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dirty="0"/>
              <a:t>         </a:t>
            </a:r>
            <a:r>
              <a:rPr lang="en-US" altLang="ko-KR" sz="1800" dirty="0">
                <a:sym typeface="Wingdings" pitchFamily="2" charset="2"/>
              </a:rPr>
              <a:t> </a:t>
            </a:r>
            <a:r>
              <a:rPr lang="ko-KR" altLang="en-US" sz="1800" dirty="0"/>
              <a:t>말이 4개 </a:t>
            </a:r>
            <a:r>
              <a:rPr lang="en-US" altLang="ko-KR" sz="1800" dirty="0"/>
              <a:t>: </a:t>
            </a:r>
            <a:r>
              <a:rPr lang="ko-KR" altLang="en-US" sz="1800" dirty="0"/>
              <a:t>가장 빨리 이기는 경우 </a:t>
            </a:r>
            <a:r>
              <a:rPr lang="en-US" altLang="ko-KR" sz="1800" dirty="0">
                <a:sym typeface="Wingdings" pitchFamily="2" charset="2"/>
              </a:rPr>
              <a:t></a:t>
            </a:r>
            <a:r>
              <a:rPr lang="ko-KR" altLang="en-US" sz="1800" dirty="0"/>
              <a:t> ‘모’가 4번 나온 후에 ‘걸’이 2번</a:t>
            </a:r>
            <a:endParaRPr lang="en-US" altLang="ko-KR" sz="1800" dirty="0"/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800" dirty="0"/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800" dirty="0"/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ko-KR" sz="1800" dirty="0"/>
              <a:t>∴</a:t>
            </a:r>
            <a:r>
              <a:rPr lang="en-US" altLang="ko-KR" sz="1800" dirty="0"/>
              <a:t> ‘</a:t>
            </a:r>
            <a:r>
              <a:rPr lang="ko-KR" altLang="en-US" sz="1800" dirty="0"/>
              <a:t>모</a:t>
            </a:r>
            <a:r>
              <a:rPr lang="en-US" altLang="ko-KR" sz="1800" dirty="0"/>
              <a:t>’</a:t>
            </a:r>
            <a:r>
              <a:rPr lang="ko-KR" altLang="en-US" sz="1800" dirty="0"/>
              <a:t>가 연속 </a:t>
            </a:r>
            <a:r>
              <a:rPr lang="en-US" altLang="ko-KR" sz="1800" dirty="0"/>
              <a:t>4</a:t>
            </a:r>
            <a:r>
              <a:rPr lang="ko-KR" altLang="en-US" sz="1800" dirty="0"/>
              <a:t>회 </a:t>
            </a:r>
            <a:r>
              <a:rPr lang="en-US" altLang="ko-KR" sz="1800" dirty="0"/>
              <a:t>: 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800" dirty="0"/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800" dirty="0"/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dirty="0"/>
              <a:t>   ‘</a:t>
            </a:r>
            <a:r>
              <a:rPr lang="ko-KR" altLang="en-US" sz="1800" dirty="0"/>
              <a:t>걸</a:t>
            </a:r>
            <a:r>
              <a:rPr lang="en-US" altLang="ko-KR" sz="1800" dirty="0"/>
              <a:t>’</a:t>
            </a:r>
            <a:r>
              <a:rPr lang="ko-KR" altLang="en-US" sz="1800" dirty="0"/>
              <a:t>이 연속 </a:t>
            </a:r>
            <a:r>
              <a:rPr lang="en-US" altLang="ko-KR" sz="1800" dirty="0"/>
              <a:t>2</a:t>
            </a:r>
            <a:r>
              <a:rPr lang="ko-KR" altLang="en-US" sz="1800" dirty="0"/>
              <a:t>회 </a:t>
            </a:r>
            <a:r>
              <a:rPr lang="en-US" altLang="ko-KR" sz="1800" dirty="0"/>
              <a:t>:</a:t>
            </a:r>
            <a:endParaRPr lang="ko-KR" altLang="en-US" sz="1800" dirty="0"/>
          </a:p>
        </p:txBody>
      </p:sp>
      <p:pic>
        <p:nvPicPr>
          <p:cNvPr id="2560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1" y="2283173"/>
            <a:ext cx="1331913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1" y="3097561"/>
            <a:ext cx="133191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354" y="3861048"/>
            <a:ext cx="7285038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9650" y="1371997"/>
            <a:ext cx="7612982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02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확률변수의 평균과</a:t>
            </a: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분산</a:t>
            </a:r>
            <a:endParaRPr lang="en-US" altLang="en-US" sz="4800" b="1" spc="-150" dirty="0"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550" y="2349500"/>
            <a:ext cx="9073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rgbClr val="FF6600"/>
                </a:solidFill>
                <a:latin typeface="+mn-ea"/>
                <a:ea typeface="맑은 고딕" panose="020B0503020000020004" pitchFamily="50" charset="-127"/>
              </a:rPr>
              <a:t>:: Keywords </a:t>
            </a:r>
            <a:r>
              <a:rPr lang="ko-KR" altLang="en-US" b="1" spc="-100" dirty="0">
                <a:latin typeface="+mn-ea"/>
                <a:ea typeface="맑은 고딕" panose="020B0503020000020004" pitchFamily="50" charset="-127"/>
              </a:rPr>
              <a:t>확률변수의 평균</a:t>
            </a:r>
            <a:r>
              <a:rPr lang="en-US" altLang="ko-KR" b="1" spc="-100" dirty="0">
                <a:latin typeface="+mn-ea"/>
                <a:ea typeface="맑은 고딕" panose="020B0503020000020004" pitchFamily="50" charset="-127"/>
              </a:rPr>
              <a:t>(</a:t>
            </a:r>
            <a:r>
              <a:rPr lang="ko-KR" altLang="en-US" b="1" spc="-100" dirty="0" err="1">
                <a:latin typeface="+mn-ea"/>
                <a:ea typeface="맑은 고딕" panose="020B0503020000020004" pitchFamily="50" charset="-127"/>
              </a:rPr>
              <a:t>기대값</a:t>
            </a:r>
            <a:r>
              <a:rPr lang="en-US" altLang="ko-KR" b="1" spc="-100" dirty="0">
                <a:latin typeface="+mn-ea"/>
                <a:ea typeface="맑은 고딕" panose="020B0503020000020004" pitchFamily="50" charset="-127"/>
              </a:rPr>
              <a:t>)</a:t>
            </a:r>
            <a:r>
              <a:rPr lang="ko-KR" altLang="en-US" b="1" spc="-100" dirty="0">
                <a:latin typeface="+mn-ea"/>
                <a:ea typeface="맑은 고딕" panose="020B0503020000020004" pitchFamily="50" charset="-127"/>
              </a:rPr>
              <a:t> </a:t>
            </a:r>
            <a:r>
              <a:rPr lang="en-US" altLang="ko-KR" b="1" spc="-100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spc="-100" dirty="0">
                <a:latin typeface="+mn-ea"/>
                <a:ea typeface="맑은 고딕" panose="020B0503020000020004" pitchFamily="50" charset="-127"/>
              </a:rPr>
              <a:t>확률변수의 분산 </a:t>
            </a:r>
            <a:r>
              <a:rPr lang="en-US" altLang="ko-KR" b="1" spc="-100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spc="-100" dirty="0">
                <a:latin typeface="+mn-ea"/>
                <a:ea typeface="맑은 고딕" panose="020B0503020000020004" pitchFamily="50" charset="-127"/>
              </a:rPr>
              <a:t>확률변수의 표준편차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확률변수의 기대값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CBC99F2-1880-49FE-BC08-CF1FDBB29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484784"/>
            <a:ext cx="9363075" cy="47815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확률변수의 평균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기대값</a:t>
            </a:r>
            <a:r>
              <a:rPr lang="ko-KR" altLang="en-US" dirty="0"/>
              <a:t> </a:t>
            </a:r>
            <a:r>
              <a:rPr lang="en-US" altLang="ko-KR" dirty="0"/>
              <a:t>(expected value)</a:t>
            </a: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사건에 대해 그 사건이 벌어질 확률을 곱해서 전체 사건에 대해 합한 값 </a:t>
            </a: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확률 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                 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기대값</a:t>
            </a: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Wingdings" pitchFamily="2" charset="2"/>
              <a:buChar char="à"/>
              <a:defRPr/>
            </a:pPr>
            <a:r>
              <a:rPr lang="ko-KR" altLang="en-US" sz="1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기대값이란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/>
            </a:r>
            <a:b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사건에서 발생하는 해당 값과 그 사건이 발생할 확률을 곱해서 모두 더한 값</a:t>
            </a: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buFont typeface="Wingdings" pitchFamily="2" charset="2"/>
              <a:buChar char="à"/>
              <a:defRPr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Ex. 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주사위를 던졌을 때의 </a:t>
            </a:r>
            <a:r>
              <a:rPr lang="ko-KR" altLang="en-US" sz="1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기대값</a:t>
            </a: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676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996282"/>
            <a:ext cx="12954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2095500"/>
            <a:ext cx="203993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4" y="5013326"/>
            <a:ext cx="4918075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확률변수의 기대값</a:t>
            </a:r>
          </a:p>
        </p:txBody>
      </p:sp>
      <p:pic>
        <p:nvPicPr>
          <p:cNvPr id="29699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628775"/>
            <a:ext cx="7551738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확률변수의 분산과 표준편차</a:t>
            </a:r>
          </a:p>
        </p:txBody>
      </p:sp>
      <p:sp>
        <p:nvSpPr>
          <p:cNvPr id="30723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확률변수의 분산은 </a:t>
            </a:r>
            <a:r>
              <a:rPr lang="ko-KR" altLang="en-US" dirty="0" err="1"/>
              <a:t>기대값의</a:t>
            </a:r>
            <a:r>
              <a:rPr lang="ko-KR" altLang="en-US" dirty="0"/>
              <a:t> 특성을 나타내는 값으로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확률변수들이 </a:t>
            </a:r>
            <a:r>
              <a:rPr lang="ko-KR" altLang="en-US" dirty="0" err="1"/>
              <a:t>기대값으로부터</a:t>
            </a:r>
            <a:r>
              <a:rPr lang="ko-KR" altLang="en-US" dirty="0"/>
              <a:t> 벗어나는 정도를 나타낸다</a:t>
            </a:r>
            <a:r>
              <a:rPr lang="en-US" altLang="ko-KR" dirty="0"/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 (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평균으로부터 산포되어 있는 정도를 분산이라 한 것과 같이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,)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      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확률에서 분산은 </a:t>
            </a:r>
            <a:r>
              <a:rPr lang="ko-KR" altLang="en-US" sz="1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기대값과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어느 정도 차이가 있는지를 나타낸다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.</a:t>
            </a: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24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3537198"/>
            <a:ext cx="38877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확률변수의 분산과 표준편차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0AEE0AA-AB65-4C88-9B8C-AAF85D6CD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8" y="1484785"/>
            <a:ext cx="6627050" cy="8231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80E4F2D-015D-459D-AE9D-D969AE02F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813" y="2315040"/>
            <a:ext cx="5962467" cy="7753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A320934-F86D-4462-972C-0B1A9C4ED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288" y="3246300"/>
            <a:ext cx="6627050" cy="8481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06C60FB-EEF2-4958-8DE0-0BFA52AF4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5640" y="4360427"/>
            <a:ext cx="3628829" cy="202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30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628776"/>
            <a:ext cx="7551738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확률변수의 기대값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11"/>
          <p:cNvGrpSpPr>
            <a:grpSpLocks/>
          </p:cNvGrpSpPr>
          <p:nvPr/>
        </p:nvGrpSpPr>
        <p:grpSpPr bwMode="auto">
          <a:xfrm>
            <a:off x="2166938" y="1057275"/>
            <a:ext cx="6953250" cy="719138"/>
            <a:chOff x="643260" y="980728"/>
            <a:chExt cx="6953076" cy="720000"/>
          </a:xfrm>
        </p:grpSpPr>
        <p:sp>
          <p:nvSpPr>
            <p:cNvPr id="37" name="직사각형 32"/>
            <p:cNvSpPr/>
            <p:nvPr/>
          </p:nvSpPr>
          <p:spPr>
            <a:xfrm>
              <a:off x="643260" y="1033179"/>
              <a:ext cx="728644" cy="608741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54594" y="1101879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01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/>
            <p:cNvSpPr/>
            <p:nvPr/>
          </p:nvSpPr>
          <p:spPr>
            <a:xfrm>
              <a:off x="1359204" y="980728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02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확률과 의사결정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43" name="그룹 10"/>
          <p:cNvGrpSpPr>
            <a:grpSpLocks/>
          </p:cNvGrpSpPr>
          <p:nvPr/>
        </p:nvGrpSpPr>
        <p:grpSpPr bwMode="auto">
          <a:xfrm>
            <a:off x="2166938" y="2178051"/>
            <a:ext cx="6953250" cy="720725"/>
            <a:chOff x="643260" y="2077057"/>
            <a:chExt cx="6953076" cy="720000"/>
          </a:xfrm>
        </p:grpSpPr>
        <p:sp>
          <p:nvSpPr>
            <p:cNvPr id="39" name="직사각형 32"/>
            <p:cNvSpPr/>
            <p:nvPr/>
          </p:nvSpPr>
          <p:spPr>
            <a:xfrm>
              <a:off x="643260" y="2148423"/>
              <a:ext cx="728644" cy="608987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18" name="직사각형 32"/>
            <p:cNvSpPr/>
            <p:nvPr/>
          </p:nvSpPr>
          <p:spPr>
            <a:xfrm>
              <a:off x="1359204" y="2077057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/>
            </a:p>
          </p:txBody>
        </p:sp>
        <p:sp>
          <p:nvSpPr>
            <p:cNvPr id="24" name="직사각형 23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1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확률변수의 평균과 분산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279577" y="2319264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en-US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02</a:t>
            </a:r>
            <a:endParaRPr lang="en-US" altLang="ko-KR" sz="2400" b="1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목 차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확률변수의 표준편차</a:t>
            </a:r>
          </a:p>
        </p:txBody>
      </p:sp>
      <p:pic>
        <p:nvPicPr>
          <p:cNvPr id="32772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1" y="1700808"/>
            <a:ext cx="44688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sz="1800" b="0" dirty="0">
                    <a:solidFill>
                      <a:schemeClr val="tx1"/>
                    </a:solidFill>
                  </a:rPr>
                  <a:t>표준편차는 분산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b="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의 제곱근이므로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내용 개체 틀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74825" y="2400301"/>
            <a:ext cx="8642350" cy="4138613"/>
          </a:xfrm>
          <a:prstGeom prst="rect">
            <a:avLst/>
          </a:prstGeom>
          <a:blipFill rotWithShape="0">
            <a:blip r:embed="rId4"/>
            <a:srcRect/>
            <a:stretch>
              <a:fillRect l="-564" t="-32221"/>
            </a:stretch>
          </a:blipFill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확률변수의 표준편차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495C30E-8D25-4758-9DD3-A206FC9C6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196752"/>
            <a:ext cx="9705975" cy="2028825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9433E827-09F9-434A-A38B-A5DE478883F1}"/>
              </a:ext>
            </a:extLst>
          </p:cNvPr>
          <p:cNvGrpSpPr/>
          <p:nvPr/>
        </p:nvGrpSpPr>
        <p:grpSpPr>
          <a:xfrm>
            <a:off x="1343472" y="4005064"/>
            <a:ext cx="9324975" cy="2105025"/>
            <a:chOff x="1343472" y="4005064"/>
            <a:chExt cx="9324975" cy="210502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A2A350BD-ABC0-45B5-B67B-AAE223A1EBA0}"/>
                </a:ext>
              </a:extLst>
            </p:cNvPr>
            <p:cNvGrpSpPr/>
            <p:nvPr/>
          </p:nvGrpSpPr>
          <p:grpSpPr>
            <a:xfrm>
              <a:off x="1343472" y="4005064"/>
              <a:ext cx="9324975" cy="2105025"/>
              <a:chOff x="1343472" y="4005064"/>
              <a:chExt cx="9324975" cy="2105025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xmlns="" id="{014F3F28-5D31-4751-A5B9-FF1C57B85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3472" y="4005064"/>
                <a:ext cx="9324975" cy="2105025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xmlns="" id="{C00D6F39-D884-48DA-BD26-8F78B58895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0258" t="33809"/>
              <a:stretch/>
            </p:blipFill>
            <p:spPr>
              <a:xfrm>
                <a:off x="9408368" y="4716761"/>
                <a:ext cx="908423" cy="440432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xmlns="" id="{ACF69A7B-AC2D-4C14-AD34-B26AB89B2B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0258" t="33809"/>
              <a:stretch/>
            </p:blipFill>
            <p:spPr>
              <a:xfrm>
                <a:off x="8688288" y="5220816"/>
                <a:ext cx="908423" cy="440432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241DD007-16A9-4722-8B1C-A4FD588BB06C}"/>
                </a:ext>
              </a:extLst>
            </p:cNvPr>
            <p:cNvSpPr txBox="1"/>
            <p:nvPr/>
          </p:nvSpPr>
          <p:spPr>
            <a:xfrm>
              <a:off x="9408368" y="4716761"/>
              <a:ext cx="432048" cy="4404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r>
                <a:rPr lang="en-US" altLang="ko-KR" b="1" dirty="0">
                  <a:latin typeface="바탕체" panose="02030609000101010101" pitchFamily="17" charset="-127"/>
                  <a:ea typeface="바탕체" panose="02030609000101010101" pitchFamily="17" charset="-127"/>
                </a:rPr>
                <a:t>14</a:t>
              </a:r>
              <a:endParaRPr lang="ko-KR" altLang="en-US" b="1" dirty="0"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283F7F4-874E-4B0A-9677-0BC496BD6DB0}"/>
                </a:ext>
              </a:extLst>
            </p:cNvPr>
            <p:cNvSpPr txBox="1"/>
            <p:nvPr/>
          </p:nvSpPr>
          <p:spPr>
            <a:xfrm>
              <a:off x="8688288" y="5154953"/>
              <a:ext cx="432048" cy="4404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r>
                <a:rPr lang="en-US" altLang="ko-KR" b="1" dirty="0">
                  <a:latin typeface="바탕체" panose="02030609000101010101" pitchFamily="17" charset="-127"/>
                  <a:ea typeface="바탕체" panose="02030609000101010101" pitchFamily="17" charset="-127"/>
                </a:rPr>
                <a:t>-7</a:t>
              </a:r>
              <a:endParaRPr lang="ko-KR" altLang="en-US" b="1" dirty="0"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831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확률변수의 기대값과 분산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FECE4B8-C036-457B-A6C0-0EF877BCA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196752"/>
            <a:ext cx="9677400" cy="2895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4B197DE-4A36-411C-9DC9-926ECB58A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8" y="4255080"/>
            <a:ext cx="6324600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확률변수의 기대값과 분산 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예제 풀이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34819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196975"/>
            <a:ext cx="747236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2047875"/>
            <a:ext cx="6191250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직사각형 4"/>
          <p:cNvSpPr>
            <a:spLocks noChangeArrowheads="1"/>
          </p:cNvSpPr>
          <p:nvPr/>
        </p:nvSpPr>
        <p:spPr bwMode="auto">
          <a:xfrm>
            <a:off x="1985964" y="4710113"/>
            <a:ext cx="81248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Blip>
                <a:blip r:embed="rId4"/>
              </a:buBlip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rgbClr val="C00000"/>
                </a:solidFill>
              </a:rPr>
              <a:t>결론</a:t>
            </a:r>
            <a:endParaRPr lang="en-US" altLang="ko-KR" sz="1800" b="1" dirty="0">
              <a:solidFill>
                <a:srgbClr val="C00000"/>
              </a:solidFill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 dirty="0" err="1"/>
              <a:t>기대값과</a:t>
            </a:r>
            <a:r>
              <a:rPr lang="ko-KR" altLang="en-US" sz="1800" dirty="0"/>
              <a:t> 분산이 서로 다른 결과가 나왔는데, 우승 확률은 조금 떨어지더라도 </a:t>
            </a:r>
            <a:r>
              <a:rPr lang="ko-KR" altLang="en-US" sz="1800" dirty="0" err="1"/>
              <a:t>기대값이</a:t>
            </a:r>
            <a:r>
              <a:rPr lang="ko-KR" altLang="en-US" sz="1800" dirty="0"/>
              <a:t> 높은 선수 </a:t>
            </a:r>
            <a:r>
              <a:rPr lang="en-US" altLang="ko-KR" sz="1800" dirty="0"/>
              <a:t>A</a:t>
            </a:r>
            <a:r>
              <a:rPr lang="ko-KR" altLang="en-US" sz="1800" dirty="0"/>
              <a:t>를 선택할 것인지</a:t>
            </a:r>
            <a:r>
              <a:rPr lang="en-US" altLang="ko-KR" sz="1800" dirty="0"/>
              <a:t>, </a:t>
            </a:r>
            <a:r>
              <a:rPr lang="ko-KR" altLang="en-US" sz="1800" dirty="0"/>
              <a:t>혹은 </a:t>
            </a:r>
            <a:r>
              <a:rPr lang="ko-KR" altLang="en-US" sz="1800" dirty="0" err="1"/>
              <a:t>기대값이</a:t>
            </a:r>
            <a:r>
              <a:rPr lang="ko-KR" altLang="en-US" sz="1800" dirty="0"/>
              <a:t> 적더라도 조금이라도 안정적이면서 우승 확률이 높은 선수 </a:t>
            </a:r>
            <a:r>
              <a:rPr lang="en-US" altLang="ko-KR" sz="1800" dirty="0"/>
              <a:t>B</a:t>
            </a:r>
            <a:r>
              <a:rPr lang="ko-KR" altLang="en-US" sz="1800" dirty="0"/>
              <a:t>를 선택할 것인지를 결정한다</a:t>
            </a:r>
            <a:r>
              <a:rPr lang="en-US" altLang="ko-KR" sz="1800" dirty="0"/>
              <a:t>.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800" dirty="0"/>
          </a:p>
          <a:p>
            <a:pPr marL="304800" indent="-304800" latinLnBrk="0">
              <a:spcBef>
                <a:spcPct val="0"/>
              </a:spcBef>
              <a:buNone/>
            </a:pPr>
            <a:r>
              <a:rPr lang="en-US" altLang="ko-KR" sz="1800" dirty="0">
                <a:sym typeface="Wingdings" pitchFamily="2" charset="2"/>
              </a:rPr>
              <a:t> N</a:t>
            </a:r>
            <a:r>
              <a:rPr lang="ko-KR" altLang="en-US" sz="1800" dirty="0">
                <a:sym typeface="Wingdings" pitchFamily="2" charset="2"/>
              </a:rPr>
              <a:t>팀은 우승을 노리는 팀이라고 했다</a:t>
            </a:r>
            <a:r>
              <a:rPr lang="en-US" altLang="ko-KR" sz="1800" dirty="0">
                <a:sym typeface="Wingdings" pitchFamily="2" charset="2"/>
              </a:rPr>
              <a:t>. </a:t>
            </a:r>
            <a:r>
              <a:rPr lang="ko-KR" altLang="en-US" sz="1800" dirty="0">
                <a:sym typeface="Wingdings" pitchFamily="2" charset="2"/>
              </a:rPr>
              <a:t>그러므로 </a:t>
            </a:r>
            <a:r>
              <a:rPr lang="en-US" altLang="ko-KR" sz="1800" dirty="0">
                <a:sym typeface="Wingdings" pitchFamily="2" charset="2"/>
              </a:rPr>
              <a:t>A</a:t>
            </a:r>
            <a:r>
              <a:rPr lang="ko-KR" altLang="en-US" sz="1800" dirty="0">
                <a:sym typeface="Wingdings" pitchFamily="2" charset="2"/>
              </a:rPr>
              <a:t>보다는 안정적인 분산을 가지고 있으면서도 우승의 성공 확률이 높은 </a:t>
            </a:r>
            <a:r>
              <a:rPr lang="en-US" altLang="ko-KR" sz="1800" dirty="0">
                <a:sym typeface="Wingdings" pitchFamily="2" charset="2"/>
              </a:rPr>
              <a:t>B</a:t>
            </a:r>
            <a:r>
              <a:rPr lang="ko-KR" altLang="en-US" sz="1800" dirty="0">
                <a:sym typeface="Wingdings" pitchFamily="2" charset="2"/>
              </a:rPr>
              <a:t>를 선택하게 될 것이다</a:t>
            </a:r>
            <a:r>
              <a:rPr lang="en-US" altLang="ko-KR" sz="1800" dirty="0">
                <a:sym typeface="Wingdings" pitchFamily="2" charset="2"/>
              </a:rPr>
              <a:t>.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확률변수의 기대값과 분산 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예제 </a:t>
            </a:r>
            <a:r>
              <a:rPr lang="en-US" altLang="ko-KR">
                <a:solidFill>
                  <a:srgbClr val="C00000"/>
                </a:solidFill>
              </a:rPr>
              <a:t>Excel </a:t>
            </a:r>
            <a:r>
              <a:rPr lang="ko-KR" altLang="en-US">
                <a:solidFill>
                  <a:srgbClr val="C00000"/>
                </a:solidFill>
              </a:rPr>
              <a:t>풀이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5843" name="직사각형 4"/>
          <p:cNvSpPr>
            <a:spLocks noChangeArrowheads="1"/>
          </p:cNvSpPr>
          <p:nvPr/>
        </p:nvSpPr>
        <p:spPr bwMode="auto">
          <a:xfrm>
            <a:off x="1919289" y="5057776"/>
            <a:ext cx="87137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600" dirty="0"/>
              <a:t>D8</a:t>
            </a:r>
            <a:r>
              <a:rPr lang="ko-KR" altLang="en-US" sz="1600" dirty="0"/>
              <a:t>셀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기대값을</a:t>
            </a:r>
            <a:r>
              <a:rPr lang="ko-KR" altLang="en-US" sz="1600" dirty="0"/>
              <a:t> 구하는 계산식‘</a:t>
            </a:r>
            <a:r>
              <a:rPr lang="en-US" altLang="ko-KR" sz="1600" dirty="0"/>
              <a:t>=$C$4*D4+$C$5*D5+$C$6* D6+$C$7*D7’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600" dirty="0"/>
              <a:t>E8</a:t>
            </a:r>
            <a:r>
              <a:rPr lang="ko-KR" altLang="en-US" sz="1600" dirty="0"/>
              <a:t>셀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기대값을</a:t>
            </a:r>
            <a:r>
              <a:rPr lang="ko-KR" altLang="en-US" sz="1600" dirty="0"/>
              <a:t> 구하는 계산식</a:t>
            </a:r>
            <a:r>
              <a:rPr lang="en-US" altLang="ko-KR" sz="1600" dirty="0"/>
              <a:t>‘=$C$4*E4+$C$5*E5+$C$6*E6+$C$7*E7’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600" dirty="0"/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600" dirty="0"/>
              <a:t>분산</a:t>
            </a:r>
            <a:r>
              <a:rPr lang="en-US" altLang="ko-KR" sz="1600" dirty="0"/>
              <a:t> D9</a:t>
            </a:r>
            <a:r>
              <a:rPr lang="ko-KR" altLang="en-US" sz="1600" dirty="0"/>
              <a:t>셀 </a:t>
            </a:r>
            <a:r>
              <a:rPr lang="en-US" altLang="ko-KR" sz="1600" dirty="0"/>
              <a:t>: </a:t>
            </a:r>
            <a:r>
              <a:rPr lang="ko-KR" altLang="en-US" sz="1600" dirty="0"/>
              <a:t>‘</a:t>
            </a:r>
            <a:r>
              <a:rPr lang="en-US" altLang="ko-KR" sz="1600" dirty="0"/>
              <a:t>=($C$4-D8)^2*D4+($C$5-D8)^2* D5+($C$6-D8)^2*D6+($C$7-D8)^2*D7’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600" dirty="0"/>
              <a:t>분산</a:t>
            </a:r>
            <a:r>
              <a:rPr lang="en-US" altLang="ko-KR" sz="1600" dirty="0"/>
              <a:t> E9</a:t>
            </a:r>
            <a:r>
              <a:rPr lang="ko-KR" altLang="en-US" sz="1600" dirty="0"/>
              <a:t>셀 </a:t>
            </a:r>
            <a:r>
              <a:rPr lang="en-US" altLang="ko-KR" sz="1600" dirty="0"/>
              <a:t>: ‘=($C$4-E8)^2*E4+($C$5-E8)^2* E5+($C$6-E8)^2*E6+($C$7-E8)^2*E7’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8C6B258-0785-4300-8419-8D53ACAD8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627" y="1124744"/>
            <a:ext cx="8991600" cy="38195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확률변수의 기대값과 분산 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예제 </a:t>
            </a:r>
            <a:r>
              <a:rPr lang="en-US" altLang="ko-KR">
                <a:solidFill>
                  <a:srgbClr val="C00000"/>
                </a:solidFill>
              </a:rPr>
              <a:t>Excel </a:t>
            </a:r>
            <a:r>
              <a:rPr lang="ko-KR" altLang="en-US">
                <a:solidFill>
                  <a:srgbClr val="C00000"/>
                </a:solidFill>
              </a:rPr>
              <a:t>풀이 완성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B0FDDCD-8FE2-4077-BE00-77F0FBC6C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519237"/>
            <a:ext cx="9001125" cy="38195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9650" y="1371997"/>
            <a:ext cx="5429692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01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확률과 의사결정</a:t>
            </a:r>
            <a:endParaRPr lang="en-US" altLang="en-US" sz="4800" b="1" spc="-150" dirty="0"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6276" y="2349500"/>
            <a:ext cx="69119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rgbClr val="FF6600"/>
                </a:solidFill>
                <a:latin typeface="+mn-ea"/>
                <a:ea typeface="맑은 고딕" panose="020B0503020000020004" pitchFamily="50" charset="-127"/>
              </a:rPr>
              <a:t>:: Keywords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확률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확률변수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확률함수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확률과 의사결정</a:t>
            </a:r>
          </a:p>
        </p:txBody>
      </p:sp>
      <p:sp>
        <p:nvSpPr>
          <p:cNvPr id="12291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통계의 목적</a:t>
            </a:r>
            <a:endParaRPr lang="en-US" altLang="ko-KR" dirty="0"/>
          </a:p>
          <a:p>
            <a:pPr marL="0" indent="0">
              <a:spcBef>
                <a:spcPct val="0"/>
              </a:spcBef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표본으로부터 </a:t>
            </a:r>
            <a:r>
              <a:rPr lang="ko-KR" altLang="en-US" sz="1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모수를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추정하기 위함</a:t>
            </a: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dirty="0"/>
              <a:t>추정의 이유</a:t>
            </a:r>
            <a:endParaRPr lang="en-US" altLang="ko-KR" dirty="0"/>
          </a:p>
          <a:p>
            <a:pPr marL="301625" indent="-49213">
              <a:spcBef>
                <a:spcPct val="0"/>
              </a:spcBef>
              <a:buNone/>
            </a:pPr>
            <a:r>
              <a:rPr lang="ko-KR" altLang="en-US" sz="18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❶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모집단을 대상으로 하는 조사가 불가능하거나 </a:t>
            </a: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01625" indent="-49213">
              <a:spcBef>
                <a:spcPct val="0"/>
              </a:spcBef>
              <a:buNone/>
            </a:pPr>
            <a:r>
              <a:rPr lang="ko-KR" altLang="en-US" sz="18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❷ 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시간과 비용 등의 물리적 한계 때문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확률과 의사결정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2262B3A-69D5-4E7B-A1CE-2593FAD7E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368" y="1052736"/>
            <a:ext cx="7561263" cy="57096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확률론</a:t>
            </a:r>
          </a:p>
        </p:txBody>
      </p:sp>
      <p:pic>
        <p:nvPicPr>
          <p:cNvPr id="14340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4" y="3213100"/>
            <a:ext cx="16287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오른쪽 중괄호 4"/>
          <p:cNvSpPr/>
          <p:nvPr/>
        </p:nvSpPr>
        <p:spPr>
          <a:xfrm>
            <a:off x="7104063" y="4508501"/>
            <a:ext cx="215900" cy="1008063"/>
          </a:xfrm>
          <a:prstGeom prst="rightBrace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4342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5" y="5926139"/>
            <a:ext cx="21907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내용 개체 틀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74826" y="1052736"/>
            <a:ext cx="8641655" cy="5472608"/>
          </a:xfrm>
          <a:prstGeom prst="rect">
            <a:avLst/>
          </a:prstGeom>
          <a:blipFill rotWithShape="0">
            <a:blip r:embed="rId4"/>
            <a:stretch>
              <a:fillRect l="-564"/>
            </a:stretch>
          </a:blipFill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확률론</a:t>
            </a:r>
          </a:p>
        </p:txBody>
      </p:sp>
      <p:sp>
        <p:nvSpPr>
          <p:cNvPr id="15363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확률이</a:t>
            </a:r>
            <a:r>
              <a:rPr lang="en-US" altLang="ko-KR" dirty="0"/>
              <a:t> </a:t>
            </a:r>
            <a:r>
              <a:rPr lang="ko-KR" altLang="en-US" dirty="0"/>
              <a:t>가지는 조건</a:t>
            </a:r>
            <a:endParaRPr lang="en-US" altLang="ko-KR" dirty="0"/>
          </a:p>
          <a:p>
            <a:pPr marL="0" indent="0">
              <a:spcBef>
                <a:spcPct val="0"/>
              </a:spcBef>
              <a:buNone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364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67" y="1700213"/>
            <a:ext cx="7517284" cy="1891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확률론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912721D-8F8E-48AB-B617-A6B3788BA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340768"/>
            <a:ext cx="92868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5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4959</TotalTime>
  <Words>493</Words>
  <Application>Microsoft Office PowerPoint</Application>
  <PresentationFormat>와이드스크린</PresentationFormat>
  <Paragraphs>100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맑은 고딕</vt:lpstr>
      <vt:lpstr>바탕체</vt:lpstr>
      <vt:lpstr>Wingdings</vt:lpstr>
      <vt:lpstr>굴림</vt:lpstr>
      <vt:lpstr>Arial</vt:lpstr>
      <vt:lpstr>Cambria Math</vt:lpstr>
      <vt:lpstr>Office 테마</vt:lpstr>
      <vt:lpstr>PowerPoint 프레젠테이션</vt:lpstr>
      <vt:lpstr>PowerPoint 프레젠테이션</vt:lpstr>
      <vt:lpstr>목 차</vt:lpstr>
      <vt:lpstr>PowerPoint 프레젠테이션</vt:lpstr>
      <vt:lpstr>확률과 의사결정</vt:lpstr>
      <vt:lpstr>확률과 의사결정</vt:lpstr>
      <vt:lpstr>확률론</vt:lpstr>
      <vt:lpstr>확률론</vt:lpstr>
      <vt:lpstr>확률론</vt:lpstr>
      <vt:lpstr>확률</vt:lpstr>
      <vt:lpstr>확률</vt:lpstr>
      <vt:lpstr>확률</vt:lpstr>
      <vt:lpstr>확률</vt:lpstr>
      <vt:lpstr>확률</vt:lpstr>
      <vt:lpstr>확률 (예제 풀이)</vt:lpstr>
      <vt:lpstr>확률</vt:lpstr>
      <vt:lpstr>확률</vt:lpstr>
      <vt:lpstr>확률</vt:lpstr>
      <vt:lpstr>확률변수와 확률함수</vt:lpstr>
      <vt:lpstr>확률변수와 확률함수</vt:lpstr>
      <vt:lpstr>확률변수와 확률함수</vt:lpstr>
      <vt:lpstr>확률변수와 확률함수 (예제 풀이)</vt:lpstr>
      <vt:lpstr>PowerPoint 프레젠테이션</vt:lpstr>
      <vt:lpstr>확률변수의 기대값</vt:lpstr>
      <vt:lpstr>확률변수의 평균</vt:lpstr>
      <vt:lpstr>확률변수의 기대값</vt:lpstr>
      <vt:lpstr>확률변수의 분산과 표준편차</vt:lpstr>
      <vt:lpstr>확률변수의 분산과 표준편차</vt:lpstr>
      <vt:lpstr>확률변수의 기대값</vt:lpstr>
      <vt:lpstr>확률변수의 표준편차</vt:lpstr>
      <vt:lpstr>확률변수의 표준편차</vt:lpstr>
      <vt:lpstr>확률변수의 기대값과 분산</vt:lpstr>
      <vt:lpstr>확률변수의 기대값과 분산 (예제 풀이)</vt:lpstr>
      <vt:lpstr>확률변수의 기대값과 분산 (예제 Excel 풀이)</vt:lpstr>
      <vt:lpstr>확률변수의 기대값과 분산 (예제 Excel 풀이 완성)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한빛</cp:lastModifiedBy>
  <cp:revision>455</cp:revision>
  <dcterms:created xsi:type="dcterms:W3CDTF">2012-07-11T10:23:22Z</dcterms:created>
  <dcterms:modified xsi:type="dcterms:W3CDTF">2021-03-02T01:26:38Z</dcterms:modified>
</cp:coreProperties>
</file>