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65" r:id="rId2"/>
    <p:sldId id="256" r:id="rId3"/>
    <p:sldId id="425" r:id="rId4"/>
    <p:sldId id="424" r:id="rId5"/>
    <p:sldId id="363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85" r:id="rId19"/>
    <p:sldId id="426" r:id="rId20"/>
    <p:sldId id="440" r:id="rId21"/>
    <p:sldId id="441" r:id="rId22"/>
    <p:sldId id="442" r:id="rId23"/>
    <p:sldId id="443" r:id="rId24"/>
    <p:sldId id="444" r:id="rId25"/>
    <p:sldId id="445" r:id="rId26"/>
    <p:sldId id="483" r:id="rId27"/>
    <p:sldId id="446" r:id="rId28"/>
    <p:sldId id="447" r:id="rId29"/>
    <p:sldId id="448" r:id="rId30"/>
    <p:sldId id="449" r:id="rId31"/>
    <p:sldId id="484" r:id="rId32"/>
    <p:sldId id="450" r:id="rId33"/>
    <p:sldId id="451" r:id="rId34"/>
    <p:sldId id="452" r:id="rId35"/>
    <p:sldId id="453" r:id="rId36"/>
    <p:sldId id="454" r:id="rId37"/>
    <p:sldId id="455" r:id="rId38"/>
    <p:sldId id="486" r:id="rId39"/>
    <p:sldId id="456" r:id="rId40"/>
    <p:sldId id="457" r:id="rId41"/>
    <p:sldId id="458" r:id="rId42"/>
    <p:sldId id="459" r:id="rId43"/>
    <p:sldId id="460" r:id="rId44"/>
    <p:sldId id="427" r:id="rId45"/>
    <p:sldId id="461" r:id="rId46"/>
    <p:sldId id="462" r:id="rId47"/>
    <p:sldId id="463" r:id="rId48"/>
    <p:sldId id="464" r:id="rId49"/>
    <p:sldId id="465" r:id="rId50"/>
    <p:sldId id="466" r:id="rId51"/>
    <p:sldId id="467" r:id="rId52"/>
    <p:sldId id="470" r:id="rId53"/>
    <p:sldId id="469" r:id="rId54"/>
    <p:sldId id="471" r:id="rId55"/>
    <p:sldId id="472" r:id="rId56"/>
    <p:sldId id="473" r:id="rId57"/>
    <p:sldId id="474" r:id="rId58"/>
    <p:sldId id="475" r:id="rId59"/>
    <p:sldId id="476" r:id="rId60"/>
    <p:sldId id="477" r:id="rId61"/>
    <p:sldId id="478" r:id="rId62"/>
    <p:sldId id="479" r:id="rId63"/>
    <p:sldId id="480" r:id="rId64"/>
    <p:sldId id="482" r:id="rId65"/>
    <p:sldId id="362" r:id="rId66"/>
  </p:sldIdLst>
  <p:sldSz cx="12192000" cy="6858000"/>
  <p:notesSz cx="6858000" cy="9144000"/>
  <p:embeddedFontLst>
    <p:embeddedFont>
      <p:font typeface="맑은 고딕" panose="020B0503020000020004" pitchFamily="50" charset="-127"/>
      <p:regular r:id="rId69"/>
      <p:bold r:id="rId70"/>
    </p:embeddedFont>
    <p:embeddedFont>
      <p:font typeface="Cambria Math" panose="02040503050406030204" pitchFamily="18" charset="0"/>
      <p:regular r:id="rId7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C35D09"/>
    <a:srgbClr val="FFCC66"/>
    <a:srgbClr val="006699"/>
    <a:srgbClr val="008080"/>
    <a:srgbClr val="009E9A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5" autoAdjust="0"/>
    <p:restoredTop sz="94160" autoAdjust="0"/>
  </p:normalViewPr>
  <p:slideViewPr>
    <p:cSldViewPr showGuides="1">
      <p:cViewPr varScale="1">
        <p:scale>
          <a:sx n="126" d="100"/>
          <a:sy n="126" d="100"/>
        </p:scale>
        <p:origin x="648" y="120"/>
      </p:cViewPr>
      <p:guideLst>
        <p:guide orient="horz" pos="119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2B2A233-91CD-4A6E-924D-512D5B12818C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2021-03-02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8D226D4A-8D74-45FE-B46A-EF4953D7EA44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7972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E81DB2A-C6C3-4F06-816A-FA4621F90B76}" type="datetimeFigureOut">
              <a:rPr lang="ko-KR" altLang="en-US" smtClean="0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ABE13EE5-5A27-406F-8774-FE4BC3A7CE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519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833967" y="981075"/>
            <a:ext cx="9582151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제대로 시작하는 기초 </a:t>
            </a:r>
            <a:r>
              <a:rPr kumimoji="0"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통계학 </a:t>
            </a:r>
            <a:r>
              <a:rPr kumimoji="0"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 </a:t>
            </a:r>
            <a:r>
              <a:rPr kumimoji="0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Excel </a:t>
            </a: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kumimoji="0" lang="de-DE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12801" y="1700213"/>
            <a:ext cx="106553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ea typeface="맑은 고딕" pitchFamily="50" charset="-127"/>
              </a:rPr>
              <a:t>[</a:t>
            </a:r>
            <a:r>
              <a:rPr kumimoji="0" lang="ko-KR" altLang="en-US" sz="14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b="1" dirty="0">
                <a:ea typeface="맑은 고딕" pitchFamily="50" charset="-127"/>
              </a:rPr>
              <a:t>노경섭</a:t>
            </a:r>
            <a:r>
              <a:rPr kumimoji="0" lang="ko-KR" altLang="en-US" sz="1000" dirty="0">
                <a:ea typeface="맑은 고딕" pitchFamily="50" charset="-127"/>
              </a:rPr>
              <a:t>과 </a:t>
            </a:r>
            <a:r>
              <a:rPr kumimoji="0" lang="ko-KR" altLang="en-US" sz="1000" b="1" dirty="0" err="1">
                <a:ea typeface="맑은 고딕" pitchFamily="50" charset="-127"/>
              </a:rPr>
              <a:t>한빛아카데미</a:t>
            </a:r>
            <a:r>
              <a:rPr kumimoji="0" lang="ko-KR" altLang="en-US" sz="1000" b="1" dirty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816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317" y="5927725"/>
            <a:ext cx="2123016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4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A49E710-007D-40C9-86B7-165B4D2F2C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11"/>
          <a:stretch/>
        </p:blipFill>
        <p:spPr>
          <a:xfrm>
            <a:off x="1" y="0"/>
            <a:ext cx="12192000" cy="68573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C6BC8C6-62EF-414B-BD04-F823CC5B9894}"/>
              </a:ext>
            </a:extLst>
          </p:cNvPr>
          <p:cNvSpPr/>
          <p:nvPr userDrawn="1"/>
        </p:nvSpPr>
        <p:spPr>
          <a:xfrm>
            <a:off x="565403" y="5742408"/>
            <a:ext cx="102845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20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Chapter</a:t>
            </a:r>
          </a:p>
          <a:p>
            <a:pPr algn="ctr" eaLnBrk="1" latinLnBrk="1" hangingPunct="1">
              <a:defRPr/>
            </a:pPr>
            <a:r>
              <a:rPr lang="en-US" altLang="ko-KR" sz="32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09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4895343-9792-47C1-AD01-685DC64D8344}"/>
              </a:ext>
            </a:extLst>
          </p:cNvPr>
          <p:cNvSpPr/>
          <p:nvPr userDrawn="1"/>
        </p:nvSpPr>
        <p:spPr>
          <a:xfrm>
            <a:off x="1847528" y="5711630"/>
            <a:ext cx="4023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5400" b="1" spc="-300" dirty="0">
                <a:ea typeface="맑은 고딕" panose="020B0503020000020004" pitchFamily="50" charset="-127"/>
              </a:rPr>
              <a:t>분산분석</a:t>
            </a:r>
            <a:endParaRPr lang="en-US" altLang="ko-KR" sz="5400" b="1" spc="-300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6123F4B-8A53-4749-AB69-45650E4B66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91059" y="6039201"/>
            <a:ext cx="29535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400" dirty="0">
                <a:solidFill>
                  <a:srgbClr val="7F7F7F"/>
                </a:solidFill>
                <a:ea typeface="맑은 고딕" panose="020B0503020000020004" pitchFamily="50" charset="-127"/>
              </a:rPr>
              <a:t>Analysis of Variance</a:t>
            </a:r>
          </a:p>
        </p:txBody>
      </p:sp>
    </p:spTree>
    <p:extLst>
      <p:ext uri="{BB962C8B-B14F-4D97-AF65-F5344CB8AC3E}">
        <p14:creationId xmlns:p14="http://schemas.microsoft.com/office/powerpoint/2010/main" val="193242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12192000" cy="6210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7907867" y="44451"/>
            <a:ext cx="3626812" cy="523220"/>
            <a:chOff x="6685508" y="188640"/>
            <a:chExt cx="2721600" cy="521913"/>
          </a:xfrm>
        </p:grpSpPr>
        <p:sp>
          <p:nvSpPr>
            <p:cNvPr id="4" name="직사각형 3"/>
            <p:cNvSpPr/>
            <p:nvPr/>
          </p:nvSpPr>
          <p:spPr>
            <a:xfrm>
              <a:off x="8248464" y="188640"/>
              <a:ext cx="1158644" cy="521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분산분석</a:t>
              </a: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685508" y="188640"/>
              <a:ext cx="1237170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09</a:t>
              </a:r>
              <a:endParaRPr lang="ko-KR" altLang="en-US" sz="2800" b="1" dirty="0">
                <a:solidFill>
                  <a:srgbClr val="984807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7361767" y="5372100"/>
            <a:ext cx="4415367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1_본문(이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1" y="908050"/>
            <a:ext cx="3119967" cy="0"/>
          </a:xfrm>
          <a:prstGeom prst="line">
            <a:avLst/>
          </a:prstGeom>
          <a:ln w="762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199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74902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59520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49804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9072034" y="908050"/>
            <a:ext cx="3119967" cy="0"/>
          </a:xfrm>
          <a:prstGeom prst="line">
            <a:avLst/>
          </a:prstGeom>
          <a:ln w="76200">
            <a:solidFill>
              <a:srgbClr val="FFCC66">
                <a:alpha val="25098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E7EBA976-6988-491B-B786-5472815FECBB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/64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081120" cy="548680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052736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n"/>
              <a:defRPr sz="22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latin typeface="+mn-ea"/>
                <a:ea typeface="+mn-ea"/>
              </a:defRPr>
            </a:lvl2pPr>
            <a:lvl3pPr marL="628650" indent="-180975">
              <a:spcAft>
                <a:spcPts val="300"/>
              </a:spcAft>
              <a:buClr>
                <a:srgbClr val="FF6600"/>
              </a:buClr>
              <a:defRPr sz="1600">
                <a:latin typeface="+mn-ea"/>
                <a:ea typeface="+mn-ea"/>
              </a:defRPr>
            </a:lvl3pPr>
            <a:lvl4pPr marL="809625" indent="-180975">
              <a:spcAft>
                <a:spcPts val="300"/>
              </a:spcAft>
              <a:buClr>
                <a:srgbClr val="FF6600"/>
              </a:buClr>
              <a:buSzPct val="96000"/>
              <a:defRPr sz="1400">
                <a:latin typeface="+mn-ea"/>
                <a:ea typeface="+mn-ea"/>
              </a:defRPr>
            </a:lvl4pPr>
            <a:lvl5pPr marL="990600" indent="-180975">
              <a:buClr>
                <a:srgbClr val="00918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57414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54C12ED-FBE3-4458-8B26-8D4957F007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3F697A-C452-4EAF-95CE-AFAD4D3418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32104" y="1844824"/>
            <a:ext cx="470323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4"/>
            <a:ext cx="12192000" cy="555625"/>
          </a:xfrm>
          <a:prstGeom prst="rect">
            <a:avLst/>
          </a:prstGeom>
          <a:solidFill>
            <a:srgbClr val="B3E3EE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314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E8F871-D6E0-4151-9F9A-2AF6F54A1155}" type="datetime1">
              <a:rPr lang="ko-KR" altLang="en-US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1DEF825F-C370-4B3F-A432-E8FC319F41E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0.png"/><Relationship Id="rId4" Type="http://schemas.openxmlformats.org/officeDocument/2006/relationships/image" Target="../media/image7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2.png"/><Relationship Id="rId4" Type="http://schemas.openxmlformats.org/officeDocument/2006/relationships/image" Target="../media/image7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이원 분산분석</a:t>
            </a:r>
            <a:r>
              <a:rPr lang="en-US" altLang="ko-KR" dirty="0"/>
              <a:t>(two-way ANOVA)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두 가지 요인을 기준으로 집단 간의 차이를 조사하는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Ex. </a:t>
            </a:r>
            <a:r>
              <a:rPr lang="ko-KR" altLang="en-US" sz="1800" b="0" dirty="0">
                <a:solidFill>
                  <a:schemeClr val="tx1"/>
                </a:solidFill>
              </a:rPr>
              <a:t>편의점을 종류와 위치를 기준으로 나누고</a:t>
            </a:r>
            <a:r>
              <a:rPr lang="en-US" altLang="ko-KR" sz="1800" b="0" dirty="0">
                <a:solidFill>
                  <a:schemeClr val="tx1"/>
                </a:solidFill>
              </a:rPr>
              <a:t>,</a:t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</a:rPr>
              <a:t>편의점에 대한 고객의 만족도를 조사하는 경우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1741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5" y="3802063"/>
            <a:ext cx="612775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다원 분산분석</a:t>
            </a:r>
            <a:r>
              <a:rPr lang="en-US" altLang="ko-KR" dirty="0"/>
              <a:t>(multi-way ANOVA)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세 가지 이상의 요인을 기준으로 집단 간의 차이를 조사하는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Ex. </a:t>
            </a:r>
            <a:r>
              <a:rPr lang="ko-KR" altLang="en-US" sz="1800" b="0" dirty="0">
                <a:solidFill>
                  <a:schemeClr val="tx1"/>
                </a:solidFill>
              </a:rPr>
              <a:t>편의점의 종류와 상권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본사 국가를 기준으로 </a:t>
            </a:r>
            <a:r>
              <a:rPr lang="en-US" altLang="ko-KR" sz="1800" b="0" dirty="0">
                <a:solidFill>
                  <a:schemeClr val="tx1"/>
                </a:solidFill>
              </a:rPr>
              <a:t/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</a:rPr>
              <a:t>편의점에 대한 고객의 만족도를 조사하는 경우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1843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3594101"/>
            <a:ext cx="6038850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다변량</a:t>
            </a:r>
            <a:r>
              <a:rPr lang="ko-KR" altLang="en-US" dirty="0"/>
              <a:t> 분산분석</a:t>
            </a:r>
            <a:r>
              <a:rPr lang="en-US" altLang="ko-KR" dirty="0"/>
              <a:t>(multi-variate ANOVA)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독립변수 </a:t>
            </a:r>
            <a:r>
              <a:rPr lang="en-US" altLang="ko-KR" sz="1800" b="0" dirty="0">
                <a:solidFill>
                  <a:schemeClr val="tx1"/>
                </a:solidFill>
              </a:rPr>
              <a:t>1</a:t>
            </a:r>
            <a:r>
              <a:rPr lang="ko-KR" altLang="en-US" sz="1800" b="0" dirty="0">
                <a:solidFill>
                  <a:schemeClr val="tx1"/>
                </a:solidFill>
              </a:rPr>
              <a:t>개 이상에 대해 종속변수 </a:t>
            </a:r>
            <a:r>
              <a:rPr lang="en-US" altLang="ko-KR" sz="1800" b="0" dirty="0">
                <a:solidFill>
                  <a:schemeClr val="tx1"/>
                </a:solidFill>
              </a:rPr>
              <a:t>2</a:t>
            </a:r>
            <a:r>
              <a:rPr lang="ko-KR" altLang="en-US" sz="1800" b="0" dirty="0">
                <a:solidFill>
                  <a:schemeClr val="tx1"/>
                </a:solidFill>
              </a:rPr>
              <a:t>개 이상으로 조사하는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Ex. </a:t>
            </a:r>
            <a:r>
              <a:rPr lang="ko-KR" altLang="en-US" sz="1800" b="0" dirty="0">
                <a:solidFill>
                  <a:schemeClr val="tx1"/>
                </a:solidFill>
              </a:rPr>
              <a:t>편의점의 종류를 독립변수로 구성하고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</a:rPr>
              <a:t>종속변수로 고객의 만족도와 </a:t>
            </a:r>
            <a:r>
              <a:rPr lang="ko-KR" altLang="en-US" sz="1800" b="0" dirty="0" err="1">
                <a:solidFill>
                  <a:schemeClr val="tx1"/>
                </a:solidFill>
              </a:rPr>
              <a:t>재방문율</a:t>
            </a:r>
            <a:r>
              <a:rPr lang="ko-KR" altLang="en-US" sz="1800" b="0" dirty="0">
                <a:solidFill>
                  <a:schemeClr val="tx1"/>
                </a:solidFill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</a:rPr>
              <a:t>2</a:t>
            </a:r>
            <a:r>
              <a:rPr lang="ko-KR" altLang="en-US" sz="1800" b="0" dirty="0">
                <a:solidFill>
                  <a:schemeClr val="tx1"/>
                </a:solidFill>
              </a:rPr>
              <a:t>개로 구성하여 조사를 하는 경우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1946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933826"/>
            <a:ext cx="5202238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분산분석의</a:t>
            </a:r>
            <a:r>
              <a:rPr lang="en-US" altLang="ko-KR" dirty="0"/>
              <a:t> </a:t>
            </a:r>
            <a:r>
              <a:rPr lang="ko-KR" altLang="en-US" dirty="0"/>
              <a:t>구분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분산분석은 </a:t>
            </a:r>
            <a:r>
              <a:rPr lang="en-US" altLang="ko-KR" sz="1800" b="0" dirty="0">
                <a:solidFill>
                  <a:schemeClr val="tx1"/>
                </a:solidFill>
              </a:rPr>
              <a:t>3</a:t>
            </a:r>
            <a:r>
              <a:rPr lang="ko-KR" altLang="en-US" sz="1800" b="0" dirty="0">
                <a:solidFill>
                  <a:schemeClr val="tx1"/>
                </a:solidFill>
              </a:rPr>
              <a:t>개 이상의 집단에 대한 평균 차이를 알아보는 검정으로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ko-KR" altLang="en-US" sz="1800" b="0" dirty="0">
                <a:solidFill>
                  <a:schemeClr val="tx1"/>
                </a:solidFill>
              </a:rPr>
              <a:t>독립변수와 종속변수의 개수에 따라 다음과 같이 구분된다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2048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3213100"/>
            <a:ext cx="842486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분산분석의</a:t>
            </a:r>
            <a:r>
              <a:rPr lang="en-US" altLang="ko-KR" dirty="0"/>
              <a:t> </a:t>
            </a:r>
            <a:r>
              <a:rPr lang="ko-KR" altLang="en-US" dirty="0"/>
              <a:t>가정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700" b="0" dirty="0">
              <a:solidFill>
                <a:schemeClr val="tx1"/>
              </a:solidFill>
            </a:endParaRPr>
          </a:p>
          <a:p>
            <a:pPr marL="368300" indent="-1905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각 모집단은 정규분포를 이루어야 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368300" indent="-1905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집단 간 분산은 서로 동일해야 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368300" indent="-1905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각 표본은 독립적으로 추출되어야 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368300" indent="-1905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각 표본의 크기는 적절해야 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1752128" y="1066801"/>
            <a:ext cx="8642350" cy="44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338" indent="-160338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각 모집단은 정규분포를 이루어야 한다</a:t>
            </a:r>
            <a:r>
              <a:rPr kumimoji="0" lang="en-US" altLang="ko-KR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1752128" y="1762178"/>
            <a:ext cx="8642350" cy="44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표본으로 모집단 간의 평균차이를 추정하는 것이므로</a:t>
            </a:r>
            <a:r>
              <a:rPr lang="en-US" altLang="ko-KR" sz="1800" b="0" dirty="0">
                <a:solidFill>
                  <a:schemeClr val="tx1"/>
                </a:solidFill>
              </a:rPr>
              <a:t>,</a:t>
            </a:r>
          </a:p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모집단은 정규분포를 구성해야 한다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1752128" y="1066801"/>
            <a:ext cx="8642350" cy="44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338" indent="-160338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집단 간 분산은 서로 동일해야 한다</a:t>
            </a:r>
            <a:r>
              <a:rPr kumimoji="0" lang="en-US" altLang="ko-KR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1752128" y="1762178"/>
            <a:ext cx="10032504" cy="44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집단 간 비교를 할 때 분산이 동일하지 않으면 집단 간의 평균 차이를 구별하기가 쉽지 않다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130175" indent="0" latinLnBrk="0">
              <a:lnSpc>
                <a:spcPct val="12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분산분석 역시 집단 간 의 평균 비교이므로 등분산을 이루어야 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130175" indent="0" latinLnBrk="0">
              <a:lnSpc>
                <a:spcPct val="12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분산분석은 집단이 </a:t>
            </a:r>
            <a:r>
              <a:rPr lang="en-US" altLang="ko-KR" sz="1800" b="0" dirty="0">
                <a:solidFill>
                  <a:schemeClr val="tx1"/>
                </a:solidFill>
              </a:rPr>
              <a:t>3</a:t>
            </a:r>
            <a:r>
              <a:rPr lang="ko-KR" altLang="en-US" sz="1800" b="0" dirty="0">
                <a:solidFill>
                  <a:schemeClr val="tx1"/>
                </a:solidFill>
              </a:rPr>
              <a:t>개 이상일 때 사용하는 분석 방법이므로 분산이 다르면 계산하기 어렵다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7F021D5-0D5C-4C2D-93F9-42AA5386A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3688807"/>
            <a:ext cx="3888432" cy="29802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1752128" y="1066801"/>
            <a:ext cx="8642350" cy="44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338" indent="-160338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각 표본은 독립적으로 추출되어야 한다</a:t>
            </a:r>
            <a:r>
              <a:rPr kumimoji="0" lang="en-US" altLang="ko-KR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1752128" y="1762178"/>
            <a:ext cx="8642350" cy="44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표본을 구성하는 과정에서 각각의 표본은 모두 독립적으로 구성되어야 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표본을 구성하는 과정에서 어느 집단이 다른 집단에 영향을 주지 않아야 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1752128" y="1066801"/>
            <a:ext cx="8642350" cy="44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338" indent="-160338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각 표본의 크기는 적절해야 한다</a:t>
            </a:r>
            <a:r>
              <a:rPr kumimoji="0" lang="en-US" altLang="ko-KR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1752128" y="1762178"/>
            <a:ext cx="9528448" cy="44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분석을 진행하기 위해서는 표본의 크기가 충분해야 한다</a:t>
            </a:r>
            <a:r>
              <a:rPr lang="en-US" altLang="ko-KR" sz="1800" b="0" dirty="0">
                <a:solidFill>
                  <a:schemeClr val="tx1"/>
                </a:solidFill>
              </a:rPr>
              <a:t>. </a:t>
            </a:r>
          </a:p>
          <a:p>
            <a:pPr marL="415925" indent="-285750" latinLnBrk="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통계학 전체에 적용되는 기준인  ‘</a:t>
            </a:r>
            <a:r>
              <a:rPr lang="ko-KR" altLang="en-US" sz="1800" b="0" dirty="0" err="1">
                <a:solidFill>
                  <a:schemeClr val="tx1"/>
                </a:solidFill>
              </a:rPr>
              <a:t>충분성’과</a:t>
            </a:r>
            <a:r>
              <a:rPr lang="ko-KR" altLang="en-US" sz="1800" b="0" dirty="0">
                <a:solidFill>
                  <a:schemeClr val="tx1"/>
                </a:solidFill>
              </a:rPr>
              <a:t> 연결되는 가정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415925" indent="-285750" latinLnBrk="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130175" indent="0" latinLnBrk="0">
              <a:lnSpc>
                <a:spcPct val="12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집단 간 표본 크기에 차이가 많이 난다면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415925" indent="-285750" latinLnBrk="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편의가 발생할 수 있기에 적절한 연구조사가 되기 힘들지만</a:t>
            </a:r>
            <a:r>
              <a:rPr lang="en-US" altLang="ko-KR" sz="1800" b="0" dirty="0">
                <a:solidFill>
                  <a:schemeClr val="tx1"/>
                </a:solidFill>
              </a:rPr>
              <a:t>,</a:t>
            </a:r>
          </a:p>
          <a:p>
            <a:pPr marL="415925" indent="-285750" latinLnBrk="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415925" indent="-285750" latinLnBrk="0">
              <a:lnSpc>
                <a:spcPct val="12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모든 집단에서 표본이 충분하게 추출되었다면 분산분석을 실시할 때</a:t>
            </a:r>
            <a:r>
              <a:rPr lang="en-US" altLang="ko-KR" sz="1800" b="0" dirty="0">
                <a:solidFill>
                  <a:schemeClr val="tx1"/>
                </a:solidFill>
              </a:rPr>
              <a:t/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표본의 개수에 상관없이 분석을 진행할 수 있다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70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0" y="1484784"/>
            <a:ext cx="4833938" cy="8366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02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일원 분산분석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7900" y="2349500"/>
            <a:ext cx="788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총편차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집단 간 편차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집단 내 편차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평균제곱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결과 해석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과정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편의점별</a:t>
            </a:r>
            <a:r>
              <a:rPr lang="ko-KR" altLang="en-US" dirty="0"/>
              <a:t> 만족도 측정 데이터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2662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1749425"/>
            <a:ext cx="45370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직사각형 3"/>
          <p:cNvSpPr>
            <a:spLocks noChangeArrowheads="1"/>
          </p:cNvSpPr>
          <p:nvPr/>
        </p:nvSpPr>
        <p:spPr bwMode="auto">
          <a:xfrm>
            <a:off x="6994526" y="3587751"/>
            <a:ext cx="36734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dirty="0">
                <a:ea typeface="맑은 고딕" panose="020B0503020000020004" pitchFamily="50" charset="-127"/>
              </a:rPr>
              <a:t>각 편의점에 대한 소비자 만족도에 차이가 있는지를 </a:t>
            </a:r>
            <a:r>
              <a:rPr lang="el-GR" altLang="ko-KR" dirty="0">
                <a:ea typeface="맑은 고딕" panose="020B0503020000020004" pitchFamily="50" charset="-127"/>
              </a:rPr>
              <a:t>α</a:t>
            </a:r>
            <a:r>
              <a:rPr lang="en-US" altLang="ko-KR" dirty="0">
                <a:ea typeface="맑은 고딕" panose="020B0503020000020004" pitchFamily="50" charset="-127"/>
              </a:rPr>
              <a:t>=0.05</a:t>
            </a:r>
            <a:r>
              <a:rPr lang="ko-KR" altLang="en-US" dirty="0">
                <a:ea typeface="맑은 고딕" panose="020B0503020000020004" pitchFamily="50" charset="-127"/>
              </a:rPr>
              <a:t>의 수준에서 알아보자.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과정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1774825" y="1066801"/>
                <a:ext cx="8642350" cy="5472113"/>
              </a:xfrm>
            </p:spPr>
            <p:txBody>
              <a:bodyPr/>
              <a:lstStyle/>
              <a:p>
                <a:pPr>
                  <a:defRPr/>
                </a:pPr>
                <a:r>
                  <a:rPr lang="ko-KR" altLang="en-US" dirty="0"/>
                  <a:t>가설 수립</a:t>
                </a:r>
                <a:endParaRPr lang="en-US" altLang="ko-KR" dirty="0"/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조사의 목적이 </a:t>
                </a:r>
                <a:r>
                  <a:rPr lang="ko-KR" altLang="en-US" sz="1800" b="0" dirty="0" err="1">
                    <a:solidFill>
                      <a:schemeClr val="tx1"/>
                    </a:solidFill>
                  </a:rPr>
                  <a:t>편의점별로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 소비자의 만족도에 차이가 있는지 맞춰져 있으므로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800" b="0" dirty="0" err="1">
                    <a:solidFill>
                      <a:schemeClr val="tx1"/>
                    </a:solidFill>
                  </a:rPr>
                  <a:t>귀무가설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는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편의점별로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소비자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만족도에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차이가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없다</m:t>
                    </m:r>
                  </m:oMath>
                </a14:m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대립가설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은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편의점별로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소비자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만족도에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차이가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있다</m:t>
                    </m:r>
                  </m:oMath>
                </a14:m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편의점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A, B, C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의 평균을 각각                   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라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하면</m:t>
                    </m:r>
                  </m:oMath>
                </a14:m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825" y="1066801"/>
                <a:ext cx="8642350" cy="5472113"/>
              </a:xfr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FB2860A-79E6-4448-B2EF-F4AA2A76E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2924944"/>
            <a:ext cx="1296144" cy="2956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7A2C029-E0D8-4E86-AF01-228C55A71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600" y="3790930"/>
            <a:ext cx="6408712" cy="73902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과정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1774825" y="1066801"/>
                <a:ext cx="8642350" cy="5472113"/>
              </a:xfrm>
            </p:spPr>
            <p:txBody>
              <a:bodyPr/>
              <a:lstStyle/>
              <a:p>
                <a:pPr>
                  <a:defRPr/>
                </a:pPr>
                <a:r>
                  <a:rPr lang="ko-KR" altLang="en-US" dirty="0"/>
                  <a:t>자료의 구성</a:t>
                </a:r>
                <a:endParaRPr lang="en-US" altLang="ko-KR" dirty="0"/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기준으로 각 집단들의 평균을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ba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bar>
                      <m:barPr>
                        <m:pos m:val="top"/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ba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ko-KR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e>
                    </m:ba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전체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평균을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로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표시한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후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각각의 평균을 도출하면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825" y="1066801"/>
                <a:ext cx="8642350" cy="5472113"/>
              </a:xfr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569B9FC-CBAF-42BB-97C8-01F922BD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755" y="2680758"/>
            <a:ext cx="6840489" cy="393117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편차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총편차</a:t>
            </a:r>
            <a:r>
              <a:rPr lang="en-US" altLang="ko-KR" dirty="0"/>
              <a:t>(Sum of Squares Total : SST)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 관측된 자료에 대한 전체 평균과의 차이의 </a:t>
            </a:r>
            <a:r>
              <a:rPr lang="ko-KR" altLang="en-US" sz="1800" b="0" dirty="0" err="1">
                <a:solidFill>
                  <a:schemeClr val="tx1"/>
                </a:solidFill>
              </a:rPr>
              <a:t>제곱합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</a:t>
            </a: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24</a:t>
            </a:r>
            <a:r>
              <a:rPr lang="ko-KR" altLang="en-US" sz="1800" b="0" dirty="0">
                <a:solidFill>
                  <a:schemeClr val="tx1"/>
                </a:solidFill>
              </a:rPr>
              <a:t>개 </a:t>
            </a:r>
            <a:r>
              <a:rPr lang="ko-KR" altLang="en-US" sz="1800" b="0" dirty="0" err="1">
                <a:solidFill>
                  <a:schemeClr val="tx1"/>
                </a:solidFill>
              </a:rPr>
              <a:t>측청치에</a:t>
            </a:r>
            <a:r>
              <a:rPr lang="ko-KR" altLang="en-US" sz="1800" b="0" dirty="0">
                <a:solidFill>
                  <a:schemeClr val="tx1"/>
                </a:solidFill>
              </a:rPr>
              <a:t> 대해 </a:t>
            </a:r>
            <a:r>
              <a:rPr lang="ko-KR" altLang="en-US" sz="1800" b="0" dirty="0" err="1">
                <a:solidFill>
                  <a:schemeClr val="tx1"/>
                </a:solidFill>
              </a:rPr>
              <a:t>총편차를</a:t>
            </a:r>
            <a:r>
              <a:rPr lang="ko-KR" altLang="en-US" sz="1800" b="0" dirty="0">
                <a:solidFill>
                  <a:schemeClr val="tx1"/>
                </a:solidFill>
              </a:rPr>
              <a:t> 구하면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29700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2420938"/>
            <a:ext cx="2879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78F49B6-1B2D-41C6-AC02-C756456CC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3984624"/>
            <a:ext cx="7920880" cy="28458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편차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집단 간 편차</a:t>
            </a:r>
            <a:r>
              <a:rPr lang="en-US" altLang="ko-KR" dirty="0"/>
              <a:t>(Sum of Squares Between samples : SSB)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 해당 집단에서 측정된 평균에 대한 전체 평균 차이의 </a:t>
            </a:r>
            <a:r>
              <a:rPr lang="ko-KR" altLang="en-US" sz="1800" b="0" dirty="0" err="1">
                <a:solidFill>
                  <a:schemeClr val="tx1"/>
                </a:solidFill>
              </a:rPr>
              <a:t>제곱합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집단 간 편차를 확인하는 이유는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해당 집단의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대표값인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평균을 이용하여 전체의 평균과 비교하기 위해서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</a:t>
            </a:r>
            <a:r>
              <a:rPr lang="ko-KR" altLang="en-US" sz="1800" b="0" dirty="0">
                <a:solidFill>
                  <a:schemeClr val="tx1"/>
                </a:solidFill>
              </a:rPr>
              <a:t>편의점 </a:t>
            </a:r>
            <a:r>
              <a:rPr lang="en-US" altLang="ko-KR" sz="1800" b="0" dirty="0">
                <a:solidFill>
                  <a:schemeClr val="tx1"/>
                </a:solidFill>
              </a:rPr>
              <a:t>A, B, C</a:t>
            </a:r>
            <a:r>
              <a:rPr lang="ko-KR" altLang="en-US" sz="1800" b="0" dirty="0">
                <a:solidFill>
                  <a:schemeClr val="tx1"/>
                </a:solidFill>
              </a:rPr>
              <a:t>에 대한 집단 간 편차를 구하면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12B323C-CF7E-4715-9291-C89E69FE6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3152775"/>
            <a:ext cx="2664296" cy="4257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BF287FD-0CA2-4751-8CF8-171C07D27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39" y="4701526"/>
            <a:ext cx="7561535" cy="29911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편차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0"/>
            <a:ext cx="8642350" cy="5674568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집단 내 편차</a:t>
            </a:r>
            <a:r>
              <a:rPr lang="en-US" altLang="ko-KR" dirty="0"/>
              <a:t>(Sum of Squares Within samples : SSW)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 집단 내에서 측정된 자료에 대한 집단 평균 차이의 </a:t>
            </a:r>
            <a:r>
              <a:rPr lang="ko-KR" altLang="en-US" sz="1800" b="0" dirty="0" err="1">
                <a:solidFill>
                  <a:schemeClr val="tx1"/>
                </a:solidFill>
              </a:rPr>
              <a:t>제곱합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집단 내 편차를 확인하는 이유는 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동일한 집단에서 발생한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측청치의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편차를 측정해 통제가 가능하지 않은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외부 변수를 고려하기 위한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4E01290-7FE6-440B-A3CD-32A235B2C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371" y="3645024"/>
            <a:ext cx="3131258" cy="43090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편차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1774825" y="1066800"/>
                <a:ext cx="8642350" cy="5674568"/>
              </a:xfrm>
            </p:spPr>
            <p:txBody>
              <a:bodyPr/>
              <a:lstStyle/>
              <a:p>
                <a:pPr>
                  <a:defRPr/>
                </a:pPr>
                <a:r>
                  <a:rPr lang="ko-KR" altLang="en-US" dirty="0"/>
                  <a:t>집단 내 편차</a:t>
                </a:r>
                <a:r>
                  <a:rPr lang="en-US" altLang="ko-KR" dirty="0"/>
                  <a:t>(Sum of Squares Within samples : SSW)</a:t>
                </a:r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  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편의점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A, B, C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에 대한 각각의 집단 내 편차를 구하면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최종적으로 계산된 집단 내 편차는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𝑆𝑆𝑊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𝑆𝑆𝑊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sz="1800" b="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𝑆𝑆𝑊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=9.079</m:t>
                    </m:r>
                  </m:oMath>
                </a14:m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825" y="1066800"/>
                <a:ext cx="8642350" cy="5674568"/>
              </a:xfr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425AAF3-77A8-4AA0-9820-38847A47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564904"/>
            <a:ext cx="6716315" cy="13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00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편차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C6C4290-B488-4F2A-A94E-C5D922ED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2220161"/>
            <a:ext cx="5184576" cy="120883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238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어떤 값을 비교할 때 가장 기본이 되는 값은 평균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032000" y="1829172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→ 편차를 자유도로 나누면 편차의 평균이 되는데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, 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각 편차는 각기 다른 </a:t>
            </a:r>
            <a:r>
              <a:rPr kumimoji="0" lang="ko-KR" altLang="en-US" sz="1800" b="0" dirty="0" err="1">
                <a:solidFill>
                  <a:schemeClr val="tx1"/>
                </a:solidFill>
              </a:rPr>
              <a:t>자유도를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 가진다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1"/>
              <p:cNvSpPr txBox="1">
                <a:spLocks/>
              </p:cNvSpPr>
              <p:nvPr/>
            </p:nvSpPr>
            <p:spPr bwMode="auto">
              <a:xfrm>
                <a:off x="2351584" y="2909292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lnSpc>
                    <a:spcPct val="120000"/>
                  </a:lnSpc>
                  <a:buFont typeface="Wingdings" pitchFamily="2" charset="2"/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전체 자료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개로 부터</a:t>
                </a:r>
                <a14:m>
                  <m:oMath xmlns:m="http://schemas.openxmlformats.org/officeDocument/2006/math">
                    <m:r>
                      <a:rPr kumimoji="0" lang="ko-KR" altLang="en-US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𝑆𝑆𝑇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는 자유도가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−1),</m:t>
                    </m:r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latinLnBrk="0">
                  <a:lnSpc>
                    <a:spcPct val="120000"/>
                  </a:lnSpc>
                  <a:buFont typeface="Wingdings" pitchFamily="2" charset="2"/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표본이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개일 때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𝑆𝑆𝐵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의 </a:t>
                </a: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자유도는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−1),</m:t>
                    </m:r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latinLnBrk="0">
                  <a:lnSpc>
                    <a:spcPct val="120000"/>
                  </a:lnSpc>
                  <a:buFont typeface="Wingdings" pitchFamily="2" charset="2"/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                              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𝑆𝑆𝑊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의 </a:t>
                </a: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자유도는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1584" y="2909292"/>
                <a:ext cx="8039100" cy="735732"/>
              </a:xfrm>
              <a:prstGeom prst="rect">
                <a:avLst/>
              </a:prstGeom>
              <a:blipFill>
                <a:blip r:embed="rId2"/>
                <a:stretch>
                  <a:fillRect l="-682" t="-826" b="-553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2351584" y="4153892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결국 집단 간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/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내의 편차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(</a:t>
            </a:r>
            <a:r>
              <a:rPr kumimoji="0" lang="ko-KR" altLang="en-US" sz="1800" b="0" dirty="0" err="1">
                <a:solidFill>
                  <a:schemeClr val="tx1"/>
                </a:solidFill>
              </a:rPr>
              <a:t>제곱합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)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을 자유도로 나누면 분산이 되므로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, 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이를 분산분석이라 한다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/>
              <p:cNvSpPr txBox="1">
                <a:spLocks/>
              </p:cNvSpPr>
              <p:nvPr/>
            </p:nvSpPr>
            <p:spPr bwMode="auto">
              <a:xfrm>
                <a:off x="2032000" y="1556792"/>
                <a:ext cx="8039100" cy="1095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lnSpc>
                    <a:spcPct val="120000"/>
                  </a:lnSpc>
                  <a:buFont typeface="Wingdings" pitchFamily="2" charset="2"/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집단 간 평균제곱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𝑀𝑒𝑎𝑛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𝑆𝑞𝑢𝑎𝑟𝑒𝑠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𝐵𝑒𝑡𝑤𝑒𝑒𝑛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𝑠𝑎𝑚𝑝𝑙𝑒𝑠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: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𝑀𝐵𝑆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은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𝑆𝑆𝐵</m:t>
                        </m:r>
                      </m:num>
                      <m:den>
                        <m: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556792"/>
                <a:ext cx="8039100" cy="1095772"/>
              </a:xfrm>
              <a:prstGeom prst="rect">
                <a:avLst/>
              </a:prstGeom>
              <a:blipFill>
                <a:blip r:embed="rId2"/>
                <a:stretch>
                  <a:fillRect l="-6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1"/>
              <p:cNvSpPr txBox="1">
                <a:spLocks/>
              </p:cNvSpPr>
              <p:nvPr/>
            </p:nvSpPr>
            <p:spPr bwMode="auto">
              <a:xfrm>
                <a:off x="2063552" y="2765276"/>
                <a:ext cx="8039100" cy="1095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lnSpc>
                    <a:spcPct val="120000"/>
                  </a:lnSpc>
                  <a:buFont typeface="Wingdings" pitchFamily="2" charset="2"/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집단 내 평균제곱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𝑀𝑒𝑎𝑛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𝑆𝑞𝑢𝑎𝑟𝑒𝑠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𝑊𝑖𝑡h𝑖𝑛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𝑠𝑎𝑚𝑝𝑙𝑒𝑠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: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)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은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𝑆𝑆𝑊</m:t>
                        </m:r>
                      </m:num>
                      <m:den>
                        <m: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kumimoji="0" lang="en-US" altLang="ko-KR" sz="2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den>
                    </m:f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2" y="2765276"/>
                <a:ext cx="8039100" cy="1095772"/>
              </a:xfrm>
              <a:prstGeom prst="rect">
                <a:avLst/>
              </a:prstGeom>
              <a:blipFill>
                <a:blip r:embed="rId3"/>
                <a:stretch>
                  <a:fillRect l="-6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9"/>
          <p:cNvGrpSpPr>
            <a:grpSpLocks/>
          </p:cNvGrpSpPr>
          <p:nvPr/>
        </p:nvGrpSpPr>
        <p:grpSpPr bwMode="auto">
          <a:xfrm>
            <a:off x="2166938" y="3309939"/>
            <a:ext cx="6953250" cy="719137"/>
            <a:chOff x="643260" y="3173386"/>
            <a:chExt cx="6953076" cy="720000"/>
          </a:xfrm>
        </p:grpSpPr>
        <p:sp>
          <p:nvSpPr>
            <p:cNvPr id="42" name="직사각형 32"/>
            <p:cNvSpPr/>
            <p:nvPr/>
          </p:nvSpPr>
          <p:spPr>
            <a:xfrm>
              <a:off x="643260" y="3225836"/>
              <a:ext cx="728644" cy="608743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32"/>
            <p:cNvSpPr/>
            <p:nvPr/>
          </p:nvSpPr>
          <p:spPr>
            <a:xfrm>
              <a:off x="1359204" y="3173386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이원 분산분석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3" name="그룹 11"/>
          <p:cNvGrpSpPr>
            <a:grpSpLocks/>
          </p:cNvGrpSpPr>
          <p:nvPr/>
        </p:nvGrpSpPr>
        <p:grpSpPr bwMode="auto">
          <a:xfrm>
            <a:off x="2166938" y="1057275"/>
            <a:ext cx="6953250" cy="719138"/>
            <a:chOff x="643260" y="980728"/>
            <a:chExt cx="6953076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분산분석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4" name="그룹 10"/>
          <p:cNvGrpSpPr>
            <a:grpSpLocks/>
          </p:cNvGrpSpPr>
          <p:nvPr/>
        </p:nvGrpSpPr>
        <p:grpSpPr bwMode="auto">
          <a:xfrm>
            <a:off x="2166938" y="2178051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1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일원 분산분석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279577" y="2319264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02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목 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p:pic>
        <p:nvPicPr>
          <p:cNvPr id="3584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38" y="3151096"/>
            <a:ext cx="6069658" cy="99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1"/>
              <p:cNvSpPr txBox="1">
                <a:spLocks/>
              </p:cNvSpPr>
              <p:nvPr/>
            </p:nvSpPr>
            <p:spPr bwMode="auto">
              <a:xfrm>
                <a:off x="1774825" y="1066801"/>
                <a:ext cx="864235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kumimoji="0" lang="ko-KR" altLang="en-US" dirty="0"/>
                  <a:t>분산비율 </a:t>
                </a:r>
                <a14:m>
                  <m:oMath xmlns:m="http://schemas.openxmlformats.org/officeDocument/2006/math">
                    <m:r>
                      <a:rPr kumimoji="0" lang="en-US" altLang="ko-KR" i="1" dirty="0">
                        <a:latin typeface="Cambria Math"/>
                      </a:rPr>
                      <m:t>𝐹</m:t>
                    </m:r>
                  </m:oMath>
                </a14:m>
                <a:endParaRPr kumimoji="0" lang="en-US" altLang="ko-KR" dirty="0"/>
              </a:p>
            </p:txBody>
          </p:sp>
        </mc:Choice>
        <mc:Fallback xmlns="">
          <p:sp>
            <p:nvSpPr>
              <p:cNvPr id="9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4825" y="1066801"/>
                <a:ext cx="8642350" cy="523875"/>
              </a:xfrm>
              <a:prstGeom prst="rect">
                <a:avLst/>
              </a:prstGeom>
              <a:blipFill>
                <a:blip r:embed="rId3"/>
                <a:stretch>
                  <a:fillRect l="-776" b="-244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1"/>
              <p:cNvSpPr txBox="1">
                <a:spLocks/>
              </p:cNvSpPr>
              <p:nvPr/>
            </p:nvSpPr>
            <p:spPr bwMode="auto">
              <a:xfrm>
                <a:off x="2032000" y="1829172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buFont typeface="Wingdings" pitchFamily="2" charset="2"/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집단 간 평균제곱과 집단 내 평균제곱을 구했다면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,</a:t>
                </a:r>
              </a:p>
              <a:p>
                <a:pPr latinLnBrk="0">
                  <a:buFont typeface="Wingdings" pitchFamily="2" charset="2"/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이들 두 평균제곱의 비율을 확인해야 하는데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이를 분산비율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라 한다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0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829172"/>
                <a:ext cx="8039100" cy="735732"/>
              </a:xfrm>
              <a:prstGeom prst="rect">
                <a:avLst/>
              </a:prstGeom>
              <a:blipFill>
                <a:blip r:embed="rId4"/>
                <a:stretch>
                  <a:fillRect l="-607" b="-29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1"/>
              <p:cNvSpPr txBox="1">
                <a:spLocks/>
              </p:cNvSpPr>
              <p:nvPr/>
            </p:nvSpPr>
            <p:spPr bwMode="auto">
              <a:xfrm>
                <a:off x="1774825" y="1066801"/>
                <a:ext cx="864235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kumimoji="0" lang="ko-KR" altLang="en-US" dirty="0"/>
                  <a:t>분산비율 </a:t>
                </a:r>
                <a14:m>
                  <m:oMath xmlns:m="http://schemas.openxmlformats.org/officeDocument/2006/math">
                    <m:r>
                      <a:rPr kumimoji="0" lang="en-US" altLang="ko-KR" i="1" dirty="0">
                        <a:latin typeface="Cambria Math"/>
                      </a:rPr>
                      <m:t>𝐹</m:t>
                    </m:r>
                  </m:oMath>
                </a14:m>
                <a:endParaRPr kumimoji="0" lang="en-US" altLang="ko-KR" dirty="0"/>
              </a:p>
            </p:txBody>
          </p:sp>
        </mc:Choice>
        <mc:Fallback xmlns="">
          <p:sp>
            <p:nvSpPr>
              <p:cNvPr id="9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4825" y="1066801"/>
                <a:ext cx="8642350" cy="523875"/>
              </a:xfrm>
              <a:prstGeom prst="rect">
                <a:avLst/>
              </a:prstGeom>
              <a:blipFill>
                <a:blip r:embed="rId2"/>
                <a:stretch>
                  <a:fillRect l="-776" b="-244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1"/>
              <p:cNvSpPr txBox="1">
                <a:spLocks/>
              </p:cNvSpPr>
              <p:nvPr/>
            </p:nvSpPr>
            <p:spPr bwMode="auto">
              <a:xfrm>
                <a:off x="2032000" y="1829172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buFont typeface="Wingdings" pitchFamily="2" charset="2"/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분산비율을 구하기 위해 먼저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를 구하면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829172"/>
                <a:ext cx="8039100" cy="735732"/>
              </a:xfrm>
              <a:prstGeom prst="rect">
                <a:avLst/>
              </a:prstGeom>
              <a:blipFill>
                <a:blip r:embed="rId3"/>
                <a:stretch>
                  <a:fillRect l="-6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2032000" y="4152838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따라서 표본비율</a:t>
            </a: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3FE28C-FFC2-4D6F-B7B9-0D892C30B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56" y="2396345"/>
            <a:ext cx="3880494" cy="4794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DA4CC09-FE77-47ED-A1E7-2D4824F51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656" y="3139017"/>
            <a:ext cx="4248472" cy="4794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97F1C9D-A947-487F-A7A3-4E81790F7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792" y="4139853"/>
            <a:ext cx="2034406" cy="55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06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706016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일원</a:t>
            </a:r>
            <a:r>
              <a:rPr lang="en-US" altLang="ko-KR" dirty="0"/>
              <a:t> </a:t>
            </a:r>
            <a:r>
              <a:rPr lang="ko-KR" altLang="en-US" dirty="0"/>
              <a:t>분산분석표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1"/>
              <p:cNvSpPr txBox="1">
                <a:spLocks/>
              </p:cNvSpPr>
              <p:nvPr/>
            </p:nvSpPr>
            <p:spPr bwMode="auto">
              <a:xfrm>
                <a:off x="2032000" y="3645024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분산비율이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5.6</m:t>
                    </m:r>
                    <m:r>
                      <a:rPr kumimoji="0"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이는 만족도가 내부적으로 느껴지는 것보다 편의점이라는 집단으로 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/>
                </a:r>
                <a:br>
                  <a:rPr kumimoji="0" lang="en-US" altLang="ko-KR" sz="1800" b="0" dirty="0">
                    <a:solidFill>
                      <a:schemeClr val="tx1"/>
                    </a:solidFill>
                  </a:rPr>
                </a:b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보았을 때 약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5.6</m:t>
                    </m:r>
                    <m:r>
                      <a:rPr kumimoji="0"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배의 차이가 난다는 의미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3645024"/>
                <a:ext cx="8039100" cy="735732"/>
              </a:xfrm>
              <a:prstGeom prst="rect">
                <a:avLst/>
              </a:prstGeom>
              <a:blipFill>
                <a:blip r:embed="rId2"/>
                <a:stretch>
                  <a:fillRect l="-607" b="-859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ECA43BE-78BC-4187-914D-82FD980F2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988840"/>
            <a:ext cx="8496944" cy="129377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4B17EA3-3DEA-4DCE-AC13-E3CA1EAF6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50" y="1457325"/>
            <a:ext cx="9009396" cy="254773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p:pic>
        <p:nvPicPr>
          <p:cNvPr id="38917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93468"/>
            <a:ext cx="4600575" cy="280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1774825" y="1066801"/>
            <a:ext cx="8642350" cy="70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/>
              <a:t>가설 채택</a:t>
            </a:r>
            <a:endParaRPr kumimoji="0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1"/>
              <p:cNvSpPr txBox="1">
                <a:spLocks/>
              </p:cNvSpPr>
              <p:nvPr/>
            </p:nvSpPr>
            <p:spPr bwMode="auto">
              <a:xfrm>
                <a:off x="2032000" y="1644774"/>
                <a:ext cx="8039100" cy="984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5.648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라는 값은 표본을 </a:t>
                </a: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모수를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 통해 추정하는 것이므로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 latinLnBrk="0"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이에 대한 확률적인 근거를 통해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0"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혹은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kumimoji="0"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중 어느 것을 채택할 지 판단해야 한다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8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644774"/>
                <a:ext cx="8039100" cy="984126"/>
              </a:xfrm>
              <a:prstGeom prst="rect">
                <a:avLst/>
              </a:prstGeom>
              <a:blipFill>
                <a:blip r:embed="rId3"/>
                <a:stretch>
                  <a:fillRect l="-607" b="-39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p:pic>
        <p:nvPicPr>
          <p:cNvPr id="39940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1252205"/>
            <a:ext cx="6167438" cy="360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326529" y="5085184"/>
                <a:ext cx="7736413" cy="1421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rgbClr val="FF6600"/>
                  </a:buClr>
                  <a:defRPr/>
                </a:pPr>
                <a:r>
                  <a:rPr kumimoji="0" lang="ko-KR" altLang="en-US" dirty="0">
                    <a:latin typeface="+mn-ea"/>
                    <a:ea typeface="+mn-ea"/>
                  </a:rPr>
                  <a:t>분자의 자유도가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2</m:t>
                    </m:r>
                  </m:oMath>
                </a14:m>
                <a:r>
                  <a:rPr kumimoji="0" lang="en-US" altLang="ko-KR" dirty="0">
                    <a:latin typeface="+mn-ea"/>
                    <a:ea typeface="+mn-ea"/>
                  </a:rPr>
                  <a:t>. </a:t>
                </a:r>
                <a:r>
                  <a:rPr kumimoji="0" lang="ko-KR" altLang="en-US" dirty="0">
                    <a:latin typeface="+mn-ea"/>
                    <a:ea typeface="+mn-ea"/>
                  </a:rPr>
                  <a:t>분모의 </a:t>
                </a:r>
                <a:r>
                  <a:rPr kumimoji="0" lang="ko-KR" altLang="en-US" dirty="0" err="1">
                    <a:latin typeface="+mn-ea"/>
                    <a:ea typeface="+mn-ea"/>
                  </a:rPr>
                  <a:t>자유도는</a:t>
                </a:r>
                <a:r>
                  <a:rPr kumimoji="0" lang="ko-KR" altLang="en-US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21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에 해당하는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𝐹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분포표의 값은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3.47</m:t>
                    </m:r>
                  </m:oMath>
                </a14:m>
                <a:endParaRPr kumimoji="0" lang="en-US" altLang="ko-KR" dirty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rgbClr val="FF6600"/>
                  </a:buClr>
                  <a:defRPr/>
                </a:pP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3.47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은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5%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에서의 분산비율이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3.47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이라는 것을 의미</a:t>
                </a:r>
                <a:endParaRPr kumimoji="0" lang="en-US" altLang="ko-KR" dirty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rgbClr val="FF6600"/>
                  </a:buClr>
                  <a:defRPr/>
                </a:pP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5.6</m:t>
                    </m:r>
                    <m:r>
                      <a:rPr kumimoji="0" lang="en-US" altLang="ko-KR" b="0" i="1" dirty="0" smtClean="0">
                        <a:latin typeface="Cambria Math" panose="02040503050406030204" pitchFamily="18" charset="0"/>
                        <a:ea typeface="+mn-ea"/>
                      </a:rPr>
                      <m:t>48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는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3.47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보다 크기 때문에</a:t>
                </a:r>
                <a:r>
                  <a:rPr kumimoji="0" lang="en-US" altLang="ko-KR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5.664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가 나올 확률은 </a:t>
                </a:r>
                <a14:m>
                  <m:oMath xmlns:m="http://schemas.openxmlformats.org/officeDocument/2006/math">
                    <m:r>
                      <a:rPr kumimoji="0" lang="en-US" altLang="ko-KR" i="1" dirty="0" smtClean="0">
                        <a:latin typeface="Cambria Math"/>
                        <a:ea typeface="+mn-ea"/>
                      </a:rPr>
                      <m:t>5%</m:t>
                    </m:r>
                  </m:oMath>
                </a14:m>
                <a:r>
                  <a:rPr kumimoji="0" lang="ko-KR" altLang="en-US" dirty="0">
                    <a:latin typeface="+mn-ea"/>
                    <a:ea typeface="+mn-ea"/>
                  </a:rPr>
                  <a:t>보다 더 작아진다</a:t>
                </a:r>
                <a:r>
                  <a:rPr kumimoji="0" lang="en-US" altLang="ko-KR" dirty="0">
                    <a:latin typeface="+mn-ea"/>
                    <a:ea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rgbClr val="FF6600"/>
                  </a:buClr>
                  <a:defRPr/>
                </a:pPr>
                <a:r>
                  <a:rPr kumimoji="0" lang="ko-KR" altLang="en-US" dirty="0">
                    <a:latin typeface="+mn-ea"/>
                    <a:ea typeface="+mn-ea"/>
                  </a:rPr>
                  <a:t>그러므로 </a:t>
                </a:r>
                <a:r>
                  <a:rPr kumimoji="0" lang="ko-KR" altLang="en-US" dirty="0" err="1">
                    <a:latin typeface="+mn-ea"/>
                    <a:ea typeface="+mn-ea"/>
                  </a:rPr>
                  <a:t>귀무가설을</a:t>
                </a:r>
                <a:r>
                  <a:rPr kumimoji="0" lang="ko-KR" altLang="en-US" dirty="0">
                    <a:latin typeface="+mn-ea"/>
                    <a:ea typeface="+mn-ea"/>
                  </a:rPr>
                  <a:t> 기각하고 대립가설을 채택한다</a:t>
                </a:r>
                <a:r>
                  <a:rPr kumimoji="0" lang="en-US" altLang="ko-KR" dirty="0">
                    <a:latin typeface="+mn-ea"/>
                    <a:ea typeface="+mn-ea"/>
                  </a:rPr>
                  <a:t>. </a:t>
                </a:r>
                <a:r>
                  <a:rPr kumimoji="0" lang="ko-KR" altLang="en-US" dirty="0">
                    <a:latin typeface="+mn-ea"/>
                    <a:ea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529" y="5085184"/>
                <a:ext cx="7736413" cy="1421928"/>
              </a:xfrm>
              <a:prstGeom prst="rect">
                <a:avLst/>
              </a:prstGeom>
              <a:blipFill>
                <a:blip r:embed="rId3"/>
                <a:stretch>
                  <a:fillRect l="-709" t="-429" b="-38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 </a:t>
            </a:r>
            <a:r>
              <a:rPr lang="en-US" altLang="ko-KR">
                <a:solidFill>
                  <a:srgbClr val="C00000"/>
                </a:solidFill>
              </a:rPr>
              <a:t>(Excel </a:t>
            </a:r>
            <a:r>
              <a:rPr lang="ko-KR" altLang="en-US">
                <a:solidFill>
                  <a:srgbClr val="C00000"/>
                </a:solidFill>
              </a:rPr>
              <a:t>계산 결과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4096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125539"/>
            <a:ext cx="7704138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0F721BF-C8E9-4369-BE36-3C9EFB3E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609725"/>
            <a:ext cx="9505056" cy="248353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분산분석의 결과 해석</a:t>
            </a:r>
          </a:p>
        </p:txBody>
      </p:sp>
      <p:pic>
        <p:nvPicPr>
          <p:cNvPr id="1025" name="_x410504456">
            <a:extLst>
              <a:ext uri="{FF2B5EF4-FFF2-40B4-BE49-F238E27FC236}">
                <a16:creationId xmlns:a16="http://schemas.microsoft.com/office/drawing/2014/main" xmlns="" id="{CE66A948-C044-49B2-9E8A-72060C4D3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052736"/>
            <a:ext cx="7200800" cy="570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93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FFF10F1-4241-4B94-BA6B-17ED0C80E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556792"/>
            <a:ext cx="9001694" cy="958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1" y="1371997"/>
            <a:ext cx="3443571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01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분산분석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9657" y="2349500"/>
            <a:ext cx="7200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분산분석의 개념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분산분석의 구분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분산분석의 가정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F81074F-9653-402A-908F-809DAFD61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196751"/>
            <a:ext cx="9145710" cy="428261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3D5BD9A-5FFC-4762-9F24-692C07870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196752"/>
            <a:ext cx="9001694" cy="420248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_</a:t>
            </a:r>
            <a:r>
              <a:rPr lang="ko-KR" altLang="en-US">
                <a:solidFill>
                  <a:srgbClr val="C00000"/>
                </a:solidFill>
              </a:rPr>
              <a:t>완성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6A81337-C3A6-4385-9832-83F37D91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124744"/>
            <a:ext cx="9001694" cy="496557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일원 분산분석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E50047C-6E88-40A0-8534-F71DDDD1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548" y="4229848"/>
            <a:ext cx="6719639" cy="21480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8C681ED-CE21-4EF1-AB2D-22C63D601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15" y="1036861"/>
            <a:ext cx="5028034" cy="468004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0" y="1371997"/>
            <a:ext cx="4833374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03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이원 분산분석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6276" y="2349500"/>
            <a:ext cx="69119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상호작용 효과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결과 해석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DB92E01-A4F3-4C96-BC77-464FDD194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412776"/>
            <a:ext cx="8857678" cy="408537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상호작용 효과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ko-KR" altLang="en-US" dirty="0">
                <a:solidFill>
                  <a:schemeClr val="tx1"/>
                </a:solidFill>
              </a:rPr>
              <a:t>상호작용 효과</a:t>
            </a:r>
            <a:r>
              <a:rPr lang="en-US" altLang="ko-KR" dirty="0">
                <a:solidFill>
                  <a:schemeClr val="tx1"/>
                </a:solidFill>
              </a:rPr>
              <a:t>(interaction effect)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상호작용 효과는 두 개의 독립변수가 동시에 작용하여 종속변수에 미치게 되는 영향을 말한다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5018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3141664"/>
            <a:ext cx="7089775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과정</a:t>
            </a:r>
          </a:p>
        </p:txBody>
      </p:sp>
      <p:pic>
        <p:nvPicPr>
          <p:cNvPr id="51204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2882850"/>
            <a:ext cx="5092948" cy="335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032000" y="1268760"/>
            <a:ext cx="8039100" cy="98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원인이 되는 변수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(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독립변수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)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는 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3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개의 편의점</a:t>
            </a:r>
            <a:endParaRPr kumimoji="0" lang="en-US" altLang="ko-KR" sz="1800" b="0" dirty="0">
              <a:solidFill>
                <a:schemeClr val="tx1"/>
              </a:solidFill>
            </a:endParaRPr>
          </a:p>
          <a:p>
            <a:pPr marL="3098800" indent="38100" latinLnBrk="0">
              <a:lnSpc>
                <a:spcPct val="120000"/>
              </a:lnSpc>
              <a:buNone/>
              <a:defRPr/>
            </a:pPr>
            <a:r>
              <a:rPr kumimoji="0" lang="en-US" altLang="ko-KR" sz="1800" b="0" dirty="0">
                <a:solidFill>
                  <a:schemeClr val="tx1"/>
                </a:solidFill>
              </a:rPr>
              <a:t>3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개의 상권</a:t>
            </a:r>
            <a:endParaRPr kumimoji="0"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결과가 되는 변수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(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종속변수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)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는 소비자의 만족도</a:t>
            </a: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1"/>
              <p:cNvSpPr txBox="1">
                <a:spLocks/>
              </p:cNvSpPr>
              <p:nvPr/>
            </p:nvSpPr>
            <p:spPr bwMode="auto">
              <a:xfrm>
                <a:off x="2032000" y="2780928"/>
                <a:ext cx="2911872" cy="984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lnSpc>
                    <a:spcPct val="120000"/>
                  </a:lnSpc>
                  <a:spcBef>
                    <a:spcPts val="600"/>
                  </a:spcBef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두 독립변수에 대한 소비자 만족도에 차이가 있는지를</a:t>
                </a:r>
                <a14:m>
                  <m:oMath xmlns:m="http://schemas.openxmlformats.org/officeDocument/2006/math">
                    <m:r>
                      <a:rPr kumimoji="0" lang="ko-KR" altLang="en-US" sz="1800" b="0" i="1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  <m:r>
                      <a:rPr kumimoji="0" lang="en-US" altLang="ko-KR" sz="1800" b="0" i="1">
                        <a:solidFill>
                          <a:schemeClr val="tx1"/>
                        </a:solidFill>
                        <a:latin typeface="Cambria Math"/>
                      </a:rPr>
                      <m:t>=0.05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  <a:latin typeface="+mj-lt"/>
                  </a:rPr>
                  <a:t>의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  <a:latin typeface="+mj-lt"/>
                  </a:rPr>
                  <a:t>수준에서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  <a:latin typeface="+mj-lt"/>
                  </a:rPr>
                  <a:t>알아보자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2780928"/>
                <a:ext cx="2911872" cy="984126"/>
              </a:xfrm>
              <a:prstGeom prst="rect">
                <a:avLst/>
              </a:prstGeom>
              <a:blipFill>
                <a:blip r:embed="rId3"/>
                <a:stretch>
                  <a:fillRect l="-1674" t="-617" b="-493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과정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1774825" y="1066801"/>
            <a:ext cx="864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/>
              <a:t>가설 수립</a:t>
            </a:r>
            <a:endParaRPr kumimoji="0" lang="en-US" altLang="ko-KR" dirty="0"/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2032000" y="1700808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조사의 목적이 </a:t>
            </a:r>
            <a:r>
              <a:rPr kumimoji="0" lang="ko-KR" altLang="en-US" sz="1800" b="0" dirty="0" err="1">
                <a:solidFill>
                  <a:schemeClr val="tx1"/>
                </a:solidFill>
              </a:rPr>
              <a:t>편의점별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, </a:t>
            </a:r>
            <a:r>
              <a:rPr kumimoji="0" lang="ko-KR" altLang="en-US" sz="1800" b="0" dirty="0" err="1">
                <a:solidFill>
                  <a:schemeClr val="tx1"/>
                </a:solidFill>
              </a:rPr>
              <a:t>상권별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 두 독립변수에 대해 소비자 만족도에 차이가 있는지에 맞춰져 있으므로 가설은 기본적으로 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2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개이고 상호작용을 생각하면 총 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3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개의 가설을 수립할 수 있다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. 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 </a:t>
            </a: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 bwMode="auto">
          <a:xfrm>
            <a:off x="2032000" y="5357564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이와 같이 정의하였다면</a:t>
            </a: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4E8A903-A0B4-451A-80AE-FCE1BC83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355" y="2996952"/>
            <a:ext cx="7448745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과정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 bwMode="auto">
          <a:xfrm>
            <a:off x="2032000" y="1325116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가설을 다음과 같이 나타낼 수 있다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D81C198-632A-4CAC-BD9C-DC681E61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056656"/>
            <a:ext cx="7647508" cy="3081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16B2BCE-F4A6-48A7-B506-398E932A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340767"/>
            <a:ext cx="8857678" cy="426614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과정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자료 구성</a:t>
            </a:r>
            <a:endParaRPr lang="en-US" altLang="ko-KR" dirty="0"/>
          </a:p>
        </p:txBody>
      </p:sp>
      <p:pic>
        <p:nvPicPr>
          <p:cNvPr id="5427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6" y="1600268"/>
            <a:ext cx="6272213" cy="478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과정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032000" y="1325116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이원 분산분석에서도 평균 차이를 확인하기 위하여 </a:t>
            </a:r>
            <a:r>
              <a:rPr kumimoji="0" lang="ko-KR" altLang="en-US" sz="1800" b="0" dirty="0" err="1">
                <a:solidFill>
                  <a:schemeClr val="tx1"/>
                </a:solidFill>
              </a:rPr>
              <a:t>총편차를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 확인하면</a:t>
            </a:r>
            <a:endParaRPr kumimoji="0"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이원 분산분석의 편차들 사이에는 다음이 성립한다</a:t>
            </a:r>
            <a:r>
              <a:rPr kumimoji="0" lang="en-US" altLang="ko-KR" sz="180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3" b="69823"/>
          <a:stretch/>
        </p:blipFill>
        <p:spPr bwMode="auto">
          <a:xfrm>
            <a:off x="2135188" y="2132856"/>
            <a:ext cx="7848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032000" y="3275113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>
                <a:solidFill>
                  <a:schemeClr val="tx1"/>
                </a:solidFill>
              </a:rPr>
              <a:t>각각의 편차는 </a:t>
            </a: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2032000" y="6005636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b="0" dirty="0" err="1">
                <a:solidFill>
                  <a:schemeClr val="tx1"/>
                </a:solidFill>
              </a:rPr>
              <a:t>자유도는</a:t>
            </a:r>
            <a:r>
              <a:rPr kumimoji="0" lang="ko-KR" altLang="en-US" sz="1800" b="0" dirty="0">
                <a:solidFill>
                  <a:schemeClr val="tx1"/>
                </a:solidFill>
              </a:rPr>
              <a:t> </a:t>
            </a: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5B48133-CDEB-4415-9118-F6926FBEE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6093296"/>
            <a:ext cx="6336060" cy="2574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31F9C47-CE28-47C1-88AE-BB946AF61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53" y="3249147"/>
            <a:ext cx="3353844" cy="236589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과정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032000" y="1325116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편차를 구하면</a:t>
            </a:r>
            <a:endParaRPr kumimoji="0"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06B6541-AECD-4CB8-9078-ADEE9A69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1" y="2060848"/>
            <a:ext cx="8703719" cy="2448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287267B-7AAD-47AA-90F2-21CC8DC0F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75" y="5409059"/>
            <a:ext cx="6034881" cy="40544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결과 해석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1"/>
              <p:cNvSpPr txBox="1">
                <a:spLocks/>
              </p:cNvSpPr>
              <p:nvPr/>
            </p:nvSpPr>
            <p:spPr bwMode="auto">
              <a:xfrm>
                <a:off x="2032000" y="1325116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lnSpc>
                    <a:spcPct val="120000"/>
                  </a:lnSpc>
                  <a:buNone/>
                  <a:defRPr/>
                </a:pPr>
                <a:r>
                  <a:rPr kumimoji="0" lang="ko-KR" altLang="en-US" sz="1800" dirty="0">
                    <a:solidFill>
                      <a:schemeClr val="tx1"/>
                    </a:solidFill>
                  </a:rPr>
                  <a:t>각 집단 간의 평균을 비교하기 위해 집단 간 평균제곱 </a:t>
                </a:r>
                <a14:m>
                  <m:oMath xmlns:m="http://schemas.openxmlformats.org/officeDocument/2006/math">
                    <m:r>
                      <a:rPr kumimoji="0" lang="en-US" altLang="ko-KR" sz="180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</m:oMath>
                </a14:m>
                <a:r>
                  <a:rPr kumimoji="0" lang="ko-KR" altLang="en-US" sz="1800" dirty="0">
                    <a:solidFill>
                      <a:schemeClr val="tx1"/>
                    </a:solidFill>
                  </a:rPr>
                  <a:t>와</a:t>
                </a:r>
                <a:endParaRPr kumimoji="0" lang="en-US" altLang="ko-KR" sz="1800" dirty="0">
                  <a:solidFill>
                    <a:schemeClr val="tx1"/>
                  </a:solidFill>
                </a:endParaRPr>
              </a:p>
              <a:p>
                <a:pPr marL="3695700" indent="0" latinLnBrk="0">
                  <a:lnSpc>
                    <a:spcPct val="120000"/>
                  </a:lnSpc>
                  <a:buNone/>
                  <a:tabLst>
                    <a:tab pos="3683000" algn="l"/>
                  </a:tabLst>
                  <a:defRPr/>
                </a:pPr>
                <a:r>
                  <a:rPr kumimoji="0" lang="ko-KR" altLang="en-US" sz="1800" dirty="0">
                    <a:solidFill>
                      <a:schemeClr val="tx1"/>
                    </a:solidFill>
                  </a:rPr>
                  <a:t>집단 내 평균제곱 </a:t>
                </a:r>
                <a14:m>
                  <m:oMath xmlns:m="http://schemas.openxmlformats.org/officeDocument/2006/math">
                    <m:r>
                      <a:rPr kumimoji="0" lang="en-US" altLang="ko-KR" sz="180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</m:oMath>
                </a14:m>
                <a:r>
                  <a:rPr kumimoji="0" lang="ko-KR" altLang="en-US" sz="1800" dirty="0">
                    <a:solidFill>
                      <a:schemeClr val="tx1"/>
                    </a:solidFill>
                  </a:rPr>
                  <a:t>를 구해야 한다</a:t>
                </a:r>
                <a:r>
                  <a:rPr kumimoji="0" lang="en-US" altLang="ko-KR" sz="1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6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325116"/>
                <a:ext cx="8039100" cy="735732"/>
              </a:xfrm>
              <a:prstGeom prst="rect">
                <a:avLst/>
              </a:prstGeom>
              <a:blipFill>
                <a:blip r:embed="rId2"/>
                <a:stretch>
                  <a:fillRect l="-607" t="-826" b="-107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100501C-BBD1-48F0-93D8-F3B432478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259" y="2852936"/>
            <a:ext cx="5339482" cy="128102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결과 해석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032000" y="1325116"/>
            <a:ext cx="8039100" cy="73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  <a:defRPr/>
            </a:pPr>
            <a:r>
              <a:rPr kumimoji="0" lang="ko-KR" altLang="en-US" sz="1800" dirty="0">
                <a:solidFill>
                  <a:schemeClr val="tx1"/>
                </a:solidFill>
              </a:rPr>
              <a:t>평균제곱을 구하면</a:t>
            </a:r>
            <a:endParaRPr kumimoji="0"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B7C40EC-761F-4E1E-AD1D-3C8CB5EFE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988840"/>
            <a:ext cx="5904656" cy="11304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4670466-71EF-4AE3-800F-28DE5C722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849240"/>
            <a:ext cx="8528496" cy="210004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결과 해석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가설 채택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1"/>
              <p:cNvSpPr txBox="1">
                <a:spLocks/>
              </p:cNvSpPr>
              <p:nvPr/>
            </p:nvSpPr>
            <p:spPr bwMode="auto">
              <a:xfrm>
                <a:off x="2032000" y="1722698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=4.40,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/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=0.31, 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𝑀𝑆𝐵𝑖𝑗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=0.45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라는 값은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표본은 통해 </a:t>
                </a: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모수를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 추정하는 것이므로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, </a:t>
                </a:r>
              </a:p>
              <a:p>
                <a:pPr marL="0" indent="0" latinLnBrk="0">
                  <a:buNone/>
                  <a:defRPr/>
                </a:pP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확률적인 근거를 통해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 혹은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중 어느 것을 채택해야 할지에 대해 판단해야 한다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latinLnBrk="0">
                  <a:buNone/>
                  <a:defRPr/>
                </a:pP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𝑖𝑖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의 자유도인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2,2,4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를 기준으로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분포표의 값은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3.55, 3.55, 2.93</m:t>
                    </m:r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722698"/>
                <a:ext cx="8039100" cy="735732"/>
              </a:xfrm>
              <a:prstGeom prst="rect">
                <a:avLst/>
              </a:prstGeom>
              <a:blipFill>
                <a:blip r:embed="rId2"/>
                <a:stretch>
                  <a:fillRect l="-607" b="-31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결과 해석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1774825" y="1066801"/>
            <a:ext cx="86423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/>
              <a:t>가설 채택</a:t>
            </a:r>
            <a:endParaRPr kumimoji="0" lang="en-US" altLang="ko-KR" dirty="0"/>
          </a:p>
          <a:p>
            <a:pPr marL="0" indent="0">
              <a:buNone/>
              <a:defRPr/>
            </a:pP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1"/>
              <p:cNvSpPr txBox="1">
                <a:spLocks/>
              </p:cNvSpPr>
              <p:nvPr/>
            </p:nvSpPr>
            <p:spPr bwMode="auto">
              <a:xfrm>
                <a:off x="2032000" y="1722698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𝑖𝑖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의 자유도인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2,2,4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를 기준으로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분포표의 값은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3.55, 3.55, 2.93</m:t>
                    </m:r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722698"/>
                <a:ext cx="8039100" cy="735732"/>
              </a:xfrm>
              <a:prstGeom prst="rect">
                <a:avLst/>
              </a:prstGeom>
              <a:blipFill>
                <a:blip r:embed="rId2"/>
                <a:stretch>
                  <a:fillRect b="-30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1"/>
              <p:cNvSpPr txBox="1">
                <a:spLocks/>
              </p:cNvSpPr>
              <p:nvPr/>
            </p:nvSpPr>
            <p:spPr bwMode="auto">
              <a:xfrm>
                <a:off x="2032000" y="2993592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⁄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= 4.40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이므로 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귀무가설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     </a:t>
                </a: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를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기각하고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대립가설     을 채택한다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0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2993592"/>
                <a:ext cx="8039100" cy="735732"/>
              </a:xfrm>
              <a:prstGeom prst="rect">
                <a:avLst/>
              </a:prstGeom>
              <a:blipFill>
                <a:blip r:embed="rId3"/>
                <a:stretch>
                  <a:fillRect l="-607" b="-29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3133729" y="3476956"/>
            <a:ext cx="2971800" cy="384093"/>
            <a:chOff x="4388803" y="3100388"/>
            <a:chExt cx="5085081" cy="65722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8803" y="3100388"/>
              <a:ext cx="561975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9534" y="3143250"/>
              <a:ext cx="5143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141D31E-5962-4288-86A8-3D4AB4EB37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600" y="4673679"/>
            <a:ext cx="6984776" cy="82828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결과 해석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1774825" y="1066801"/>
            <a:ext cx="86423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/>
              <a:t>가설 채택</a:t>
            </a:r>
            <a:endParaRPr kumimoji="0" lang="en-US" altLang="ko-KR" dirty="0"/>
          </a:p>
          <a:p>
            <a:pPr marL="0" indent="0">
              <a:buNone/>
              <a:defRPr/>
            </a:pP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1"/>
              <p:cNvSpPr txBox="1">
                <a:spLocks/>
              </p:cNvSpPr>
              <p:nvPr/>
            </p:nvSpPr>
            <p:spPr bwMode="auto">
              <a:xfrm>
                <a:off x="2032000" y="1722698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𝑖𝑖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의 자유도인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2,2,4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를 기준으로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분포표의 값은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3.55, 3.55, 2.93</m:t>
                    </m:r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722698"/>
                <a:ext cx="8039100" cy="735732"/>
              </a:xfrm>
              <a:prstGeom prst="rect">
                <a:avLst/>
              </a:prstGeom>
              <a:blipFill>
                <a:blip r:embed="rId2"/>
                <a:stretch>
                  <a:fillRect b="-30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1"/>
              <p:cNvSpPr txBox="1">
                <a:spLocks/>
              </p:cNvSpPr>
              <p:nvPr/>
            </p:nvSpPr>
            <p:spPr bwMode="auto">
              <a:xfrm>
                <a:off x="2032000" y="2993592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⁄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0.31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이므로 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귀무가설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     </a:t>
                </a: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를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기각하지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못한다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0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2993592"/>
                <a:ext cx="8039100" cy="735732"/>
              </a:xfrm>
              <a:prstGeom prst="rect">
                <a:avLst/>
              </a:prstGeom>
              <a:blipFill>
                <a:blip r:embed="rId3"/>
                <a:stretch>
                  <a:fillRect l="-607" b="-29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30" y="3476956"/>
            <a:ext cx="328427" cy="38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CCC99D8-B80D-44DA-B6A0-BC4F37593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693" y="4689992"/>
            <a:ext cx="6846614" cy="841898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결과 해석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1774825" y="1066801"/>
            <a:ext cx="86423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/>
              <a:t>가설 채택</a:t>
            </a:r>
            <a:endParaRPr kumimoji="0" lang="en-US" altLang="ko-KR" dirty="0"/>
          </a:p>
          <a:p>
            <a:pPr marL="0" indent="0">
              <a:buNone/>
              <a:defRPr/>
            </a:pP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1"/>
              <p:cNvSpPr txBox="1">
                <a:spLocks/>
              </p:cNvSpPr>
              <p:nvPr/>
            </p:nvSpPr>
            <p:spPr bwMode="auto">
              <a:xfrm>
                <a:off x="2032000" y="1722698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kumimoji="0"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 err="1">
                        <a:solidFill>
                          <a:schemeClr val="tx1"/>
                        </a:solidFill>
                        <a:latin typeface="Cambria Math"/>
                      </a:rPr>
                      <m:t>𝑖𝑖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의 자유도인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2,2,4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를 기준으로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분포표의 값은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3.55, 3.55, 2.93</m:t>
                    </m:r>
                  </m:oMath>
                </a14:m>
                <a:endParaRPr kumimoji="0"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1722698"/>
                <a:ext cx="8039100" cy="735732"/>
              </a:xfrm>
              <a:prstGeom prst="rect">
                <a:avLst/>
              </a:prstGeom>
              <a:blipFill>
                <a:blip r:embed="rId2"/>
                <a:stretch>
                  <a:fillRect b="-30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1"/>
              <p:cNvSpPr txBox="1">
                <a:spLocks/>
              </p:cNvSpPr>
              <p:nvPr/>
            </p:nvSpPr>
            <p:spPr bwMode="auto">
              <a:xfrm>
                <a:off x="2032000" y="2993592"/>
                <a:ext cx="8039100" cy="735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latinLnBrk="1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n"/>
                  <a:defRPr sz="2200" b="1" kern="120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447675" indent="-180975" algn="l" rtl="0" eaLnBrk="0" fontAlgn="base" latinLnBrk="1" hangingPunct="0">
                  <a:spcBef>
                    <a:spcPct val="20000"/>
                  </a:spcBef>
                  <a:spcAft>
                    <a:spcPts val="40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2000" b="1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2pPr>
                <a:lvl3pPr marL="628650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Font typeface="Arial" charset="0"/>
                  <a:buChar char="•"/>
                  <a:defRPr sz="16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3pPr>
                <a:lvl4pPr marL="809625" indent="-180975" algn="l" rtl="0" eaLnBrk="0" fontAlgn="base" latinLnBrk="1" hangingPunct="0">
                  <a:spcBef>
                    <a:spcPct val="20000"/>
                  </a:spcBef>
                  <a:spcAft>
                    <a:spcPts val="300"/>
                  </a:spcAft>
                  <a:buClr>
                    <a:srgbClr val="FF6600"/>
                  </a:buClr>
                  <a:buSzPct val="96000"/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990600" indent="-18097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18E"/>
                  </a:buClr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𝑀𝑆𝐵</m:t>
                    </m:r>
                    <m:r>
                      <a:rPr kumimoji="0" lang="en-US" altLang="ko-KR" sz="1800" b="0" i="1" baseline="-25000" dirty="0">
                        <a:solidFill>
                          <a:schemeClr val="tx1"/>
                        </a:solidFill>
                        <a:latin typeface="Cambria Math"/>
                      </a:rPr>
                      <m:t>𝑖𝑗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⁄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𝑀𝑆𝑊</m:t>
                    </m:r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kumimoji="0"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0.45</m:t>
                    </m:r>
                  </m:oMath>
                </a14:m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이므로 </a:t>
                </a:r>
                <a:endParaRPr kumimoji="0"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 latinLnBrk="0">
                  <a:buNone/>
                  <a:defRPr/>
                </a:pP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귀무가설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     </a:t>
                </a:r>
                <a:r>
                  <a:rPr kumimoji="0" lang="ko-KR" altLang="en-US" sz="1800" b="0" dirty="0" err="1">
                    <a:solidFill>
                      <a:schemeClr val="tx1"/>
                    </a:solidFill>
                  </a:rPr>
                  <a:t>를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기각하지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kumimoji="0" lang="ko-KR" altLang="en-US" sz="1800" b="0" dirty="0">
                    <a:solidFill>
                      <a:schemeClr val="tx1"/>
                    </a:solidFill>
                  </a:rPr>
                  <a:t>못한다</a:t>
                </a:r>
                <a:r>
                  <a:rPr kumimoji="0" lang="en-US" altLang="ko-KR" sz="1800" b="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8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0" y="2993592"/>
                <a:ext cx="8039100" cy="735732"/>
              </a:xfrm>
              <a:prstGeom prst="rect">
                <a:avLst/>
              </a:prstGeom>
              <a:blipFill>
                <a:blip r:embed="rId3"/>
                <a:stretch>
                  <a:fillRect l="-607" b="-29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30" y="3476956"/>
            <a:ext cx="328427" cy="38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AFDC8CC-2E6D-48D4-8D4A-388C695ED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608" y="4437112"/>
            <a:ext cx="7632848" cy="77502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분산분석의 결과 해석</a:t>
            </a:r>
            <a:r>
              <a:rPr lang="en-US" altLang="ko-KR">
                <a:solidFill>
                  <a:srgbClr val="C00000"/>
                </a:solidFill>
              </a:rPr>
              <a:t>(Excel </a:t>
            </a:r>
            <a:r>
              <a:rPr lang="ko-KR" altLang="en-US">
                <a:solidFill>
                  <a:srgbClr val="C00000"/>
                </a:solidFill>
              </a:rPr>
              <a:t>계산 결과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7CA79EC-5BF4-4EEB-BDB3-B8416CAF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124744"/>
            <a:ext cx="8857678" cy="54499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개념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분산분석</a:t>
            </a:r>
            <a:r>
              <a:rPr lang="en-US" altLang="ko-KR" dirty="0"/>
              <a:t>(</a:t>
            </a:r>
            <a:r>
              <a:rPr lang="en-US" altLang="ko-KR" dirty="0" err="1"/>
              <a:t>ANnalysis</a:t>
            </a:r>
            <a:r>
              <a:rPr lang="en-US" altLang="ko-KR" dirty="0"/>
              <a:t> Of </a:t>
            </a:r>
            <a:r>
              <a:rPr lang="en-US" altLang="ko-KR" dirty="0" err="1"/>
              <a:t>VAriance</a:t>
            </a:r>
            <a:r>
              <a:rPr lang="en-US" altLang="ko-KR" dirty="0"/>
              <a:t> : ANOVA)</a:t>
            </a: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1920</a:t>
            </a:r>
            <a:r>
              <a:rPr lang="ko-KR" altLang="en-US" sz="1800" b="0" dirty="0">
                <a:solidFill>
                  <a:schemeClr val="tx1"/>
                </a:solidFill>
              </a:rPr>
              <a:t>년대 통계학자이며 생물학자인 </a:t>
            </a:r>
            <a:r>
              <a:rPr lang="en-US" altLang="ko-KR" sz="1800" b="0" dirty="0">
                <a:solidFill>
                  <a:schemeClr val="tx1"/>
                </a:solidFill>
              </a:rPr>
              <a:t>R. A. Fisher</a:t>
            </a:r>
            <a:r>
              <a:rPr lang="ko-KR" altLang="en-US" sz="1800" b="0" dirty="0">
                <a:solidFill>
                  <a:schemeClr val="tx1"/>
                </a:solidFill>
              </a:rPr>
              <a:t>가 고안한 분석방법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3</a:t>
            </a:r>
            <a:r>
              <a:rPr lang="ko-KR" altLang="en-US" sz="1800" b="0" dirty="0">
                <a:solidFill>
                  <a:schemeClr val="tx1"/>
                </a:solidFill>
              </a:rPr>
              <a:t>개 이상의 집단에 대한 평균 차이를 검증하는 분석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à"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특성에 대한 산포의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제곱합을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요인별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제곱합으로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분해한 후 영향 요인을 찾아냄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Font typeface="Wingdings" pitchFamily="2" charset="2"/>
              <a:buChar char="à"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가설검정은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F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분포를 이용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cf. t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검정에서는 직접적으로 두 집단에 대한 차이를 비교했지만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3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개 이상의 집단을 직접 비교하는 방법은 상당히 복잡하므로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분산분석을 사용하는 것이 편리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D17A42A-8AD0-4F0E-8EF2-946B2E96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412775"/>
            <a:ext cx="9001694" cy="969959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21FAD9C-C933-4168-879A-0D8CF8B9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196752"/>
            <a:ext cx="8929686" cy="4395572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349D325-626C-4CA8-93F0-7ED9159D9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6" y="1124744"/>
            <a:ext cx="9012174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A2AA30F-68A6-40E0-A56C-3B9D486CF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05010" y="1111821"/>
            <a:ext cx="5894387" cy="43375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E261A45-7208-4601-8B43-2EA560A2D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53" b="-137"/>
          <a:stretch/>
        </p:blipFill>
        <p:spPr>
          <a:xfrm>
            <a:off x="6168008" y="2204864"/>
            <a:ext cx="5894387" cy="4379566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이원 분산분석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85A45B0-B904-43D3-B10B-150200834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51"/>
          <a:stretch/>
        </p:blipFill>
        <p:spPr>
          <a:xfrm>
            <a:off x="6096000" y="1007838"/>
            <a:ext cx="5708483" cy="56612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73652DB-F7F1-40D3-8502-52A5842A1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200"/>
          <a:stretch/>
        </p:blipFill>
        <p:spPr>
          <a:xfrm>
            <a:off x="334963" y="1007838"/>
            <a:ext cx="5708483" cy="1152128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개념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분산분석에서의</a:t>
            </a:r>
            <a:r>
              <a:rPr lang="en-US" altLang="ko-KR" dirty="0"/>
              <a:t> </a:t>
            </a:r>
            <a:r>
              <a:rPr lang="ko-KR" altLang="en-US" dirty="0"/>
              <a:t>편차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1434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766" y="2114348"/>
            <a:ext cx="5306003" cy="25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9536" y="5013176"/>
                <a:ext cx="8038008" cy="1152128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600" dirty="0">
                    <a:latin typeface="+mn-ea"/>
                    <a:ea typeface="+mn-ea"/>
                  </a:rPr>
                  <a:t>편의점 </a:t>
                </a:r>
                <a:r>
                  <a:rPr lang="en-US" altLang="ko-KR" sz="1600" dirty="0">
                    <a:latin typeface="+mn-ea"/>
                    <a:ea typeface="+mn-ea"/>
                  </a:rPr>
                  <a:t>5</a:t>
                </a:r>
                <a:r>
                  <a:rPr lang="ko-KR" altLang="en-US" sz="1600" dirty="0">
                    <a:latin typeface="+mn-ea"/>
                    <a:ea typeface="+mn-ea"/>
                  </a:rPr>
                  <a:t>개 브랜드 전체의 만족도 평균은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1600" i="1">
                            <a:latin typeface="Cambria Math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1600" dirty="0">
                    <a:latin typeface="+mn-ea"/>
                    <a:ea typeface="+mn-ea"/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600" dirty="0">
                    <a:latin typeface="+mn-ea"/>
                    <a:ea typeface="+mn-ea"/>
                  </a:rPr>
                  <a:t>편의점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+mn-ea"/>
                      </a:rPr>
                      <m:t>𝑖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의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만족도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평균은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</m:t>
                        </m:r>
                      </m:e>
                    </m:bar>
                  </m:oMath>
                </a14:m>
                <a:r>
                  <a:rPr lang="ko-KR" altLang="en-US" sz="1600" dirty="0">
                    <a:latin typeface="+mn-ea"/>
                    <a:ea typeface="+mn-ea"/>
                  </a:rPr>
                  <a:t> 편의점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+mn-ea"/>
                      </a:rPr>
                      <m:t>𝑖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의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만족도에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대한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측정치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중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하나인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𝑗</m:t>
                    </m:r>
                    <m:r>
                      <a:rPr lang="ko-KR" altLang="en-US" sz="1600" i="1">
                        <a:latin typeface="Cambria Math"/>
                        <a:ea typeface="+mn-ea"/>
                      </a:rPr>
                      <m:t>를</m:t>
                    </m:r>
                    <m:r>
                      <a:rPr lang="en-US" altLang="ko-KR" sz="1600" i="1">
                        <a:latin typeface="Cambria Math"/>
                        <a:ea typeface="+mn-ea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bar>
                  </m:oMath>
                </a14:m>
                <a:r>
                  <a:rPr lang="ko-KR" altLang="en-US" sz="1600" dirty="0">
                    <a:latin typeface="+mn-ea"/>
                    <a:ea typeface="+mn-ea"/>
                  </a:rPr>
                  <a:t>라고 하면</a:t>
                </a:r>
                <a:r>
                  <a:rPr lang="en-US" altLang="ko-KR" sz="1600" dirty="0">
                    <a:latin typeface="+mn-ea"/>
                    <a:ea typeface="+mn-ea"/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600" dirty="0" err="1">
                    <a:latin typeface="+mn-ea"/>
                    <a:ea typeface="+mn-ea"/>
                  </a:rPr>
                  <a:t>총편차는</a:t>
                </a:r>
                <a:r>
                  <a:rPr lang="ko-KR" altLang="en-US" sz="1600" dirty="0">
                    <a:latin typeface="+mn-ea"/>
                    <a:ea typeface="+mn-ea"/>
                  </a:rPr>
                  <a:t> 집단 간 편차와 집단 내 편차로 구성</a:t>
                </a:r>
                <a:r>
                  <a:rPr lang="en-US" altLang="ko-KR" sz="1600" dirty="0">
                    <a:latin typeface="+mn-ea"/>
                    <a:ea typeface="+mn-ea"/>
                  </a:rPr>
                  <a:t>.</a:t>
                </a:r>
                <a:endParaRPr lang="ko-KR" altLang="en-US" sz="1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5013176"/>
                <a:ext cx="8038008" cy="1152128"/>
              </a:xfrm>
              <a:prstGeom prst="rect">
                <a:avLst/>
              </a:prstGeom>
              <a:blipFill>
                <a:blip r:embed="rId3"/>
                <a:stretch>
                  <a:fillRect l="-455" r="-1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618B82B-2BFB-47C5-A7F8-80400FEEA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353" y="2732040"/>
            <a:ext cx="2749822" cy="13939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개념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023992" y="2187225"/>
            <a:ext cx="829692" cy="4318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60096" y="2241223"/>
            <a:ext cx="3096344" cy="37780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집단 간의 평균 차이가 커짐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1774825" y="1066801"/>
            <a:ext cx="86423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200" b="1" kern="12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FF6600"/>
              </a:buClr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18E"/>
              </a:buClr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/>
              <a:t>분산분석에서의</a:t>
            </a:r>
            <a:r>
              <a:rPr kumimoji="0" lang="en-US" altLang="ko-KR" dirty="0"/>
              <a:t> </a:t>
            </a:r>
            <a:r>
              <a:rPr kumimoji="0" lang="ko-KR" altLang="en-US" dirty="0"/>
              <a:t>편차</a:t>
            </a:r>
            <a:endParaRPr kumimoji="0"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5560" y="2040943"/>
            <a:ext cx="4572000" cy="7243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latin typeface="+mn-ea"/>
                <a:ea typeface="+mn-ea"/>
              </a:rPr>
              <a:t>집단 간의 분산이 크면 클수록</a:t>
            </a:r>
            <a:r>
              <a:rPr lang="en-US" altLang="ko-KR" dirty="0">
                <a:latin typeface="+mn-ea"/>
                <a:ea typeface="+mn-ea"/>
              </a:rPr>
              <a:t>,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latin typeface="+mn-ea"/>
                <a:ea typeface="+mn-ea"/>
              </a:rPr>
              <a:t>집단 내의 분산이 작으면 작을수록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5560" y="3387143"/>
            <a:ext cx="7821240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latin typeface="+mn-ea"/>
                <a:ea typeface="+mn-ea"/>
              </a:rPr>
              <a:t>이때 집단 간의 상대적인 비율을 확인한 것을 분산비율 </a:t>
            </a:r>
            <a:r>
              <a:rPr lang="en-US" altLang="ko-KR" dirty="0">
                <a:latin typeface="+mn-ea"/>
                <a:ea typeface="+mn-ea"/>
              </a:rPr>
              <a:t>F</a:t>
            </a:r>
            <a:r>
              <a:rPr lang="ko-KR" altLang="en-US" dirty="0">
                <a:latin typeface="+mn-ea"/>
                <a:ea typeface="+mn-ea"/>
              </a:rPr>
              <a:t>라 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4439BBB-0FB7-491F-83F7-3C6DA69A8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87" y="4396442"/>
            <a:ext cx="5034210" cy="6821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분산분석의 구분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일원 분산분석</a:t>
            </a:r>
            <a:r>
              <a:rPr lang="en-US" altLang="ko-KR" dirty="0"/>
              <a:t>(one-way ANOVA)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한 가지의 요인을 기준으로 집단 간의 차이를 조사하는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Ex. </a:t>
            </a:r>
            <a:r>
              <a:rPr lang="ko-KR" altLang="en-US" sz="1800" b="0" dirty="0">
                <a:solidFill>
                  <a:schemeClr val="tx1"/>
                </a:solidFill>
              </a:rPr>
              <a:t>편의점의 종류를 기준으로 고객의 만족도를 조사하는 경우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1638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3424238"/>
            <a:ext cx="475932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5083</TotalTime>
  <Words>1331</Words>
  <Application>Microsoft Office PowerPoint</Application>
  <PresentationFormat>와이드스크린</PresentationFormat>
  <Paragraphs>293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1" baseType="lpstr">
      <vt:lpstr>맑은 고딕</vt:lpstr>
      <vt:lpstr>Wingdings</vt:lpstr>
      <vt:lpstr>굴림</vt:lpstr>
      <vt:lpstr>Cambria Math</vt:lpstr>
      <vt:lpstr>Arial</vt:lpstr>
      <vt:lpstr>Office 테마</vt:lpstr>
      <vt:lpstr>PowerPoint 프레젠테이션</vt:lpstr>
      <vt:lpstr>PowerPoint 프레젠테이션</vt:lpstr>
      <vt:lpstr>목 차</vt:lpstr>
      <vt:lpstr>PowerPoint 프레젠테이션</vt:lpstr>
      <vt:lpstr>분산분석</vt:lpstr>
      <vt:lpstr>분산분석의 개념</vt:lpstr>
      <vt:lpstr>분산분석의 개념</vt:lpstr>
      <vt:lpstr>분산분석의 개념</vt:lpstr>
      <vt:lpstr>분산분석의 구분</vt:lpstr>
      <vt:lpstr>분산분석의 구분</vt:lpstr>
      <vt:lpstr>분산분석의 구분</vt:lpstr>
      <vt:lpstr>분산분석의 구분</vt:lpstr>
      <vt:lpstr>분산분석의 구분</vt:lpstr>
      <vt:lpstr>분산분석의 구분</vt:lpstr>
      <vt:lpstr>분산분석의 구분</vt:lpstr>
      <vt:lpstr>분산분석의 구분</vt:lpstr>
      <vt:lpstr>분산분석의 구분</vt:lpstr>
      <vt:lpstr>분산분석의 구분</vt:lpstr>
      <vt:lpstr>PowerPoint 프레젠테이션</vt:lpstr>
      <vt:lpstr>일원 분산분석의 과정</vt:lpstr>
      <vt:lpstr>일원 분산분석의 과정</vt:lpstr>
      <vt:lpstr>일원 분산분석의 과정</vt:lpstr>
      <vt:lpstr>일원 분산분석의 편차</vt:lpstr>
      <vt:lpstr>일원 분산분석의 편차</vt:lpstr>
      <vt:lpstr>일원 분산분석의 편차</vt:lpstr>
      <vt:lpstr>일원 분산분석의 편차</vt:lpstr>
      <vt:lpstr>일원 분산분석의 편차</vt:lpstr>
      <vt:lpstr>일원 분산분석의 결과 해석</vt:lpstr>
      <vt:lpstr>일원 분산분석의 결과 해석</vt:lpstr>
      <vt:lpstr>일원 분산분석의 결과 해석</vt:lpstr>
      <vt:lpstr>일원 분산분석의 결과 해석</vt:lpstr>
      <vt:lpstr>일원 분산분석의 결과 해석</vt:lpstr>
      <vt:lpstr>일원 분산분석의 결과 해석</vt:lpstr>
      <vt:lpstr>일원 분산분석의 결과 해석</vt:lpstr>
      <vt:lpstr>일원 분산분석의 결과 해석</vt:lpstr>
      <vt:lpstr>일원 분산분석의 결과 해석 (Excel 계산 결과)</vt:lpstr>
      <vt:lpstr>일원 분산분석의 결과 해석</vt:lpstr>
      <vt:lpstr>일원 분산분석의 결과 해석</vt:lpstr>
      <vt:lpstr>일원 분산분석</vt:lpstr>
      <vt:lpstr>일원 분산분석 (예제 Excel 풀이)</vt:lpstr>
      <vt:lpstr>일원 분산분석 (예제 Excel 풀이)</vt:lpstr>
      <vt:lpstr>일원 분산분석 (예제 Excel 풀이_완성)</vt:lpstr>
      <vt:lpstr>일원 분산분석 (예제 Excel 풀이)</vt:lpstr>
      <vt:lpstr>PowerPoint 프레젠테이션</vt:lpstr>
      <vt:lpstr>이원 분산분석</vt:lpstr>
      <vt:lpstr>상호작용 효과</vt:lpstr>
      <vt:lpstr>이원 분산분석의 과정</vt:lpstr>
      <vt:lpstr>이원 분산분석의 과정</vt:lpstr>
      <vt:lpstr>이원 분산분석의 과정</vt:lpstr>
      <vt:lpstr>이원 분산분석의 과정</vt:lpstr>
      <vt:lpstr>이원 분산분석의 과정</vt:lpstr>
      <vt:lpstr>이원 분산분석의 과정</vt:lpstr>
      <vt:lpstr>이원 분산분석의 결과 해석</vt:lpstr>
      <vt:lpstr>이원 분산분석의 결과 해석</vt:lpstr>
      <vt:lpstr>이원 분산분석의 결과 해석</vt:lpstr>
      <vt:lpstr>이원 분산분석의 결과 해석</vt:lpstr>
      <vt:lpstr>이원 분산분석의 결과 해석</vt:lpstr>
      <vt:lpstr>이원 분산분석의 결과 해석</vt:lpstr>
      <vt:lpstr>이원 분산분석의 결과 해석(Excel 계산 결과)</vt:lpstr>
      <vt:lpstr>이원 분산분석</vt:lpstr>
      <vt:lpstr>이원 분산분석 (예제 Excel 풀이)</vt:lpstr>
      <vt:lpstr>이원 분산분석 (예제 Excel 풀이)</vt:lpstr>
      <vt:lpstr>이원 분산분석 (예제 Excel 풀이)</vt:lpstr>
      <vt:lpstr>이원 분산분석 (예제 Excel 풀이)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한빛</cp:lastModifiedBy>
  <cp:revision>476</cp:revision>
  <dcterms:created xsi:type="dcterms:W3CDTF">2012-07-11T10:23:22Z</dcterms:created>
  <dcterms:modified xsi:type="dcterms:W3CDTF">2021-03-02T01:36:10Z</dcterms:modified>
</cp:coreProperties>
</file>