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7"/>
  </p:notesMasterIdLst>
  <p:handoutMasterIdLst>
    <p:handoutMasterId r:id="rId38"/>
  </p:handoutMasterIdLst>
  <p:sldIdLst>
    <p:sldId id="267" r:id="rId3"/>
    <p:sldId id="270" r:id="rId4"/>
    <p:sldId id="282" r:id="rId5"/>
    <p:sldId id="284" r:id="rId6"/>
    <p:sldId id="285" r:id="rId7"/>
    <p:sldId id="272" r:id="rId8"/>
    <p:sldId id="283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2ED6"/>
    <a:srgbClr val="7E1E70"/>
    <a:srgbClr val="2EB5B8"/>
    <a:srgbClr val="37C9CD"/>
    <a:srgbClr val="59D2D5"/>
    <a:srgbClr val="E06361"/>
    <a:srgbClr val="75B77D"/>
    <a:srgbClr val="A3CFA8"/>
    <a:srgbClr val="8D9DD8"/>
    <a:srgbClr val="FEF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2022-04-15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4/15/2022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4/15/2022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4/15/2022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4/15/2022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다섯째마당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딥러닝 활용하기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결과를 설명하는 방법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AEB2C6-B222-43A7-9D87-0E00F085EAD1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21-2 | </a:t>
            </a:r>
            <a:r>
              <a:rPr lang="ko-KR" altLang="en-US" sz="1600" b="1" dirty="0"/>
              <a:t>특징 </a:t>
            </a:r>
            <a:r>
              <a:rPr lang="ko-KR" altLang="en-US" sz="1600" b="1" dirty="0" err="1"/>
              <a:t>맵을</a:t>
            </a:r>
            <a:r>
              <a:rPr lang="ko-KR" altLang="en-US" sz="1600" b="1" dirty="0"/>
              <a:t> 만드는 </a:t>
            </a:r>
            <a:r>
              <a:rPr lang="en-US" altLang="ko-KR" sz="1600" b="1" dirty="0"/>
              <a:t>CAM</a:t>
            </a:r>
            <a:r>
              <a:rPr lang="ko-KR" altLang="en-US" sz="1600" b="1" dirty="0"/>
              <a:t>의 기본 원리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5E6517-D194-4385-B29C-BBC1C6B54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20" y="1916661"/>
            <a:ext cx="75438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0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결과를 설명하는 방법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결과를 설명하는 방법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CAM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원리를 살펴보기 위해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컨볼루션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신경망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(CNN)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대해 조금 더 생각해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장에서 데이터가 입력되면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컨볼루션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레이어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풀링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레이어에 통과시키는 것이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컨볼루션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신경망이라고 배웠음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레이어들을 통과시키는 이유가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뭘까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신경망 학습을 위해서는 입력된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2D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이미지들을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차원 배열로 축소해야 하기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차원을 줄이는 과정에서 공간 정보의 손실이 발생할 수밖에 없고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해소하기 위해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컨볼루션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신경망이 만들어진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바꾸어 말하면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컨볼루션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신경망 내부의 레이어들을 하나씩 거쳐 마지막 예측을 위한 단계까지 온 데이터들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중간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맵이라고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입력 데이터의 속성을 잘 간직하고 있다는 의미가 됨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67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결과를 설명하는 방법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결과를 설명하는 방법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CAM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여기서 아이디어를 얻었음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데이터를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차원으로 축소시키는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Flatten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단계 직전에 개입해서 그때까지 만들어진 중간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맵들을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따로 모음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) 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중간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맵들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각각으로부터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평균값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(Global Max Pooling, GAP)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중간 맵 안에 들어 있는 모든 값의 평균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뽑은 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),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평균값과 최종 예측 사이에서 한 번 더 학습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)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그러면 어떤 중간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맵이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최종 결정에 큰 역할을 하는지 알려 주는 가중치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얻게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가중치를 각 중간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맵에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곱해 중요한 중간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맵은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가중하고 불필요한 중간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맵은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자연스럽게 없애면서 특징 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만들어 내는 것이 바로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CAM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같은 원리이지만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평균값을 계산하기 위해 모델의 구조를 바꾸어야 하는 번거로움을 피하고자 평균값 대신 기울기를 이용하는 방법도 개발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그레이디언트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CAM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(Gradient CAM)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54D5E0-97BF-4985-846B-975CA4A1E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62" y="2507288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5F9263-9433-4136-BC60-F69CD4D75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524" y="3104236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8F9985-EB25-47D8-BEBC-19F6B655A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28" y="3104236"/>
            <a:ext cx="209550" cy="209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F83394-4333-4E37-B76E-F2A5DEECC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80" y="3431219"/>
            <a:ext cx="209550" cy="209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14A659-04A4-467D-8BF5-9623DC0D5B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484" y="4045913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7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결과를 설명하는 방법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결과를 설명하는 방법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설명 가능한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나머지 한 계열은 일부를 가리면서 가려진 부분이 결과에 얼마나 영향을 미치는지 계산하는 방식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21-3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참조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마스크 방식 또는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오클루전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폐쇄성 민감도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(Occlusion Sensitivity)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방식이라고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이어지는 실습을 통해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그레이디언트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CAM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방식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오클루전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방식의 실행 방법과 그 결과를 살펴보자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429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결과를 설명하는 방법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AEB2C6-B222-43A7-9D87-0E00F085EAD1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21-3 | </a:t>
            </a:r>
            <a:r>
              <a:rPr lang="ko-KR" altLang="en-US" sz="1600" b="1" dirty="0"/>
              <a:t>일부를 가리는 방식으로 가장 중요한 부위를 판별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B6D370-5DBC-4018-90FB-BBCC0440A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7" y="1897833"/>
            <a:ext cx="38576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71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27C8A1-E6A3-4CA5-9654-EC4320537084}"/>
              </a:ext>
            </a:extLst>
          </p:cNvPr>
          <p:cNvCxnSpPr>
            <a:cxnSpLocks/>
          </p:cNvCxnSpPr>
          <p:nvPr/>
        </p:nvCxnSpPr>
        <p:spPr>
          <a:xfrm>
            <a:off x="1455938" y="3398830"/>
            <a:ext cx="6285390" cy="12104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72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CAM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폐쇄성 민감도 방식을 어떻게 실행할 수 있는지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실습을 위해 설명 가능한 딥러닝 방식을 구현하게 해 주는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tf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-explain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라이브러리와 이를 돕는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라이브러리가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OpenCV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라이브러리를 기본으로 제공하므로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tfexplain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라이브러리만 설치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289D39-5527-4BFE-BC51-993F18C22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108015"/>
            <a:ext cx="71151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88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주피터 노트북을 이용해 실습 중이라면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OpenCV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라이브러리도 추가로 설치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!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pip install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opencv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706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설치 후 다음과 같이 우리가 실행하고자 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Gradient CAM,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폐쇄성 민감도 방식 함수를 불러옴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A23FB8-4B0A-4EF5-93CE-A233A4FC3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449681"/>
            <a:ext cx="71151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99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다룬 바 있는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imagenet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 모델을 다시 한 번 불러와 우리의 모델로 사용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5CF6F9-059C-4938-8233-29059E52D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7086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7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21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설명 가능한 딥러닝 모델 만들기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500326" y="1180825"/>
            <a:ext cx="6320901" cy="1316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1239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결과를 설명하는 방법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그레이디언트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CAM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실행하는 방법은 다음과 같음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7124D5-5899-4405-A580-1FABB0359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161646"/>
            <a:ext cx="70866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98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GradCAM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explainer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인스턴스에 할당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안에는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XAI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실행하는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explain()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함수와 이를 저장하는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save()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함수가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explain()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안에는 데이터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이미지넷의 클래스 번호가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들어감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save()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안에는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XAI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실행한 결과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저장될 폴더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그리고 저장될 이름이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들어감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034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오클루전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방식은 다음과 같이 실행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740F48-D97D-47FA-85ED-BCAA22F3E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03474"/>
            <a:ext cx="70866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89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달라진 점은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explain()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안의 인자로 패치 크기가 들어간다는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패치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크기란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21-3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사진을 가리며 움직이는 검은색 사각형의 크기를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크게 잡으면 조금 더 넓은 범위의 결과가 나오고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작게 잡으면 조금 더 세밀한 부분을 가리키는 결과가 나옴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086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기본 위에 이미지를 불러와 하나씩 집어넣고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XAI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결과를 보여 주는 파이썬 코드를 만들어 보면 다음과 같음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CF0F24-08F0-4F04-A150-9D9335D91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07288"/>
            <a:ext cx="70866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74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2DB39B-029E-4233-9E2E-CCB8BCF41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09" y="1873611"/>
            <a:ext cx="70961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63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4A39C-D3D2-41F8-81E9-258C1654F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931218"/>
            <a:ext cx="7105650" cy="619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48725F-DC95-4555-95DC-7FCF8B22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77" y="2507288"/>
            <a:ext cx="70580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F4654C-0DF1-4EF8-94D7-88D380D1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66" y="1891049"/>
            <a:ext cx="71151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1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A5DD6A-8196-4985-A7C9-BCAA231B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16" y="1873611"/>
            <a:ext cx="71342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24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4C8106-3C68-499E-8EE3-D3EC12789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91" y="1873611"/>
            <a:ext cx="7143750" cy="1266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05A3B5-D5DE-4340-B24F-FE944EEF1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66" y="3116118"/>
            <a:ext cx="70866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설명 가능한 딥러닝 모델 만들기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딥러닝 모델 만들기</a:t>
            </a:r>
          </a:p>
          <a:p>
            <a:pPr lvl="1"/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9A616A-1BE3-45B9-8A0A-D4A37F80F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8" y="1931218"/>
            <a:ext cx="52197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75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A815A8-292B-495C-8F96-D3A0035F3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91" y="1873611"/>
            <a:ext cx="71056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59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1DA23C-D353-44C1-AE8B-77BBD94D9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16" y="1873611"/>
            <a:ext cx="70961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5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코드를 실행한 결과는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21-4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같음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4A42FC-69D8-450C-A844-4F1ECFF11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7096125" cy="4181475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AF7CB35-3221-4A6C-8115-617A4CD768C1}"/>
              </a:ext>
            </a:extLst>
          </p:cNvPr>
          <p:cNvSpPr txBox="1">
            <a:spLocks/>
          </p:cNvSpPr>
          <p:nvPr/>
        </p:nvSpPr>
        <p:spPr>
          <a:xfrm>
            <a:off x="1230794" y="262250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21-4 | </a:t>
            </a:r>
            <a:r>
              <a:rPr lang="ko-KR" altLang="en-US" sz="1600" b="1" dirty="0"/>
              <a:t>설명 가능한 딥러닝 실행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888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2BC1C4-D8A9-43B9-A611-18204092B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59" y="1873611"/>
            <a:ext cx="70770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99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코드에서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patch_size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= 40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부분을 다른 크기로 조절하면 결과가 조금씩 달라짐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patch_size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= 20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설정해 실행한 예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FCE0824-CB22-47C7-947D-035D006BFAA6}"/>
              </a:ext>
            </a:extLst>
          </p:cNvPr>
          <p:cNvSpPr txBox="1">
            <a:spLocks/>
          </p:cNvSpPr>
          <p:nvPr/>
        </p:nvSpPr>
        <p:spPr>
          <a:xfrm>
            <a:off x="597117" y="262538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21-5 | </a:t>
            </a:r>
            <a:r>
              <a:rPr lang="ko-KR" altLang="en-US" sz="1600" b="1" dirty="0" err="1"/>
              <a:t>오클루전</a:t>
            </a:r>
            <a:r>
              <a:rPr lang="ko-KR" altLang="en-US" sz="1600" b="1" dirty="0"/>
              <a:t> 실행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93F444-FC7D-43B4-BD8B-FD869B87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73" y="3025751"/>
            <a:ext cx="67246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설명 가능한 딥러닝 모델 만들기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딥러닝 모델 만들기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딥러닝으로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알츠하이머형 치매 여부를 판단하는 실험은 상당히 높은 정확도를 보임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치매에 걸릴 확률이 몇 년 후에 몇 퍼센트인지까지도 예측하기도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만든 모델을 실제 의료 현장에서 사용하는 것은 쉽지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꼭 필요한 단계가 있기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왜 그런 결과가 나왔는지 설명해 주는 단계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자신의 건강과 생명에 관한 일인데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그냥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그러더군요’라는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설명을 듣고 싶은 환자는 없음</a:t>
            </a:r>
          </a:p>
        </p:txBody>
      </p:sp>
    </p:spTree>
    <p:extLst>
      <p:ext uri="{BB962C8B-B14F-4D97-AF65-F5344CB8AC3E}">
        <p14:creationId xmlns:p14="http://schemas.microsoft.com/office/powerpoint/2010/main" val="261368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설명 가능한 딥러닝 모델 만들기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설명 가능한 딥러닝 모델 만들기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왜 그런 판단을 했는지 설명하는 것은 어려움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다차원 입력으로 인한 계산의 복잡성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드러나지 않는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등 그 중간 과정을 유추해 내기 어렵게 만드는 여러 요소가 있기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왜 그런 예측과 판단을 했는지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정확한 근거를 알 수 있다면 환자나 사용자들에게 설명할 수 있을 뿐 아니라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더 나은 모델을 만들고 더 좋은 데이터를 준비하는 데 도움이 많이 될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03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결과를 설명하는 방법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27C8A1-E6A3-4CA5-9654-EC4320537084}"/>
              </a:ext>
            </a:extLst>
          </p:cNvPr>
          <p:cNvCxnSpPr>
            <a:cxnSpLocks/>
          </p:cNvCxnSpPr>
          <p:nvPr/>
        </p:nvCxnSpPr>
        <p:spPr>
          <a:xfrm>
            <a:off x="1455938" y="3398830"/>
            <a:ext cx="6285390" cy="12104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결과를 설명하는 방법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결과를 설명하는 방법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설명이 가능한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XAI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(Explainable AI)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라고도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예측의 근거를 설명해 주는 기술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이미지를 사용해 이름이나 물건의 종류를 맞히는 모델을 만들었다면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이미지의 어디를 보고 왜 그런 판단을 했는지 설명해 내는 또 다른 그림을 그려 내는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21-1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잠시 후 우리가 다룰 설명 가능한 딥러닝 방법 중 하나의 결과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원본 이미지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말티즈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말티즈를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말티즈로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구분해 내는 근거를    번 그림이 보여 주고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색이 밝을수록 예측에 많은 기여를 했다는 것이고 파란색에 가까울수록 기여가 적다는 것인데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두 눈과 코가 밝고 나머지는 대부분 푸른색 계열로 보이고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이것으로 미루어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보건데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모델은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말티즈를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구분할 때 주로 눈과 코를 본다는 것을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덕분에 사용자에게 이 사진을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말티즈로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예측한 근거가 눈과 코라고 말할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F0B714-D3EB-485F-920D-D2C45C29A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84" y="3507485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309AAE-3AEB-47CF-A55F-59F44F119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5" y="3837474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7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결과를 설명하는 방법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AEB2C6-B222-43A7-9D87-0E00F085EAD1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21-1 | </a:t>
            </a:r>
            <a:r>
              <a:rPr lang="ko-KR" altLang="en-US" sz="1600" b="1" dirty="0"/>
              <a:t>설명 가능한 </a:t>
            </a:r>
            <a:r>
              <a:rPr lang="ko-KR" altLang="en-US" sz="1600" b="1" dirty="0" err="1"/>
              <a:t>딥러닝을</a:t>
            </a:r>
            <a:r>
              <a:rPr lang="ko-KR" altLang="en-US" sz="1600" b="1" dirty="0"/>
              <a:t> 통해 알아본 ‘</a:t>
            </a:r>
            <a:r>
              <a:rPr lang="ko-KR" altLang="en-US" sz="1600" b="1" dirty="0" err="1"/>
              <a:t>말티즈</a:t>
            </a:r>
            <a:r>
              <a:rPr lang="ko-KR" altLang="en-US" sz="1600" b="1" dirty="0"/>
              <a:t>’ 예측의 근거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8284DC-4AD6-4A6C-8113-60D83359F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31218"/>
            <a:ext cx="41910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1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결과를 설명하는 방법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결과를 설명하는 방법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결과를 설명해 주는 방법 중 현재 널리 사용되는 것은 크게 두 가지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첫째는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중간 과정에서 나온 특징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맵을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이용하는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방법의 대표적인 사례가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CAM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(Class Activation Map)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8095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4974</TotalTime>
  <Words>1133</Words>
  <Application>Microsoft Office PowerPoint</Application>
  <PresentationFormat>화면 슬라이드 쇼(4:3)</PresentationFormat>
  <Paragraphs>129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 설명 가능한 딥러닝 모델 만들기</vt:lpstr>
      <vt:lpstr> 설명 가능한 딥러닝 모델 만들기</vt:lpstr>
      <vt:lpstr> 설명 가능한 딥러닝 모델 만들기</vt:lpstr>
      <vt:lpstr>PowerPoint 프레젠테이션</vt:lpstr>
      <vt:lpstr>1 딥러닝의 결과를 설명하는 방법</vt:lpstr>
      <vt:lpstr>1 딥러닝의 결과를 설명하는 방법</vt:lpstr>
      <vt:lpstr>1 딥러닝의 결과를 설명하는 방법</vt:lpstr>
      <vt:lpstr>1 딥러닝의 결과를 설명하는 방법</vt:lpstr>
      <vt:lpstr>1 딥러닝의 결과를 설명하는 방법</vt:lpstr>
      <vt:lpstr>1 딥러닝의 결과를 설명하는 방법</vt:lpstr>
      <vt:lpstr>1 딥러닝의 결과를 설명하는 방법</vt:lpstr>
      <vt:lpstr>1 딥러닝의 결과를 설명하는 방법</vt:lpstr>
      <vt:lpstr>PowerPoint 프레젠테이션</vt:lpstr>
      <vt:lpstr>2 설명 가능한 딥러닝의 실행</vt:lpstr>
      <vt:lpstr>2 설명 가능한 딥러닝의 실행</vt:lpstr>
      <vt:lpstr>2 설명 가능한 딥러닝의 실행</vt:lpstr>
      <vt:lpstr>2 설명 가능한 딥러닝의 실행</vt:lpstr>
      <vt:lpstr>2 설명 가능한 딥러닝의 실행</vt:lpstr>
      <vt:lpstr>2 설명 가능한 딥러닝의 실행</vt:lpstr>
      <vt:lpstr>2 설명 가능한 딥러닝의 실행</vt:lpstr>
      <vt:lpstr>2 설명 가능한 딥러닝의 실행</vt:lpstr>
      <vt:lpstr>2 설명 가능한 딥러닝의 실행</vt:lpstr>
      <vt:lpstr>2 설명 가능한 딥러닝의 실행</vt:lpstr>
      <vt:lpstr>2 설명 가능한 딥러닝의 실행</vt:lpstr>
      <vt:lpstr>2 설명 가능한 딥러닝의 실행</vt:lpstr>
      <vt:lpstr>2 설명 가능한 딥러닝의 실행</vt:lpstr>
      <vt:lpstr>2 설명 가능한 딥러닝의 실행</vt:lpstr>
      <vt:lpstr>2 설명 가능한 딥러닝의 실행</vt:lpstr>
      <vt:lpstr>2 설명 가능한 딥러닝의 실행</vt:lpstr>
      <vt:lpstr>2 설명 가능한 딥러닝의 실행</vt:lpstr>
      <vt:lpstr>2 설명 가능한 딥러닝의 실행</vt:lpstr>
      <vt:lpstr>2 설명 가능한 딥러닝의 실행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USER</cp:lastModifiedBy>
  <cp:revision>750</cp:revision>
  <cp:lastPrinted>2016-08-10T06:58:55Z</cp:lastPrinted>
  <dcterms:created xsi:type="dcterms:W3CDTF">2013-04-05T19:58:06Z</dcterms:created>
  <dcterms:modified xsi:type="dcterms:W3CDTF">2022-04-15T03:30:05Z</dcterms:modified>
</cp:coreProperties>
</file>