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3" r:id="rId30"/>
    <p:sldId id="294" r:id="rId31"/>
    <p:sldId id="263" r:id="rId32"/>
    <p:sldId id="295" r:id="rId33"/>
    <p:sldId id="296" r:id="rId34"/>
    <p:sldId id="297" r:id="rId35"/>
    <p:sldId id="298" r:id="rId36"/>
    <p:sldId id="299" r:id="rId37"/>
    <p:sldId id="266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0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06-1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BBA735-A934-6D7E-F419-DC7345853CAB}"/>
              </a:ext>
            </a:extLst>
          </p:cNvPr>
          <p:cNvSpPr txBox="1"/>
          <p:nvPr userDrawn="1"/>
        </p:nvSpPr>
        <p:spPr>
          <a:xfrm>
            <a:off x="5344886" y="6010174"/>
            <a:ext cx="25989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44EAEB-EB01-8EA2-A4A4-2879314DB4C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65727" y="1844892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EB3945-AF25-F220-1BE3-EAE421C43950}"/>
              </a:ext>
            </a:extLst>
          </p:cNvPr>
          <p:cNvSpPr txBox="1"/>
          <p:nvPr userDrawn="1"/>
        </p:nvSpPr>
        <p:spPr>
          <a:xfrm>
            <a:off x="5181600" y="6010174"/>
            <a:ext cx="2762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44D4EF-9475-A3C8-0CAA-4A22F44619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65727" y="1075193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CCB20E-4F45-ED72-57CB-03F891A14CE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48575" y="4931502"/>
            <a:ext cx="866775" cy="11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9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8429" y="782595"/>
            <a:ext cx="731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구문 오류와 예외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원의 반지름</a:t>
            </a:r>
            <a:r>
              <a:rPr lang="en-US" altLang="ko-KR" dirty="0"/>
              <a:t>, </a:t>
            </a:r>
            <a:r>
              <a:rPr lang="ko-KR" altLang="en-US" dirty="0"/>
              <a:t>둘레</a:t>
            </a:r>
            <a:r>
              <a:rPr lang="en-US" altLang="ko-KR" dirty="0"/>
              <a:t>, </a:t>
            </a:r>
            <a:r>
              <a:rPr lang="ko-KR" altLang="en-US" dirty="0"/>
              <a:t>넓이를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정수를 입력하지 않았을 경우</a:t>
            </a:r>
            <a:r>
              <a:rPr lang="en-US" altLang="ko-KR" dirty="0"/>
              <a:t>, </a:t>
            </a:r>
            <a:r>
              <a:rPr lang="ko-KR" altLang="en-US" dirty="0"/>
              <a:t>예외 발생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예외 처리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25" y="3799223"/>
            <a:ext cx="7424824" cy="186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892330-FF2B-A50A-B200-FEBBB45C9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25" y="1706136"/>
            <a:ext cx="7424825" cy="153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76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조건문으로 예외 처리하기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예외 처리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67" y="1932748"/>
            <a:ext cx="6357040" cy="35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18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정수 입력하면 정상적인 값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800" dirty="0"/>
          </a:p>
          <a:p>
            <a:pPr lvl="1"/>
            <a:r>
              <a:rPr lang="ko-KR" altLang="en-US" dirty="0"/>
              <a:t>정수로 변환할 수 없는 문자열 입력하는 경우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isdigit</a:t>
            </a:r>
            <a:r>
              <a:rPr lang="en-US" altLang="ko-KR" dirty="0"/>
              <a:t>() </a:t>
            </a:r>
            <a:r>
              <a:rPr lang="ko-KR" altLang="en-US" dirty="0"/>
              <a:t>함수 사용하여 숫자로만 구성된 글자인지 확인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예외 처리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4" y="1460876"/>
            <a:ext cx="7275195" cy="1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02" y="3821746"/>
            <a:ext cx="7275195" cy="1012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13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try except </a:t>
            </a:r>
            <a:r>
              <a:rPr lang="ko-KR" altLang="en-US" dirty="0">
                <a:solidFill>
                  <a:srgbClr val="C00000"/>
                </a:solidFill>
              </a:rPr>
              <a:t>구문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예외 처리할 수 있는 구문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어떤 상황에 예외가 발생하는지 완벽하게 이해하고 있지 않아도 프로그램이 강제로 죽어버리는 상황은 막을 수 있음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 except </a:t>
            </a:r>
            <a:r>
              <a:rPr lang="ko-KR" altLang="en-US" dirty="0"/>
              <a:t>구문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29" y="2245561"/>
            <a:ext cx="7401098" cy="1514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1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- try except </a:t>
            </a:r>
            <a:r>
              <a:rPr lang="ko-KR" altLang="en-US" dirty="0"/>
              <a:t>구문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 except </a:t>
            </a:r>
            <a:r>
              <a:rPr lang="ko-KR" altLang="en-US" dirty="0"/>
              <a:t>구문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81" y="1561234"/>
            <a:ext cx="7325072" cy="326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81" y="4948150"/>
            <a:ext cx="7325072" cy="89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84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try except </a:t>
            </a:r>
            <a:r>
              <a:rPr lang="ko-KR" altLang="en-US" dirty="0"/>
              <a:t>구문과 </a:t>
            </a:r>
            <a:r>
              <a:rPr lang="en-US" altLang="ko-KR" dirty="0"/>
              <a:t>pass </a:t>
            </a:r>
            <a:r>
              <a:rPr lang="ko-KR" altLang="en-US" dirty="0"/>
              <a:t>키워드 조합하기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예외가 발생하면 일단 처리해야 하지만</a:t>
            </a:r>
            <a:r>
              <a:rPr lang="en-US" altLang="ko-KR" dirty="0"/>
              <a:t>, </a:t>
            </a:r>
            <a:r>
              <a:rPr lang="ko-KR" altLang="en-US" dirty="0"/>
              <a:t>해당 코드가 딱히 중요한 부분이 아닌 경우 프로그램 강제 종료부터 막는 목적으로 </a:t>
            </a:r>
            <a:r>
              <a:rPr lang="en-US" altLang="ko-KR" dirty="0"/>
              <a:t>except </a:t>
            </a:r>
            <a:r>
              <a:rPr lang="ko-KR" altLang="en-US" dirty="0"/>
              <a:t>구문에 아무 것도 넣지 않고 </a:t>
            </a:r>
            <a:r>
              <a:rPr lang="en-US" altLang="ko-KR" dirty="0"/>
              <a:t>try </a:t>
            </a:r>
            <a:r>
              <a:rPr lang="ko-KR" altLang="en-US" dirty="0"/>
              <a:t>구문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pass </a:t>
            </a:r>
            <a:r>
              <a:rPr lang="ko-KR" altLang="en-US" dirty="0"/>
              <a:t>키워드를 빈 </a:t>
            </a:r>
            <a:r>
              <a:rPr lang="en-US" altLang="ko-KR" dirty="0"/>
              <a:t>except </a:t>
            </a:r>
            <a:r>
              <a:rPr lang="ko-KR" altLang="en-US" dirty="0"/>
              <a:t>구문에 넣음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 except </a:t>
            </a:r>
            <a:r>
              <a:rPr lang="ko-KR" altLang="en-US" dirty="0"/>
              <a:t>구문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79" y="3506798"/>
            <a:ext cx="7434350" cy="155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699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숫자로 변환되는 것들만 리스트에 넣기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 except </a:t>
            </a:r>
            <a:r>
              <a:rPr lang="ko-KR" altLang="en-US" dirty="0"/>
              <a:t>구문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32" y="1628811"/>
            <a:ext cx="5242194" cy="441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958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try except </a:t>
            </a:r>
            <a:r>
              <a:rPr lang="ko-KR" altLang="en-US" dirty="0"/>
              <a:t>구문 뒤에 </a:t>
            </a:r>
            <a:r>
              <a:rPr lang="en-US" altLang="ko-KR" dirty="0"/>
              <a:t>else </a:t>
            </a:r>
            <a:r>
              <a:rPr lang="ko-KR" altLang="en-US" dirty="0"/>
              <a:t>구문 붙여 사용하면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예외가 발생하지 않았을 때 실행할 코드 지정할 수 있음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이 때</a:t>
            </a:r>
            <a:r>
              <a:rPr lang="en-US" altLang="ko-KR" dirty="0"/>
              <a:t>,</a:t>
            </a:r>
            <a:r>
              <a:rPr lang="ko-KR" altLang="en-US" dirty="0"/>
              <a:t> 예외 발생 가능성 있는 코드만 </a:t>
            </a:r>
            <a:r>
              <a:rPr lang="en-US" altLang="ko-KR" dirty="0"/>
              <a:t>try </a:t>
            </a:r>
            <a:r>
              <a:rPr lang="ko-KR" altLang="en-US" dirty="0"/>
              <a:t>구문 내부에 넣고</a:t>
            </a: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     </a:t>
            </a:r>
            <a:r>
              <a:rPr lang="ko-KR" altLang="en-US" dirty="0"/>
              <a:t>나머지는 모두 </a:t>
            </a:r>
            <a:r>
              <a:rPr lang="en-US" altLang="ko-KR" dirty="0"/>
              <a:t>else </a:t>
            </a:r>
            <a:r>
              <a:rPr lang="ko-KR" altLang="en-US" dirty="0"/>
              <a:t>구문으로 빼는 경우 많음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 except else </a:t>
            </a:r>
            <a:r>
              <a:rPr lang="ko-KR" altLang="en-US" dirty="0"/>
              <a:t>구문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47" y="2065996"/>
            <a:ext cx="7303683" cy="213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667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- try except else </a:t>
            </a:r>
            <a:r>
              <a:rPr lang="ko-KR" altLang="en-US" dirty="0"/>
              <a:t>구문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 except else </a:t>
            </a:r>
            <a:r>
              <a:rPr lang="ko-KR" altLang="en-US" dirty="0"/>
              <a:t>구문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70" y="1561668"/>
            <a:ext cx="6390714" cy="464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1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finally </a:t>
            </a:r>
            <a:r>
              <a:rPr lang="ko-KR" altLang="en-US" dirty="0">
                <a:solidFill>
                  <a:srgbClr val="C00000"/>
                </a:solidFill>
              </a:rPr>
              <a:t>구문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예외 처리 구문에서 가장 마지막에 사용할 수 있는 구문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예외 발생 여부와 관계없이 무조건 실행할 경우 사용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16" y="2838701"/>
            <a:ext cx="7278863" cy="26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31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오류의 종류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기본 예외 처리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try except </a:t>
            </a:r>
            <a:r>
              <a:rPr lang="ko-KR" altLang="en-US" b="1" dirty="0"/>
              <a:t>구문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try except else </a:t>
            </a:r>
            <a:r>
              <a:rPr lang="ko-KR" altLang="en-US" b="1" dirty="0"/>
              <a:t>구문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finally </a:t>
            </a:r>
            <a:r>
              <a:rPr lang="ko-KR" altLang="en-US" b="1" dirty="0"/>
              <a:t>구문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키워드로 정리하는 핵심 포인트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확인문제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- finally </a:t>
            </a:r>
            <a:r>
              <a:rPr lang="ko-KR" altLang="en-US" dirty="0"/>
              <a:t>구문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51" y="1586344"/>
            <a:ext cx="7557829" cy="446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932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try, except, finally </a:t>
            </a:r>
            <a:r>
              <a:rPr lang="ko-KR" altLang="en-US" dirty="0"/>
              <a:t>구문의 조합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try </a:t>
            </a:r>
            <a:r>
              <a:rPr lang="ko-KR" altLang="en-US" dirty="0"/>
              <a:t>구문은 단독으로 사용할 수 없으며</a:t>
            </a:r>
            <a:r>
              <a:rPr lang="en-US" altLang="ko-KR" dirty="0"/>
              <a:t>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  </a:t>
            </a:r>
            <a:r>
              <a:rPr lang="ko-KR" altLang="en-US" dirty="0"/>
              <a:t>반드시 </a:t>
            </a:r>
            <a:r>
              <a:rPr lang="en-US" altLang="ko-KR" dirty="0"/>
              <a:t>except </a:t>
            </a:r>
            <a:r>
              <a:rPr lang="ko-KR" altLang="en-US" dirty="0"/>
              <a:t>구문 또는 </a:t>
            </a:r>
            <a:r>
              <a:rPr lang="en-US" altLang="ko-KR" dirty="0"/>
              <a:t>finally </a:t>
            </a:r>
            <a:r>
              <a:rPr lang="ko-KR" altLang="en-US" dirty="0"/>
              <a:t>구문과 함께 사용해야 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else </a:t>
            </a:r>
            <a:r>
              <a:rPr lang="ko-KR" altLang="en-US" dirty="0"/>
              <a:t>구문은 반드시 </a:t>
            </a:r>
            <a:r>
              <a:rPr lang="en-US" altLang="ko-KR" dirty="0"/>
              <a:t>except </a:t>
            </a:r>
            <a:r>
              <a:rPr lang="ko-KR" altLang="en-US" dirty="0"/>
              <a:t>구문 뒤에 사용해야 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92" y="1175555"/>
            <a:ext cx="7074303" cy="217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30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/>
              <a:t>try + except </a:t>
            </a:r>
            <a:r>
              <a:rPr lang="ko-KR" altLang="en-US" dirty="0"/>
              <a:t>구문 조합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try + except + else </a:t>
            </a:r>
            <a:r>
              <a:rPr lang="ko-KR" altLang="en-US" dirty="0"/>
              <a:t>구문 조합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try + except + finally </a:t>
            </a:r>
            <a:r>
              <a:rPr lang="ko-KR" altLang="en-US" dirty="0"/>
              <a:t>구문 조합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try + except + else + finally </a:t>
            </a:r>
            <a:r>
              <a:rPr lang="ko-KR" altLang="en-US" dirty="0"/>
              <a:t>구문 조합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try + except </a:t>
            </a:r>
            <a:r>
              <a:rPr lang="ko-KR" altLang="en-US" dirty="0"/>
              <a:t>구문 조합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</p:spTree>
    <p:extLst>
      <p:ext uri="{BB962C8B-B14F-4D97-AF65-F5344CB8AC3E}">
        <p14:creationId xmlns:p14="http://schemas.microsoft.com/office/powerpoint/2010/main" val="3002878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오류 경우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50" y="1541837"/>
            <a:ext cx="6934282" cy="304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51" y="4710634"/>
            <a:ext cx="6934281" cy="82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441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finally</a:t>
            </a:r>
            <a:r>
              <a:rPr lang="ko-KR" altLang="en-US" dirty="0"/>
              <a:t>에 대한 오해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finally </a:t>
            </a:r>
            <a:r>
              <a:rPr lang="ko-KR" altLang="en-US" dirty="0"/>
              <a:t>키워드 설명 예제로 </a:t>
            </a:r>
            <a:r>
              <a:rPr lang="en-US" altLang="ko-KR" dirty="0"/>
              <a:t>‘</a:t>
            </a:r>
            <a:r>
              <a:rPr lang="ko-KR" altLang="en-US" dirty="0"/>
              <a:t>파일 처리</a:t>
            </a:r>
            <a:r>
              <a:rPr lang="en-US" altLang="ko-KR" dirty="0"/>
              <a:t>’</a:t>
            </a:r>
            <a:r>
              <a:rPr lang="ko-KR" altLang="en-US" dirty="0"/>
              <a:t>를 자주 사용하나</a:t>
            </a:r>
            <a:r>
              <a:rPr lang="en-US" altLang="ko-KR" dirty="0"/>
              <a:t>, </a:t>
            </a:r>
            <a:r>
              <a:rPr lang="ko-KR" altLang="en-US" dirty="0"/>
              <a:t>실제 </a:t>
            </a:r>
            <a:r>
              <a:rPr lang="en-US" altLang="ko-KR" dirty="0"/>
              <a:t>finally</a:t>
            </a:r>
            <a:r>
              <a:rPr lang="ko-KR" altLang="en-US" dirty="0"/>
              <a:t>의 사용과는 사실 전혀 관련 없음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파일 제대로 닫았는지는 파일 객체의 </a:t>
            </a:r>
            <a:r>
              <a:rPr lang="en-US" altLang="ko-KR" dirty="0"/>
              <a:t>closed </a:t>
            </a:r>
            <a:r>
              <a:rPr lang="ko-KR" altLang="en-US" dirty="0"/>
              <a:t>속성으로 알 수 있음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541AD5-25F7-84FC-E5B0-3424ADC8F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302" y="3099827"/>
            <a:ext cx="5806440" cy="31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03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/>
              <a:t>closed() 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사용 과정에서 예외 발생하여 </a:t>
            </a:r>
            <a:r>
              <a:rPr lang="en-US" altLang="ko-KR" dirty="0"/>
              <a:t>try </a:t>
            </a:r>
            <a:r>
              <a:rPr lang="ko-KR" altLang="en-US" dirty="0"/>
              <a:t>구문 중간에 튕기는 경우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87598D-1B4C-EE92-F1AA-E9B2A6048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658" y="1550362"/>
            <a:ext cx="69056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93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/>
              <a:t>finally </a:t>
            </a:r>
            <a:r>
              <a:rPr lang="ko-KR" altLang="en-US" dirty="0"/>
              <a:t>구문 사용하여 파일 닫게 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F3563A-A218-8FB5-CED1-878A8A12E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326" y="1689182"/>
            <a:ext cx="7096125" cy="381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CA2AAE-0FB4-5CEA-F14F-FF3014A1D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467" y="5319713"/>
            <a:ext cx="68961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77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try except </a:t>
            </a:r>
            <a:r>
              <a:rPr lang="ko-KR" altLang="en-US" dirty="0"/>
              <a:t>구문 끝난 후 파일 닫기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finally  </a:t>
            </a:r>
            <a:r>
              <a:rPr lang="ko-KR" altLang="en-US" dirty="0"/>
              <a:t>키워드는 무조건 사용해야 하는 것 아님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B2BF39-7485-8F74-91F5-660535A00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539916"/>
            <a:ext cx="69151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7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88858"/>
            <a:ext cx="7886700" cy="50881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try </a:t>
            </a:r>
            <a:r>
              <a:rPr lang="ko-KR" altLang="en-US" dirty="0"/>
              <a:t>구문 내부에서 </a:t>
            </a:r>
            <a:r>
              <a:rPr lang="en-US" altLang="ko-KR" dirty="0"/>
              <a:t>return </a:t>
            </a:r>
            <a:r>
              <a:rPr lang="ko-KR" altLang="en-US" dirty="0"/>
              <a:t>키워드를 사용하는 경우</a:t>
            </a:r>
            <a:endParaRPr lang="en-US" altLang="ko-KR" dirty="0"/>
          </a:p>
          <a:p>
            <a:pPr lvl="2"/>
            <a:r>
              <a:rPr lang="en-US" altLang="ko-KR" dirty="0"/>
              <a:t>try </a:t>
            </a:r>
            <a:r>
              <a:rPr lang="ko-KR" altLang="en-US" dirty="0"/>
              <a:t>구문 내부에 </a:t>
            </a:r>
            <a:r>
              <a:rPr lang="en-US" altLang="ko-KR" dirty="0"/>
              <a:t>return </a:t>
            </a:r>
            <a:r>
              <a:rPr lang="ko-KR" altLang="en-US" dirty="0"/>
              <a:t>키워드 있음</a:t>
            </a:r>
            <a:endParaRPr lang="en-US" altLang="ko-KR" dirty="0"/>
          </a:p>
          <a:p>
            <a:pPr lvl="3"/>
            <a:r>
              <a:rPr lang="en-US" altLang="ko-KR" dirty="0"/>
              <a:t>try </a:t>
            </a:r>
            <a:r>
              <a:rPr lang="ko-KR" altLang="en-US" dirty="0"/>
              <a:t>구문 중간에서 탈출해도 </a:t>
            </a:r>
            <a:r>
              <a:rPr lang="en-US" altLang="ko-KR" dirty="0"/>
              <a:t>finally </a:t>
            </a:r>
            <a:r>
              <a:rPr lang="ko-KR" altLang="en-US" dirty="0"/>
              <a:t>구문 무조건 실행됨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37" y="2269816"/>
            <a:ext cx="4852677" cy="39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188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finally </a:t>
            </a:r>
            <a:r>
              <a:rPr lang="ko-KR" altLang="en-US" dirty="0"/>
              <a:t>키워드 활용</a:t>
            </a:r>
            <a:endParaRPr lang="en-US" altLang="ko-KR" dirty="0"/>
          </a:p>
          <a:p>
            <a:pPr lvl="2"/>
            <a:r>
              <a:rPr lang="en-US" altLang="ko-KR" dirty="0"/>
              <a:t>finally </a:t>
            </a:r>
            <a:r>
              <a:rPr lang="ko-KR" altLang="en-US" dirty="0"/>
              <a:t>구문에서 </a:t>
            </a:r>
            <a:r>
              <a:rPr lang="en-US" altLang="ko-KR" dirty="0"/>
              <a:t>close() </a:t>
            </a:r>
            <a:r>
              <a:rPr lang="ko-KR" altLang="en-US" dirty="0"/>
              <a:t>함수 호출하도록 작성하면 코드 </a:t>
            </a:r>
            <a:r>
              <a:rPr lang="ko-KR" altLang="en-US" dirty="0" err="1"/>
              <a:t>깔끔해짐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467D84-53D8-88EE-F71B-5423ED67A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769" y="1929088"/>
            <a:ext cx="5402102" cy="416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3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키워드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en-US" altLang="ko-KR" dirty="0"/>
              <a:t>: </a:t>
            </a:r>
            <a:r>
              <a:rPr lang="ko-KR" altLang="en-US" dirty="0"/>
              <a:t>구문 오류</a:t>
            </a:r>
            <a:r>
              <a:rPr lang="en-US" altLang="ko-KR" dirty="0"/>
              <a:t>, </a:t>
            </a:r>
            <a:r>
              <a:rPr lang="ko-KR" altLang="en-US" dirty="0"/>
              <a:t>예외 </a:t>
            </a:r>
            <a:r>
              <a:rPr lang="en-US" altLang="ko-KR" dirty="0"/>
              <a:t>(</a:t>
            </a:r>
            <a:r>
              <a:rPr lang="ko-KR" altLang="en-US" dirty="0"/>
              <a:t>런타임 에러</a:t>
            </a:r>
            <a:r>
              <a:rPr lang="en-US" altLang="ko-KR" dirty="0"/>
              <a:t>), </a:t>
            </a:r>
            <a:r>
              <a:rPr lang="ko-KR" altLang="en-US" dirty="0"/>
              <a:t>기본 예외 처리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                            </a:t>
            </a:r>
            <a:r>
              <a:rPr lang="ko-KR" altLang="en-US" dirty="0"/>
              <a:t> </a:t>
            </a:r>
            <a:r>
              <a:rPr lang="en-US" altLang="ko-KR" dirty="0"/>
              <a:t>try except </a:t>
            </a:r>
            <a:r>
              <a:rPr lang="ko-KR" altLang="en-US" dirty="0"/>
              <a:t>구문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포인트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프로그램 활용 시 쉽게 예상치 못하는 상황들에 대해 알아보고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세분화 해본다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반복문과 함께 사용하는 경우</a:t>
            </a:r>
            <a:endParaRPr lang="en-US" altLang="ko-KR" dirty="0"/>
          </a:p>
          <a:p>
            <a:pPr lvl="1"/>
            <a:r>
              <a:rPr lang="en-US" altLang="ko-KR" dirty="0"/>
              <a:t>break </a:t>
            </a:r>
            <a:r>
              <a:rPr lang="ko-KR" altLang="en-US" dirty="0"/>
              <a:t>키워드로 </a:t>
            </a:r>
            <a:r>
              <a:rPr lang="en-US" altLang="ko-KR" dirty="0"/>
              <a:t>try </a:t>
            </a:r>
            <a:r>
              <a:rPr lang="ko-KR" altLang="en-US" dirty="0"/>
              <a:t>구문 전체 빠져나가도 </a:t>
            </a:r>
            <a:r>
              <a:rPr lang="en-US" altLang="ko-KR" dirty="0"/>
              <a:t>finally </a:t>
            </a:r>
            <a:r>
              <a:rPr lang="ko-KR" altLang="en-US" dirty="0"/>
              <a:t>구문 실행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83" y="1932207"/>
            <a:ext cx="7064834" cy="3733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594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구문 오류 </a:t>
            </a:r>
            <a:r>
              <a:rPr lang="en-US" altLang="ko-KR" sz="1800" dirty="0"/>
              <a:t>: </a:t>
            </a:r>
            <a:r>
              <a:rPr lang="ko-KR" altLang="en-US" sz="1800" dirty="0"/>
              <a:t>프로그램의 문법적 오류로 프로그램이 실행조차 되지 않게 만드는 오류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예외 </a:t>
            </a:r>
            <a:r>
              <a:rPr lang="en-US" altLang="ko-KR" sz="1800" b="1" dirty="0">
                <a:solidFill>
                  <a:srgbClr val="C00000"/>
                </a:solidFill>
              </a:rPr>
              <a:t>(</a:t>
            </a:r>
            <a:r>
              <a:rPr lang="ko-KR" altLang="en-US" sz="1800" b="1" dirty="0">
                <a:solidFill>
                  <a:srgbClr val="C00000"/>
                </a:solidFill>
              </a:rPr>
              <a:t>런타임 에러</a:t>
            </a:r>
            <a:r>
              <a:rPr lang="en-US" altLang="ko-KR" sz="1800" b="1" dirty="0">
                <a:solidFill>
                  <a:srgbClr val="C00000"/>
                </a:solidFill>
              </a:rPr>
              <a:t>)</a:t>
            </a:r>
            <a:r>
              <a:rPr lang="ko-KR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프로그램 실행 중에 발생하는 오류</a:t>
            </a:r>
            <a:r>
              <a:rPr lang="en-US" altLang="ko-KR" sz="1800" dirty="0"/>
              <a:t>. try except </a:t>
            </a:r>
            <a:r>
              <a:rPr lang="ko-KR" altLang="en-US" sz="1800" dirty="0"/>
              <a:t>구문 등으로 처리할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반대로 구문 오류는 실행 자체가 안 되므로 </a:t>
            </a:r>
            <a:r>
              <a:rPr lang="en-US" altLang="ko-KR" sz="1800" dirty="0"/>
              <a:t>try except </a:t>
            </a:r>
            <a:r>
              <a:rPr lang="ko-KR" altLang="en-US" sz="1800" dirty="0"/>
              <a:t>구문으로 처리할 수 없다</a:t>
            </a:r>
            <a:r>
              <a:rPr lang="en-US" altLang="ko-KR" sz="18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기본 예외 처리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조건문</a:t>
            </a:r>
            <a:r>
              <a:rPr lang="ko-KR" altLang="en-US" sz="1800" dirty="0"/>
              <a:t> 등을 사용해 예외를 처리하는 기본적 방법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en-US" altLang="ko-KR" sz="1800" b="1" dirty="0">
                <a:solidFill>
                  <a:srgbClr val="C00000"/>
                </a:solidFill>
              </a:rPr>
              <a:t>try except </a:t>
            </a:r>
            <a:r>
              <a:rPr lang="ko-KR" altLang="en-US" sz="1800" b="1" dirty="0">
                <a:solidFill>
                  <a:srgbClr val="C00000"/>
                </a:solidFill>
              </a:rPr>
              <a:t>구문 </a:t>
            </a:r>
            <a:r>
              <a:rPr lang="en-US" altLang="ko-KR" sz="1800" dirty="0"/>
              <a:t>: </a:t>
            </a:r>
            <a:r>
              <a:rPr lang="ko-KR" altLang="en-US" sz="1800" dirty="0"/>
              <a:t>예외 처리에 특화된 구문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D2B0D-B09F-7003-1232-42F5C4FDC902}"/>
              </a:ext>
            </a:extLst>
          </p:cNvPr>
          <p:cNvSpPr txBox="1"/>
          <p:nvPr/>
        </p:nvSpPr>
        <p:spPr>
          <a:xfrm>
            <a:off x="478972" y="25658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구문 오류 </a:t>
            </a:r>
            <a:r>
              <a:rPr lang="en-US" altLang="ko-KR" dirty="0"/>
              <a:t>(Syntax Error)</a:t>
            </a:r>
            <a:r>
              <a:rPr lang="ko-KR" altLang="en-US" dirty="0"/>
              <a:t>와 예외</a:t>
            </a:r>
            <a:r>
              <a:rPr lang="en-US" altLang="ko-KR" dirty="0"/>
              <a:t>(Exception)</a:t>
            </a:r>
            <a:r>
              <a:rPr lang="ko-KR" altLang="en-US" dirty="0"/>
              <a:t>의 차이를 설명해 보세요</a:t>
            </a:r>
            <a:r>
              <a:rPr lang="en-US" altLang="ko-KR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ko-KR" altLang="en-US" dirty="0"/>
              <a:t>리스트 내부에서 특정 값이 어디 있는지 확인할 때는</a:t>
            </a:r>
            <a:endParaRPr lang="en-US" altLang="ko-KR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dirty="0"/>
              <a:t>    </a:t>
            </a:r>
            <a:r>
              <a:rPr lang="ko-KR" altLang="en-US" dirty="0"/>
              <a:t>리스트의 </a:t>
            </a:r>
            <a:r>
              <a:rPr lang="en-US" altLang="ko-KR" dirty="0"/>
              <a:t>index() </a:t>
            </a:r>
            <a:r>
              <a:rPr lang="ko-KR" altLang="en-US" dirty="0"/>
              <a:t>함수를 아래처럼 사용합니다</a:t>
            </a:r>
            <a:r>
              <a:rPr lang="en-US" altLang="ko-KR" dirty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sz="200" dirty="0"/>
          </a:p>
          <a:p>
            <a:pPr algn="just">
              <a:lnSpc>
                <a:spcPct val="150000"/>
              </a:lnSpc>
            </a:pPr>
            <a:endParaRPr lang="en-US" altLang="ko-KR" sz="200" dirty="0"/>
          </a:p>
          <a:p>
            <a:pPr algn="just">
              <a:lnSpc>
                <a:spcPct val="150000"/>
              </a:lnSpc>
            </a:pPr>
            <a:endParaRPr lang="en-US" altLang="ko-KR" sz="200" dirty="0"/>
          </a:p>
          <a:p>
            <a:pPr lvl="1" algn="just">
              <a:lnSpc>
                <a:spcPct val="100000"/>
              </a:lnSpc>
            </a:pPr>
            <a:r>
              <a:rPr lang="ko-KR" altLang="en-US" dirty="0"/>
              <a:t>해당 값이 여러 개 있을 경우에는 다음과 같이</a:t>
            </a:r>
            <a:endParaRPr lang="en-US" altLang="ko-KR" dirty="0"/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altLang="ko-KR" dirty="0"/>
              <a:t>     </a:t>
            </a:r>
            <a:r>
              <a:rPr lang="ko-KR" altLang="en-US" dirty="0"/>
              <a:t>첫 번째 값의 위치를 </a:t>
            </a:r>
            <a:r>
              <a:rPr lang="ko-KR" altLang="en-US" dirty="0" err="1"/>
              <a:t>리턴합니다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71" y="2625710"/>
            <a:ext cx="6587429" cy="153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72" y="4996323"/>
            <a:ext cx="6596749" cy="106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2763DD-B56D-6C3A-6D3D-391E4EE2366F}"/>
              </a:ext>
            </a:extLst>
          </p:cNvPr>
          <p:cNvSpPr txBox="1"/>
          <p:nvPr/>
        </p:nvSpPr>
        <p:spPr>
          <a:xfrm>
            <a:off x="478972" y="25658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054114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ko-KR" altLang="en-US" dirty="0"/>
              <a:t>그런데 이 함수는 리스트의 없는 값에 접근하려고 할 때 </a:t>
            </a:r>
            <a:r>
              <a:rPr lang="en-US" altLang="ko-KR" dirty="0" err="1"/>
              <a:t>ValueError</a:t>
            </a:r>
            <a:r>
              <a:rPr lang="en-US" altLang="ko-KR" dirty="0"/>
              <a:t> </a:t>
            </a:r>
            <a:r>
              <a:rPr lang="ko-KR" altLang="en-US" dirty="0"/>
              <a:t>예외가 발생합니다</a:t>
            </a:r>
            <a:r>
              <a:rPr lang="en-US" altLang="ko-KR" dirty="0"/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sz="8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다음 코드의 빈칸을 </a:t>
            </a:r>
            <a:r>
              <a:rPr lang="ko-KR" altLang="en-US" dirty="0">
                <a:latin typeface="Calibri"/>
              </a:rPr>
              <a:t>① </a:t>
            </a:r>
            <a:r>
              <a:rPr lang="ko-KR" altLang="en-US" dirty="0" err="1"/>
              <a:t>조건문을</a:t>
            </a:r>
            <a:r>
              <a:rPr lang="ko-KR" altLang="en-US" dirty="0"/>
              <a:t> 사용한 코드</a:t>
            </a:r>
            <a:r>
              <a:rPr lang="en-US" altLang="ko-KR" dirty="0"/>
              <a:t>, </a:t>
            </a:r>
            <a:r>
              <a:rPr lang="en-US" altLang="ko-KR" dirty="0">
                <a:latin typeface="Calibri"/>
              </a:rPr>
              <a:t>② </a:t>
            </a:r>
            <a:r>
              <a:rPr lang="en-US" altLang="ko-KR" dirty="0"/>
              <a:t>try except </a:t>
            </a:r>
            <a:r>
              <a:rPr lang="ko-KR" altLang="en-US" dirty="0"/>
              <a:t>구문을 사용한 코드로 채워서 예외가 발생하지 않고 코드가 실행결과처럼 출력되게 만들어주세요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32" y="2054392"/>
            <a:ext cx="6281505" cy="164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4FBC90-14BF-66D2-9DC3-A40BE804A8A0}"/>
              </a:ext>
            </a:extLst>
          </p:cNvPr>
          <p:cNvSpPr txBox="1"/>
          <p:nvPr/>
        </p:nvSpPr>
        <p:spPr>
          <a:xfrm>
            <a:off x="478972" y="25658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910687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92" y="1211984"/>
            <a:ext cx="7248785" cy="493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340753-53AE-C196-0D4E-E2DA8014B0C2}"/>
              </a:ext>
            </a:extLst>
          </p:cNvPr>
          <p:cNvSpPr txBox="1"/>
          <p:nvPr/>
        </p:nvSpPr>
        <p:spPr>
          <a:xfrm>
            <a:off x="478972" y="25658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239999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40" y="1193281"/>
            <a:ext cx="7298662" cy="226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7B71CA-9D29-5A34-B03E-B93D77C2A91C}"/>
              </a:ext>
            </a:extLst>
          </p:cNvPr>
          <p:cNvSpPr txBox="1"/>
          <p:nvPr/>
        </p:nvSpPr>
        <p:spPr>
          <a:xfrm>
            <a:off x="478972" y="25658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026573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ko-KR" altLang="en-US" dirty="0"/>
              <a:t>다음 중 구문 오류 발생이 예상되면 ‘구문 </a:t>
            </a:r>
            <a:r>
              <a:rPr lang="ko-KR" altLang="en-US" dirty="0" err="1"/>
              <a:t>오류’에</a:t>
            </a:r>
            <a:r>
              <a:rPr lang="en-US" altLang="ko-KR" dirty="0"/>
              <a:t>, </a:t>
            </a:r>
            <a:r>
              <a:rPr lang="ko-KR" altLang="en-US" dirty="0"/>
              <a:t>예외 발생이 예상되면 ‘</a:t>
            </a:r>
            <a:r>
              <a:rPr lang="ko-KR" altLang="en-US" dirty="0" err="1"/>
              <a:t>예외’에</a:t>
            </a:r>
            <a:r>
              <a:rPr lang="ko-KR" altLang="en-US" dirty="0"/>
              <a:t> 체크 표시를 한 후</a:t>
            </a:r>
            <a:r>
              <a:rPr lang="en-US" altLang="ko-KR" dirty="0"/>
              <a:t>, </a:t>
            </a:r>
            <a:r>
              <a:rPr lang="ko-KR" altLang="en-US" dirty="0"/>
              <a:t>예상되는 에러명도 적어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FBC90-14BF-66D2-9DC3-A40BE804A8A0}"/>
              </a:ext>
            </a:extLst>
          </p:cNvPr>
          <p:cNvSpPr txBox="1"/>
          <p:nvPr/>
        </p:nvSpPr>
        <p:spPr>
          <a:xfrm>
            <a:off x="478972" y="25658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63E0D8-B26C-D10C-9179-77A03D6B8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5" y="2238148"/>
            <a:ext cx="62007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43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오류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(error)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예외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05" y="1735540"/>
            <a:ext cx="7104761" cy="240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54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오류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(error)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구문 오류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(syntax error)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프로그램 실행 전에 발생하는 오류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런타임 오류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(runtime error) </a:t>
            </a:r>
            <a:r>
              <a:rPr lang="en-US" altLang="ko-KR" dirty="0"/>
              <a:t>/ </a:t>
            </a:r>
            <a:r>
              <a:rPr lang="ko-KR" altLang="en-US" dirty="0">
                <a:solidFill>
                  <a:srgbClr val="C00000"/>
                </a:solidFill>
              </a:rPr>
              <a:t>예외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(exception)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프로그램 실행 중에 발생하는 오류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구문 오류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종류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77" y="4308236"/>
            <a:ext cx="6557814" cy="192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04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C00000"/>
                </a:solidFill>
              </a:rPr>
              <a:t>SyntaxError</a:t>
            </a:r>
            <a:endParaRPr lang="en-US" altLang="ko-KR" dirty="0">
              <a:solidFill>
                <a:srgbClr val="C00000"/>
              </a:solidFill>
            </a:endParaRPr>
          </a:p>
          <a:p>
            <a:pPr lvl="2"/>
            <a:r>
              <a:rPr lang="ko-KR" altLang="en-US" dirty="0"/>
              <a:t>구문에 문제가 있어 프로그램 실행부터 불가능한 오류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종류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7" y="1188460"/>
            <a:ext cx="7467600" cy="91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7" y="3120008"/>
            <a:ext cx="7467600" cy="221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30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예외 </a:t>
            </a:r>
            <a:r>
              <a:rPr lang="en-US" altLang="ko-KR" dirty="0">
                <a:solidFill>
                  <a:srgbClr val="C00000"/>
                </a:solidFill>
              </a:rPr>
              <a:t>/ </a:t>
            </a:r>
            <a:r>
              <a:rPr lang="ko-KR" altLang="en-US" dirty="0">
                <a:solidFill>
                  <a:srgbClr val="C00000"/>
                </a:solidFill>
              </a:rPr>
              <a:t>런타임 오류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실행 중에 발생하는 오류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종류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5" y="2147154"/>
            <a:ext cx="7529426" cy="203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5" y="4123113"/>
            <a:ext cx="7529426" cy="202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39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종류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4" y="1238135"/>
            <a:ext cx="7470795" cy="250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13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기본 예외 처리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(exception handling)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조건문을</a:t>
            </a:r>
            <a:r>
              <a:rPr lang="ko-KR" altLang="en-US" dirty="0"/>
              <a:t> 사용하는 방법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기본 예외 처리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try </a:t>
            </a:r>
            <a:r>
              <a:rPr lang="ko-KR" altLang="en-US" dirty="0"/>
              <a:t>구문을 사용하는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예외 상황 확인하기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예외 처리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69" y="4000066"/>
            <a:ext cx="5357094" cy="2112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737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1703</TotalTime>
  <Words>764</Words>
  <Application>Microsoft Office PowerPoint</Application>
  <PresentationFormat>화면 슬라이드 쇼(4:3)</PresentationFormat>
  <Paragraphs>191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시작하기 전에</vt:lpstr>
      <vt:lpstr>시작하기 전에</vt:lpstr>
      <vt:lpstr>오류의 종류</vt:lpstr>
      <vt:lpstr>오류의 종류</vt:lpstr>
      <vt:lpstr>오류의 종류</vt:lpstr>
      <vt:lpstr>오류의 종류</vt:lpstr>
      <vt:lpstr>기본 예외 처리</vt:lpstr>
      <vt:lpstr>기본 예외 처리</vt:lpstr>
      <vt:lpstr>기본 예외 처리</vt:lpstr>
      <vt:lpstr>기본 예외 처리</vt:lpstr>
      <vt:lpstr>try except 구문</vt:lpstr>
      <vt:lpstr>try except 구문</vt:lpstr>
      <vt:lpstr>try except 구문</vt:lpstr>
      <vt:lpstr>try except 구문</vt:lpstr>
      <vt:lpstr>try except else 구문</vt:lpstr>
      <vt:lpstr>try except else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키워드로 정리하는 핵심 포인트</vt:lpstr>
      <vt:lpstr>확인문제</vt:lpstr>
      <vt:lpstr>확인문제</vt:lpstr>
      <vt:lpstr>확인문제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HanbitMedia(K)</cp:lastModifiedBy>
  <cp:revision>130</cp:revision>
  <dcterms:created xsi:type="dcterms:W3CDTF">2019-06-04T09:17:40Z</dcterms:created>
  <dcterms:modified xsi:type="dcterms:W3CDTF">2022-08-09T02:25:01Z</dcterms:modified>
</cp:coreProperties>
</file>