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5" r:id="rId21"/>
    <p:sldId id="286" r:id="rId22"/>
    <p:sldId id="287" r:id="rId23"/>
    <p:sldId id="263" r:id="rId24"/>
    <p:sldId id="282" r:id="rId25"/>
    <p:sldId id="283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06-2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CD1B3-6D97-96ED-7CAA-B63A57CE2D30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9CF87-CFED-2063-8260-73EB096DF83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BFD13-6A8E-6E7E-B17E-CA760488D23D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6746A-B950-FF74-7A31-0D235B89B4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0E5F6A-C64D-48AB-E434-742C1B9F94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ensorflow/tenseflow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예외 고급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</a:t>
            </a:r>
            <a:r>
              <a:rPr lang="ko-KR" altLang="en-US" dirty="0"/>
              <a:t>예외 구분하기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" y="1557337"/>
            <a:ext cx="7149378" cy="459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33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정수 아닌 값 입력해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발생시키는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리스트의 인덱스를 넘는 숫자 입력해 </a:t>
            </a:r>
            <a:r>
              <a:rPr lang="en-US" altLang="ko-KR" dirty="0" err="1"/>
              <a:t>IndexError</a:t>
            </a:r>
            <a:r>
              <a:rPr lang="ko-KR" altLang="en-US" dirty="0"/>
              <a:t>인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" y="1604009"/>
            <a:ext cx="7289482" cy="89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" y="3262746"/>
            <a:ext cx="7289482" cy="88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구분 구문과 예외 객체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as </a:t>
            </a:r>
            <a:r>
              <a:rPr lang="ko-KR" altLang="en-US" dirty="0">
                <a:solidFill>
                  <a:srgbClr val="C00000"/>
                </a:solidFill>
              </a:rPr>
              <a:t>키워드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예외 구문과 예외 객체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800D0-5270-8A57-4EEB-B3505C59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713037"/>
            <a:ext cx="7362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 실행 후 인덱스 벗어나는 숫자 입력하여 </a:t>
            </a:r>
            <a:r>
              <a:rPr lang="en-US" altLang="ko-KR" dirty="0" err="1"/>
              <a:t>IndexError</a:t>
            </a:r>
            <a:r>
              <a:rPr lang="en-US" altLang="ko-KR" dirty="0"/>
              <a:t> </a:t>
            </a:r>
            <a:r>
              <a:rPr lang="ko-KR" altLang="en-US" dirty="0"/>
              <a:t>발생시킬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2" y="4335393"/>
            <a:ext cx="7213456" cy="133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43B82A-F192-C1F8-FBE2-CF69FF3C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304925"/>
            <a:ext cx="7115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except </a:t>
            </a:r>
            <a:r>
              <a:rPr lang="ko-KR" altLang="en-US" dirty="0"/>
              <a:t>구문으로 예외 구분하면 </a:t>
            </a:r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 </a:t>
            </a:r>
            <a:r>
              <a:rPr lang="ko-KR" altLang="en-US" dirty="0"/>
              <a:t>조건문처럼 차례대로 </a:t>
            </a:r>
            <a:br>
              <a:rPr lang="en-US" altLang="ko-KR" dirty="0"/>
            </a:br>
            <a:r>
              <a:rPr lang="ko-KR" altLang="en-US" dirty="0"/>
              <a:t>오류 검출하며 확인</a:t>
            </a:r>
            <a:r>
              <a:rPr lang="en-US" altLang="ko-KR" dirty="0"/>
              <a:t>. </a:t>
            </a:r>
            <a:r>
              <a:rPr lang="ko-KR" altLang="en-US" dirty="0"/>
              <a:t>만약 예외 조건에 일치하는 것이 없다면 당연히 예외가 발생하며 프로그램이 강제 종료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예시  </a:t>
            </a:r>
            <a:r>
              <a:rPr lang="en-US" altLang="ko-KR" dirty="0"/>
              <a:t>- </a:t>
            </a:r>
            <a:r>
              <a:rPr lang="ko-KR" altLang="en-US" dirty="0"/>
              <a:t>예외 처리를 했지만 예외를 못 잡는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6" y="3085968"/>
            <a:ext cx="7308447" cy="309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8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 lnSpcReduction="10000"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36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예외가 발생해 프로그램이 강제 종료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구문처럼 마지막에 </a:t>
            </a:r>
            <a:r>
              <a:rPr lang="en-US" altLang="ko-KR" dirty="0"/>
              <a:t>Exception </a:t>
            </a:r>
            <a:r>
              <a:rPr lang="ko-KR" altLang="en-US" dirty="0"/>
              <a:t>넣어서 프로그램 죽지 않게 하는 것이 좋음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1202494"/>
            <a:ext cx="7215861" cy="413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71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모든 예외 잡기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3" y="1660900"/>
            <a:ext cx="7287057" cy="34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924" y="1299311"/>
            <a:ext cx="6570148" cy="469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</p:spTree>
    <p:extLst>
      <p:ext uri="{BB962C8B-B14F-4D97-AF65-F5344CB8AC3E}">
        <p14:creationId xmlns:p14="http://schemas.microsoft.com/office/powerpoint/2010/main" val="23450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raise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예외를 강제로 발생시킴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개발 단계에서 아직 구현되지 않은 부분에 일부러 예외를 </a:t>
            </a:r>
            <a:br>
              <a:rPr lang="en-US" altLang="ko-KR" dirty="0"/>
            </a:br>
            <a:r>
              <a:rPr lang="ko-KR" altLang="en-US" dirty="0"/>
              <a:t>발생시켜 잊어버리지 않도록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raise </a:t>
            </a:r>
            <a:r>
              <a:rPr lang="ko-KR" altLang="en-US" dirty="0"/>
              <a:t>구문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7C1DD-E572-F07D-EDC1-4531B08E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3061893"/>
            <a:ext cx="3381829" cy="3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7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en-US" altLang="ko-KR" dirty="0"/>
              <a:t>raise </a:t>
            </a:r>
            <a:r>
              <a:rPr lang="ko-KR" altLang="en-US" dirty="0"/>
              <a:t>뒤에 예외 이름을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raise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5161C-D3EE-DE72-A145-C8F32DDE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33" y="1854427"/>
            <a:ext cx="2733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예외 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예외 구분하기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모든 예외 잡기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raise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- </a:t>
            </a:r>
            <a:r>
              <a:rPr lang="ko-KR" altLang="en-US" b="1" dirty="0" err="1"/>
              <a:t>깃허브에서</a:t>
            </a:r>
            <a:r>
              <a:rPr lang="ko-KR" altLang="en-US" b="1" dirty="0"/>
              <a:t> 코드 살펴보기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ko-KR" altLang="en-US" dirty="0"/>
              <a:t>파이썬 프레임워크와 라이브러리들은 </a:t>
            </a:r>
            <a:r>
              <a:rPr lang="ko-KR" altLang="en-US" dirty="0" err="1"/>
              <a:t>깃허브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코드가 공개되어 있음</a:t>
            </a:r>
            <a:endParaRPr lang="en-US" altLang="ko-KR" dirty="0"/>
          </a:p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en-US" altLang="ko-KR" dirty="0"/>
              <a:t>https://github.com/django/django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코드 살펴보기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C3EBB-E151-6E4B-1679-985AB4E11EBC}"/>
              </a:ext>
            </a:extLst>
          </p:cNvPr>
          <p:cNvSpPr txBox="1"/>
          <p:nvPr/>
        </p:nvSpPr>
        <p:spPr>
          <a:xfrm>
            <a:off x="487074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7942D-6E02-EAB7-D11A-BB950036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77" y="2651352"/>
            <a:ext cx="5657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 err="1"/>
              <a:t>깃허브에서</a:t>
            </a:r>
            <a:r>
              <a:rPr lang="ko-KR" altLang="en-US" dirty="0"/>
              <a:t> ‘</a:t>
            </a:r>
            <a:r>
              <a:rPr lang="en-US" altLang="ko-KR" dirty="0"/>
              <a:t>finally’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ko-KR" altLang="en-US" dirty="0"/>
              <a:t>장고 코드에서 </a:t>
            </a:r>
            <a:r>
              <a:rPr lang="en-US" altLang="ko-KR" dirty="0"/>
              <a:t>finally </a:t>
            </a:r>
            <a:r>
              <a:rPr lang="ko-KR" altLang="en-US" dirty="0"/>
              <a:t>찾아보기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코드 살펴보기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C3EBB-E151-6E4B-1679-985AB4E11EBC}"/>
              </a:ext>
            </a:extLst>
          </p:cNvPr>
          <p:cNvSpPr txBox="1"/>
          <p:nvPr/>
        </p:nvSpPr>
        <p:spPr>
          <a:xfrm>
            <a:off x="487074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14F83-6B72-85BA-AB3A-86A3E3E0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21" y="2101181"/>
            <a:ext cx="6876513" cy="3194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C14BF-0BC2-1E9C-CDBD-3056471A09A7}"/>
              </a:ext>
            </a:extLst>
          </p:cNvPr>
          <p:cNvSpPr txBox="1"/>
          <p:nvPr/>
        </p:nvSpPr>
        <p:spPr>
          <a:xfrm>
            <a:off x="1559402" y="5478541"/>
            <a:ext cx="6662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finally</a:t>
            </a:r>
            <a:r>
              <a:rPr lang="ko-KR" altLang="en-US" sz="1600" b="1" i="0" u="none" strike="noStrike" baseline="0" dirty="0">
                <a:solidFill>
                  <a:srgbClr val="0070C0"/>
                </a:solidFill>
                <a:latin typeface="YoonV YoonMyungjo100Std_OTF"/>
              </a:rPr>
              <a:t>를 사용하여 </a:t>
            </a:r>
            <a:r>
              <a:rPr lang="en-US" altLang="ko-KR" sz="1600" b="1" i="0" u="none" strike="noStrike" baseline="0" dirty="0" err="1">
                <a:solidFill>
                  <a:srgbClr val="0070C0"/>
                </a:solidFill>
                <a:latin typeface="ITC Garamond Std Lt"/>
              </a:rPr>
              <a:t>cursor</a:t>
            </a:r>
            <a:r>
              <a:rPr lang="en-US" altLang="ko-KR" sz="1600" b="1" i="0" u="none" strike="noStrike" baseline="0" dirty="0" err="1">
                <a:solidFill>
                  <a:srgbClr val="0070C0"/>
                </a:solidFill>
                <a:latin typeface="YoonV YoonMyungjo100Std_OTF"/>
              </a:rPr>
              <a:t>.</a:t>
            </a:r>
            <a:r>
              <a:rPr lang="en-US" altLang="ko-KR" sz="1600" b="1" i="0" u="none" strike="noStrike" baseline="0" dirty="0" err="1">
                <a:solidFill>
                  <a:srgbClr val="0070C0"/>
                </a:solidFill>
                <a:latin typeface="ITC Garamond Std Lt"/>
              </a:rPr>
              <a:t>close</a:t>
            </a:r>
            <a:r>
              <a:rPr lang="en-US" altLang="ko-KR" sz="1600" b="1" i="0" u="none" strike="noStrike" baseline="0" dirty="0">
                <a:solidFill>
                  <a:srgbClr val="0070C0"/>
                </a:solidFill>
                <a:latin typeface="YoonV YoonMyungjo100Std_OTF"/>
              </a:rPr>
              <a:t>( )</a:t>
            </a:r>
            <a:r>
              <a:rPr lang="ko-KR" altLang="en-US" sz="1600" b="1" i="0" u="none" strike="noStrike" baseline="0" dirty="0">
                <a:solidFill>
                  <a:srgbClr val="0070C0"/>
                </a:solidFill>
                <a:latin typeface="YoonV YoonMyungjo100Std_OTF"/>
              </a:rPr>
              <a:t>라는 함수를 여러 번 사용하지 않아도 됨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tabLst>
                <a:tab pos="536575" algn="l"/>
              </a:tabLst>
            </a:pPr>
            <a:r>
              <a:rPr lang="en-US" altLang="ko-KR" dirty="0"/>
              <a:t>finally</a:t>
            </a:r>
            <a:r>
              <a:rPr lang="ko-KR" altLang="en-US" dirty="0"/>
              <a:t>가 없을 경우의 코드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코드 살펴보기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C3EBB-E151-6E4B-1679-985AB4E11EBC}"/>
              </a:ext>
            </a:extLst>
          </p:cNvPr>
          <p:cNvSpPr txBox="1"/>
          <p:nvPr/>
        </p:nvSpPr>
        <p:spPr>
          <a:xfrm>
            <a:off x="487074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FFEA1-951F-346C-80F2-4E24840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77" y="1689781"/>
            <a:ext cx="6503761" cy="43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예외 객체 </a:t>
            </a:r>
            <a:r>
              <a:rPr lang="en-US" altLang="ko-KR" sz="1800" dirty="0"/>
              <a:t>: </a:t>
            </a:r>
            <a:r>
              <a:rPr lang="ko-KR" altLang="en-US" sz="1800" dirty="0"/>
              <a:t>예외와 관련된 정보 담고 있는 객체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raise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/>
              <a:t>예외 강제로 발생시킬 때 사용하는 구문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GitHub </a:t>
            </a:r>
            <a:r>
              <a:rPr lang="ko-KR" altLang="en-US" sz="1800" b="1" dirty="0">
                <a:solidFill>
                  <a:srgbClr val="C00000"/>
                </a:solidFill>
              </a:rPr>
              <a:t>검색 </a:t>
            </a:r>
            <a:r>
              <a:rPr lang="en-US" altLang="ko-KR" sz="1800" dirty="0"/>
              <a:t>: </a:t>
            </a:r>
            <a:r>
              <a:rPr lang="ko-KR" altLang="en-US" sz="1800" dirty="0"/>
              <a:t>많은 사람이 함께 개발하는 </a:t>
            </a:r>
            <a:r>
              <a:rPr lang="ko-KR" altLang="en-US" sz="1800" dirty="0" err="1"/>
              <a:t>소셜</a:t>
            </a:r>
            <a:r>
              <a:rPr lang="ko-KR" altLang="en-US" sz="1800" dirty="0"/>
              <a:t> 코딩 사이트 </a:t>
            </a:r>
            <a:r>
              <a:rPr lang="en-US" altLang="ko-KR" sz="1800" dirty="0"/>
              <a:t>GitHub </a:t>
            </a:r>
            <a:r>
              <a:rPr lang="ko-KR" altLang="en-US" sz="1800" dirty="0"/>
              <a:t>이용하는 것으로</a:t>
            </a:r>
            <a:r>
              <a:rPr lang="en-US" altLang="ko-KR" sz="1800" dirty="0"/>
              <a:t>, </a:t>
            </a:r>
            <a:r>
              <a:rPr lang="ko-KR" altLang="en-US" sz="1800" dirty="0"/>
              <a:t>유능한 개발자들의 정제된 코드 살펴볼 수 있음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0202C-0052-B280-CED1-1C742E9AE1B5}"/>
              </a:ext>
            </a:extLst>
          </p:cNvPr>
          <p:cNvSpPr txBox="1"/>
          <p:nvPr/>
        </p:nvSpPr>
        <p:spPr>
          <a:xfrm>
            <a:off x="420914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예외를 강제로 발생시킬 때 사용하는 키워드로 맞는 것은</a:t>
            </a:r>
            <a:r>
              <a:rPr lang="en-US" altLang="ko-KR" dirty="0"/>
              <a:t>?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dirty="0"/>
              <a:t>①throw   ②raise   ③runtime    ④Error</a:t>
            </a:r>
          </a:p>
          <a:p>
            <a:pPr lvl="1" algn="just"/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ko-KR" altLang="en-US" dirty="0"/>
              <a:t>본문에서 살펴보았던 </a:t>
            </a:r>
            <a:r>
              <a:rPr lang="en-US" altLang="ko-KR" dirty="0"/>
              <a:t>GitHub</a:t>
            </a:r>
            <a:r>
              <a:rPr lang="ko-KR" altLang="en-US" dirty="0"/>
              <a:t>에서 코드를 찾는 방법으로</a:t>
            </a:r>
            <a:r>
              <a:rPr lang="en-US" altLang="ko-KR" dirty="0"/>
              <a:t>, </a:t>
            </a:r>
            <a:r>
              <a:rPr lang="ko-KR" altLang="en-US" dirty="0"/>
              <a:t>인공지능 개발에서 많이 사용되는 수치 연산 라이브러리</a:t>
            </a:r>
            <a:r>
              <a:rPr lang="en-US" altLang="ko-KR" dirty="0"/>
              <a:t>,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http://github.com/tensorflow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raise </a:t>
            </a:r>
            <a:r>
              <a:rPr lang="ko-KR" altLang="en-US" dirty="0"/>
              <a:t>구문이 사용되는 예를 </a:t>
            </a:r>
            <a:br>
              <a:rPr lang="en-US" altLang="ko-KR" dirty="0"/>
            </a:br>
            <a:r>
              <a:rPr lang="ko-KR" altLang="en-US" dirty="0"/>
              <a:t>세 가지 찾아보세요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4B99B-3D6D-3530-9437-7896395EF73D}"/>
              </a:ext>
            </a:extLst>
          </p:cNvPr>
          <p:cNvSpPr txBox="1"/>
          <p:nvPr/>
        </p:nvSpPr>
        <p:spPr>
          <a:xfrm>
            <a:off x="420914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09668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94" y="2911410"/>
            <a:ext cx="7213490" cy="151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628649" y="1052764"/>
            <a:ext cx="8028071" cy="5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6" y="1717158"/>
            <a:ext cx="7213488" cy="11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D6227-DFAE-D045-85E8-99AB10789839}"/>
              </a:ext>
            </a:extLst>
          </p:cNvPr>
          <p:cNvSpPr txBox="1"/>
          <p:nvPr/>
        </p:nvSpPr>
        <p:spPr>
          <a:xfrm>
            <a:off x="420914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86998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예외 객체</a:t>
            </a:r>
            <a:r>
              <a:rPr lang="en-US" altLang="ko-KR" dirty="0"/>
              <a:t>, raise </a:t>
            </a:r>
            <a:r>
              <a:rPr lang="ko-KR" altLang="en-US" dirty="0"/>
              <a:t>구문</a:t>
            </a:r>
            <a:r>
              <a:rPr lang="en-US" altLang="ko-KR" dirty="0"/>
              <a:t>, GitHub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/>
              <a:t>프로그램을 개발하다 보면 수많은 오류를 만나게 된다</a:t>
            </a:r>
            <a:r>
              <a:rPr lang="en-US" altLang="ko-KR" dirty="0"/>
              <a:t>. </a:t>
            </a:r>
            <a:r>
              <a:rPr lang="ko-KR" altLang="en-US" dirty="0"/>
              <a:t>또한 처음 프로그램을 개발했을 때 모든 오류를 예측하고 처리하는 경우는 거의 없다</a:t>
            </a:r>
            <a:r>
              <a:rPr lang="en-US" altLang="ko-KR" dirty="0"/>
              <a:t>. </a:t>
            </a:r>
            <a:r>
              <a:rPr lang="ko-KR" altLang="en-US" dirty="0"/>
              <a:t>개발이 완료된 뒤에도 예측하지 못한 오류들이 계속 발생하기 때문에 유지보수가 필요하다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객체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 시 예외 정보가 저장되는 곳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5" y="2340890"/>
            <a:ext cx="7415769" cy="15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3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Exception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모든 예외의 어머니</a:t>
            </a:r>
            <a:r>
              <a:rPr lang="en-US" altLang="ko-KR" dirty="0"/>
              <a:t>”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예외 객체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6" y="2731602"/>
            <a:ext cx="6505526" cy="344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다양한 예외들이 발생할 때 그 정보를 메일 등으로 보내도록 해서 </a:t>
            </a:r>
            <a:br>
              <a:rPr lang="en-US" altLang="ko-KR" dirty="0"/>
            </a:br>
            <a:r>
              <a:rPr lang="ko-KR" altLang="en-US" dirty="0"/>
              <a:t>수집하면  프로그램 개선에 큰 도움이 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19" y="1238580"/>
            <a:ext cx="7213456" cy="13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46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객체 사용하면 </a:t>
            </a:r>
            <a:r>
              <a:rPr lang="en-US" altLang="ko-KR" dirty="0"/>
              <a:t>except </a:t>
            </a:r>
            <a:r>
              <a:rPr lang="ko-KR" altLang="en-US" dirty="0"/>
              <a:t>구문을 </a:t>
            </a:r>
            <a:r>
              <a:rPr lang="en-US" altLang="ko-KR" dirty="0"/>
              <a:t>if </a:t>
            </a:r>
            <a:r>
              <a:rPr lang="ko-KR" altLang="en-US" dirty="0"/>
              <a:t>조건문처럼 사용해서 예외를 </a:t>
            </a:r>
            <a:br>
              <a:rPr lang="en-US" altLang="ko-KR" dirty="0"/>
            </a:br>
            <a:r>
              <a:rPr lang="ko-KR" altLang="en-US" dirty="0"/>
              <a:t>구분할 수 있음</a:t>
            </a: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여러 가지 예외가 발생할 수 있는 코드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2" y="2835034"/>
            <a:ext cx="5912135" cy="320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정상적으로 정수 입력한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정수로 변환될 수 없는 값 입력한 경우 </a:t>
            </a:r>
            <a:r>
              <a:rPr lang="en-US" altLang="ko-KR" dirty="0"/>
              <a:t>- 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정수 입력하나 리스트 길이를 넘는 인덱스 경우 </a:t>
            </a:r>
            <a:r>
              <a:rPr lang="en-US" altLang="ko-KR" dirty="0"/>
              <a:t>– </a:t>
            </a:r>
            <a:r>
              <a:rPr lang="en-US" altLang="ko-KR" dirty="0" err="1"/>
              <a:t>IndexError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1516121"/>
            <a:ext cx="6840594" cy="87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2980632"/>
            <a:ext cx="6840594" cy="113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4655647"/>
            <a:ext cx="6840594" cy="11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5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구분하기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except </a:t>
            </a:r>
            <a:r>
              <a:rPr lang="ko-KR" altLang="en-US" dirty="0"/>
              <a:t>구문 뒤에 예외 종류 입력해서 구분할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59" y="2257466"/>
            <a:ext cx="7031833" cy="247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515</Words>
  <Application>Microsoft Office PowerPoint</Application>
  <PresentationFormat>화면 슬라이드 쇼(4:3)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예외 객체</vt:lpstr>
      <vt:lpstr>예외 객체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모든 예외 잡기</vt:lpstr>
      <vt:lpstr>모든 예외 잡기</vt:lpstr>
      <vt:lpstr>모든 예외 잡기</vt:lpstr>
      <vt:lpstr>모든 예외 잡기</vt:lpstr>
      <vt:lpstr>raise 구문</vt:lpstr>
      <vt:lpstr>raise 구문</vt:lpstr>
      <vt:lpstr>깃허브에서 코드 살펴보기</vt:lpstr>
      <vt:lpstr>깃허브에서 코드 살펴보기</vt:lpstr>
      <vt:lpstr>깃허브에서 코드 살펴보기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121</cp:revision>
  <dcterms:created xsi:type="dcterms:W3CDTF">2019-06-04T09:17:40Z</dcterms:created>
  <dcterms:modified xsi:type="dcterms:W3CDTF">2022-08-09T02:19:58Z</dcterms:modified>
</cp:coreProperties>
</file>