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300" r:id="rId8"/>
    <p:sldId id="270" r:id="rId9"/>
    <p:sldId id="301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303" r:id="rId26"/>
    <p:sldId id="302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63" r:id="rId39"/>
    <p:sldId id="297" r:id="rId40"/>
    <p:sldId id="298" r:id="rId41"/>
    <p:sldId id="299" r:id="rId42"/>
    <p:sldId id="310" r:id="rId43"/>
    <p:sldId id="304" r:id="rId44"/>
    <p:sldId id="305" r:id="rId45"/>
    <p:sldId id="306" r:id="rId46"/>
    <p:sldId id="307" r:id="rId47"/>
    <p:sldId id="308" r:id="rId48"/>
    <p:sldId id="309" r:id="rId49"/>
    <p:sldId id="266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08-2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7B140-45B3-D3A0-8228-B311A6D92A0D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33A675-DE08-5C73-7C45-68CEA698C6B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978B5-BEFE-4823-2E74-7F4E806A39DC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B0FD8B-D68F-CB10-DE96-47E69AD971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FFA52C-2A46-30F5-0B35-050EEE6481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클래스의 추가적인 구문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C9EB748A-3F4B-6DD0-9893-687E31D4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0286D4-EBC3-A93B-7CE7-7B0F3113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252537"/>
            <a:ext cx="68865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3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7527" y="5037513"/>
            <a:ext cx="6417425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이와 같이 </a:t>
            </a:r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함수 정의하면 </a:t>
            </a:r>
            <a:r>
              <a:rPr lang="en-US" altLang="ko-KR" dirty="0" err="1"/>
              <a:t>str</a:t>
            </a:r>
            <a:r>
              <a:rPr lang="en-US" altLang="ko-KR" dirty="0"/>
              <a:t>() </a:t>
            </a:r>
            <a:r>
              <a:rPr lang="ko-KR" altLang="en-US" dirty="0"/>
              <a:t>함수 호출할 때 </a:t>
            </a:r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함수가 자동으로 호출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17D607-6E9D-4FEE-7FE9-F746D4E1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405411"/>
            <a:ext cx="7353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크기 비교 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1" y="1177462"/>
            <a:ext cx="4576003" cy="206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8" y="3685050"/>
            <a:ext cx="5918054" cy="238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5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54" y="1139247"/>
            <a:ext cx="651344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55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9" y="1125711"/>
            <a:ext cx="5426670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32" y="4455850"/>
            <a:ext cx="2408873" cy="170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99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클래스 변수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class </a:t>
            </a:r>
            <a:r>
              <a:rPr lang="ko-KR" altLang="en-US" dirty="0"/>
              <a:t>구문 바로 아래의 단계에 변수를 선언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8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 변수에 접근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2" y="2302987"/>
            <a:ext cx="7317971" cy="89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99" y="3869737"/>
            <a:ext cx="7317971" cy="69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04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클래스 변수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" y="1596130"/>
            <a:ext cx="7465832" cy="43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35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" y="1178647"/>
            <a:ext cx="7429587" cy="494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15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클래스 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클래스가 가진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‘</a:t>
            </a:r>
            <a:r>
              <a:rPr lang="ko-KR" altLang="en-US" dirty="0"/>
              <a:t>클래스가 가진 기능</a:t>
            </a:r>
            <a:r>
              <a:rPr lang="en-US" altLang="ko-KR" dirty="0"/>
              <a:t>’ </a:t>
            </a:r>
            <a:r>
              <a:rPr lang="ko-KR" altLang="en-US" dirty="0"/>
              <a:t>명시적으로 나타냄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데코레이터</a:t>
            </a:r>
            <a:r>
              <a:rPr lang="ko-KR" altLang="en-US" dirty="0"/>
              <a:t> </a:t>
            </a:r>
            <a:r>
              <a:rPr lang="en-US" altLang="ko-KR" dirty="0"/>
              <a:t>(decorator) : @</a:t>
            </a:r>
            <a:r>
              <a:rPr lang="en-US" altLang="ko-KR" dirty="0" err="1"/>
              <a:t>classmethod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3BC70A-D5E6-2A61-0F4A-1BE5ED25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99" y="3189340"/>
            <a:ext cx="7191375" cy="18215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12D7EE-D890-D747-3679-A246719C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639" y="5063330"/>
            <a:ext cx="71913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3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활용 예시 </a:t>
            </a:r>
            <a:r>
              <a:rPr lang="en-US" altLang="ko-KR" dirty="0"/>
              <a:t>– </a:t>
            </a:r>
            <a:r>
              <a:rPr lang="en-US" altLang="ko-KR" dirty="0" err="1"/>
              <a:t>Student.print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F177CC-3CA8-307A-8846-E44E790A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62" y="1642941"/>
            <a:ext cx="6445476" cy="40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어떤 클래스의 </a:t>
            </a:r>
            <a:r>
              <a:rPr lang="ko-KR" altLang="en-US" b="1" dirty="0" err="1"/>
              <a:t>인스턴스인지</a:t>
            </a:r>
            <a:r>
              <a:rPr lang="ko-KR" altLang="en-US" b="1" dirty="0"/>
              <a:t> 확인하기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특수한 이름의 </a:t>
            </a:r>
            <a:r>
              <a:rPr lang="ko-KR" altLang="en-US" b="1" dirty="0" err="1"/>
              <a:t>메소드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클래스 변수와 </a:t>
            </a:r>
            <a:r>
              <a:rPr lang="ko-KR" altLang="en-US" b="1" dirty="0" err="1"/>
              <a:t>메소드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 </a:t>
            </a:r>
            <a:r>
              <a:rPr lang="en-US" altLang="ko-KR" b="1" dirty="0"/>
              <a:t>① - </a:t>
            </a:r>
            <a:r>
              <a:rPr lang="ko-KR" altLang="en-US" b="1" dirty="0" err="1"/>
              <a:t>가비지</a:t>
            </a:r>
            <a:r>
              <a:rPr lang="en-US" altLang="ko-KR" b="1" dirty="0"/>
              <a:t> </a:t>
            </a:r>
            <a:r>
              <a:rPr lang="ko-KR" altLang="en-US" b="1" dirty="0" err="1"/>
              <a:t>컬렉터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 </a:t>
            </a:r>
            <a:r>
              <a:rPr lang="en-US" altLang="ko-KR" b="1" dirty="0"/>
              <a:t>② - </a:t>
            </a:r>
            <a:r>
              <a:rPr lang="ko-KR" altLang="en-US" b="1" dirty="0" err="1"/>
              <a:t>프라이빗</a:t>
            </a:r>
            <a:r>
              <a:rPr lang="ko-KR" altLang="en-US" b="1" dirty="0"/>
              <a:t> 변수와 </a:t>
            </a:r>
            <a:r>
              <a:rPr lang="ko-KR" altLang="en-US" b="1" dirty="0" err="1"/>
              <a:t>게터</a:t>
            </a:r>
            <a:r>
              <a:rPr lang="en-US" altLang="ko-KR" b="1" dirty="0"/>
              <a:t>/</a:t>
            </a:r>
            <a:r>
              <a:rPr lang="ko-KR" altLang="en-US" b="1" dirty="0"/>
              <a:t>세터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 </a:t>
            </a:r>
            <a:r>
              <a:rPr lang="en-US" altLang="ko-KR" b="1" dirty="0"/>
              <a:t>③ - </a:t>
            </a:r>
            <a:r>
              <a:rPr lang="ko-KR" altLang="en-US" b="1" dirty="0"/>
              <a:t>상속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1" y="1179079"/>
            <a:ext cx="7823898" cy="475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1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43" y="1192213"/>
            <a:ext cx="646537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19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가비지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컬렉터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(garbage collector)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더 사용할 가능성이 없는 데이터를 메모리에서 제거하는 역할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</a:t>
            </a:r>
            <a:r>
              <a:rPr lang="en-US" altLang="ko-KR" dirty="0"/>
              <a:t>: </a:t>
            </a:r>
            <a:r>
              <a:rPr lang="ko-KR" altLang="en-US" dirty="0"/>
              <a:t>변수에 저장하지 않은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en-US" altLang="ko-KR" dirty="0"/>
              <a:t> </a:t>
            </a:r>
            <a:r>
              <a:rPr lang="ko-KR" altLang="en-US" dirty="0" err="1"/>
              <a:t>컬렉터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95" y="2812337"/>
            <a:ext cx="7201199" cy="321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0E974A-5D19-1F53-F748-69222ADBDA6F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알아보기①</a:t>
            </a:r>
          </a:p>
        </p:txBody>
      </p:sp>
    </p:spTree>
    <p:extLst>
      <p:ext uri="{BB962C8B-B14F-4D97-AF65-F5344CB8AC3E}">
        <p14:creationId xmlns:p14="http://schemas.microsoft.com/office/powerpoint/2010/main" val="289313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</a:t>
            </a:r>
            <a:r>
              <a:rPr lang="en-US" altLang="ko-KR" dirty="0"/>
              <a:t>: </a:t>
            </a:r>
            <a:r>
              <a:rPr lang="ko-KR" altLang="en-US" dirty="0"/>
              <a:t>변수에 저장한 경우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en-US" altLang="ko-KR" dirty="0"/>
              <a:t> </a:t>
            </a:r>
            <a:r>
              <a:rPr lang="ko-KR" altLang="en-US" dirty="0" err="1"/>
              <a:t>컬렉터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8" y="1589723"/>
            <a:ext cx="7387394" cy="32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214A7-B30D-2021-8880-DCDC84A983F0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알아보기①</a:t>
            </a:r>
          </a:p>
        </p:txBody>
      </p:sp>
    </p:spTree>
    <p:extLst>
      <p:ext uri="{BB962C8B-B14F-4D97-AF65-F5344CB8AC3E}">
        <p14:creationId xmlns:p14="http://schemas.microsoft.com/office/powerpoint/2010/main" val="335008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원의 둘레와 넓이를 구하는 객체 지향 프로그램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B2ADE-C339-8B32-2146-38E7B4E3818F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5639C1-F8A3-247A-71D6-F9C039291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03" y="1667629"/>
            <a:ext cx="6183539" cy="425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3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만약 </a:t>
            </a:r>
            <a:r>
              <a:rPr lang="en-US" altLang="ko-KR" dirty="0"/>
              <a:t>Circle </a:t>
            </a:r>
            <a:r>
              <a:rPr lang="ko-KR" altLang="en-US" dirty="0"/>
              <a:t>클래스의 </a:t>
            </a:r>
            <a:r>
              <a:rPr lang="en-US" altLang="ko-KR" dirty="0"/>
              <a:t>radius </a:t>
            </a:r>
            <a:r>
              <a:rPr lang="ko-KR" altLang="en-US" dirty="0"/>
              <a:t>속성에 다음과 같이 음수를 넣으면</a:t>
            </a:r>
            <a:r>
              <a:rPr lang="en-US" altLang="ko-KR" dirty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원의 넓이는 제곱해서 양수</a:t>
            </a:r>
            <a:r>
              <a:rPr lang="en-US" altLang="ko-KR" dirty="0"/>
              <a:t>, </a:t>
            </a:r>
            <a:r>
              <a:rPr lang="ko-KR" altLang="en-US" dirty="0"/>
              <a:t>둘레는 음수가 나오므로 현실과 맞지 않음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따라서 길이를 음수로 넣는 것을 막는 방법이 필요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B2ADE-C339-8B32-2146-38E7B4E3818F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6E6B72-D0CA-9C1C-275B-B9968E99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26" y="2629154"/>
            <a:ext cx="4447674" cy="16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8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프라이빗</a:t>
            </a:r>
            <a:r>
              <a:rPr lang="ko-KR" altLang="en-US" dirty="0">
                <a:solidFill>
                  <a:srgbClr val="C00000"/>
                </a:solidFill>
              </a:rPr>
              <a:t> 변수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변수를 마음대로 사용하는 것 방지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__&lt;</a:t>
            </a:r>
            <a:r>
              <a:rPr lang="ko-KR" altLang="en-US" dirty="0"/>
              <a:t>변수 이름</a:t>
            </a:r>
            <a:r>
              <a:rPr lang="en-US" altLang="ko-KR" dirty="0"/>
              <a:t>&gt; </a:t>
            </a:r>
            <a:r>
              <a:rPr lang="ko-KR" altLang="en-US" dirty="0"/>
              <a:t>형태로 </a:t>
            </a:r>
            <a:r>
              <a:rPr lang="ko-KR" altLang="en-US" dirty="0" err="1"/>
              <a:t>인스턴스</a:t>
            </a:r>
            <a:r>
              <a:rPr lang="ko-KR" altLang="en-US" dirty="0"/>
              <a:t> 변수 이름 선언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7" y="2768251"/>
            <a:ext cx="6382183" cy="31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B2ADE-C339-8B32-2146-38E7B4E3818F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1766179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4" y="1207742"/>
            <a:ext cx="629653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0" y="2880396"/>
            <a:ext cx="59900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9F22F-7465-52C9-7013-3A88AF1B96B5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269064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게터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(getter) 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C00000"/>
                </a:solidFill>
              </a:rPr>
              <a:t>세터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(setter)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프라이빗</a:t>
            </a:r>
            <a:r>
              <a:rPr lang="ko-KR" altLang="en-US" dirty="0"/>
              <a:t> 변수 값 추출하거나 변경할 목적으로 간접적으로 속성에 </a:t>
            </a:r>
            <a:br>
              <a:rPr lang="en-US" altLang="ko-KR" dirty="0"/>
            </a:br>
            <a:r>
              <a:rPr lang="ko-KR" altLang="en-US" dirty="0"/>
              <a:t>접근하도록 하는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38" y="3150194"/>
            <a:ext cx="5922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95" y="4278595"/>
            <a:ext cx="568567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4FD5E3-3D4D-E07E-CA51-2EC5E1D226B4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1438990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4" y="1175588"/>
            <a:ext cx="5948281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EC5A4B-7D71-D53C-5A39-4C908FC65973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155714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en-US" altLang="ko-KR" dirty="0" err="1"/>
              <a:t>isinstance</a:t>
            </a:r>
            <a:r>
              <a:rPr lang="en-US" altLang="ko-KR" dirty="0"/>
              <a:t>(), </a:t>
            </a:r>
            <a:r>
              <a:rPr lang="ko-KR" altLang="en-US" dirty="0"/>
              <a:t>클래스 변수</a:t>
            </a:r>
            <a:r>
              <a:rPr lang="en-US" altLang="ko-KR" dirty="0"/>
              <a:t>, </a:t>
            </a:r>
            <a:r>
              <a:rPr lang="ko-KR" altLang="en-US" dirty="0"/>
              <a:t>클래스 함수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클래스의 부가적인 기능에 대해 알아본다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/>
              <a:t>이와 같이 함수 사용해 값 변경하면 여러 가지 처리 추가할 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ex) </a:t>
            </a:r>
            <a:r>
              <a:rPr lang="en-US" altLang="ko-KR" dirty="0" err="1"/>
              <a:t>set_radius</a:t>
            </a:r>
            <a:r>
              <a:rPr lang="en-US" altLang="ko-KR" dirty="0"/>
              <a:t>() </a:t>
            </a:r>
            <a:r>
              <a:rPr lang="ko-KR" altLang="en-US" dirty="0"/>
              <a:t>함수에 다음과 같은 코드 추가하여 </a:t>
            </a:r>
            <a:r>
              <a:rPr lang="en-US" altLang="ko-KR" dirty="0"/>
              <a:t>__radius</a:t>
            </a:r>
            <a:r>
              <a:rPr lang="ko-KR" altLang="en-US" dirty="0"/>
              <a:t>에 할당할 값을 양의 숫자로만 한정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29" y="2554665"/>
            <a:ext cx="7298931" cy="156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726044-4839-68DF-8D7E-C03301C74297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4189860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5522" y="1191986"/>
            <a:ext cx="8249562" cy="498497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 err="1"/>
              <a:t>데코레이터를</a:t>
            </a:r>
            <a:r>
              <a:rPr lang="ko-KR" altLang="en-US" dirty="0"/>
              <a:t> 사용한 </a:t>
            </a:r>
            <a:r>
              <a:rPr lang="ko-KR" altLang="en-US" dirty="0" err="1"/>
              <a:t>게터와</a:t>
            </a:r>
            <a:r>
              <a:rPr lang="ko-KR" altLang="en-US" dirty="0"/>
              <a:t> 세터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프로그래밍 언어에서 제공하는 </a:t>
            </a:r>
            <a:r>
              <a:rPr lang="ko-KR" altLang="en-US" dirty="0" err="1"/>
              <a:t>게터와</a:t>
            </a:r>
            <a:r>
              <a:rPr lang="ko-KR" altLang="en-US" dirty="0"/>
              <a:t> </a:t>
            </a:r>
            <a:r>
              <a:rPr lang="ko-KR" altLang="en-US" dirty="0" err="1"/>
              <a:t>세타</a:t>
            </a:r>
            <a:r>
              <a:rPr lang="ko-KR" altLang="en-US" dirty="0"/>
              <a:t> 만들고 사용하는 기능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변수 이름과 같은 함수 정의하고 위에 </a:t>
            </a:r>
            <a:r>
              <a:rPr lang="en-US" altLang="ko-KR" dirty="0"/>
              <a:t>@property</a:t>
            </a:r>
            <a:r>
              <a:rPr lang="ko-KR" altLang="en-US" dirty="0"/>
              <a:t>와 </a:t>
            </a:r>
            <a:r>
              <a:rPr lang="en-US" altLang="ko-KR" dirty="0"/>
              <a:t>@&lt;</a:t>
            </a:r>
            <a:r>
              <a:rPr lang="ko-KR" altLang="en-US" dirty="0"/>
              <a:t>변수 이름</a:t>
            </a:r>
            <a:r>
              <a:rPr lang="en-US" altLang="ko-KR" dirty="0"/>
              <a:t>&gt;.setter </a:t>
            </a:r>
            <a:br>
              <a:rPr lang="en-US" altLang="ko-KR" dirty="0"/>
            </a:br>
            <a:r>
              <a:rPr lang="ko-KR" altLang="en-US" dirty="0" err="1"/>
              <a:t>데코레이터</a:t>
            </a:r>
            <a:r>
              <a:rPr lang="ko-KR" altLang="en-US" dirty="0"/>
              <a:t> 붙이기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92" y="3042772"/>
            <a:ext cx="5637975" cy="308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0E102-35DB-B13B-5170-1CC05623D72A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247245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프라이빗</a:t>
            </a:r>
            <a:r>
              <a:rPr lang="ko-KR" altLang="en-US" dirty="0"/>
              <a:t> 변수와 </a:t>
            </a:r>
            <a:r>
              <a:rPr lang="ko-KR" altLang="en-US" dirty="0" err="1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23" y="1208839"/>
            <a:ext cx="5258377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03AD02-AF5C-46EB-ADB9-29E81DA33FF0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64650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상속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(inheritance)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다른 누군가가 만든 기본 형태에 내가 원하는 것만 추가하거나 교체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다중 상속</a:t>
            </a:r>
            <a:endParaRPr lang="en-US" altLang="ko-KR" dirty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다른 누군가가 만든 형태들을 조립하여 내가 원하는 것을 만드는 것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프로그래밍 언어에서 기반이 되는 것을 부모</a:t>
            </a:r>
            <a:r>
              <a:rPr lang="en-US" altLang="ko-KR" dirty="0"/>
              <a:t>, </a:t>
            </a:r>
            <a:r>
              <a:rPr lang="ko-KR" altLang="en-US" dirty="0"/>
              <a:t>이를 기반으로 생성한 것을 자식이라 부름</a:t>
            </a:r>
            <a:r>
              <a:rPr lang="en-US" altLang="ko-KR" dirty="0"/>
              <a:t>. </a:t>
            </a:r>
            <a:r>
              <a:rPr lang="ko-KR" altLang="en-US" dirty="0"/>
              <a:t>부모가 자식에게 자신의 기반을 물려주는 기능이므로 </a:t>
            </a:r>
            <a:r>
              <a:rPr lang="en-US" altLang="ko-KR" dirty="0"/>
              <a:t>“</a:t>
            </a:r>
            <a:r>
              <a:rPr lang="ko-KR" altLang="en-US" dirty="0"/>
              <a:t>상속</a:t>
            </a:r>
            <a:r>
              <a:rPr lang="en-US" altLang="ko-KR" dirty="0"/>
              <a:t>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475C8-2F98-F761-077C-E63EE2318D86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알아보기③</a:t>
            </a:r>
          </a:p>
        </p:txBody>
      </p:sp>
    </p:spTree>
    <p:extLst>
      <p:ext uri="{BB962C8B-B14F-4D97-AF65-F5344CB8AC3E}">
        <p14:creationId xmlns:p14="http://schemas.microsoft.com/office/powerpoint/2010/main" val="3543959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CC3A5-BD5F-DCAE-B4D6-1A422B10A8A8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알아보기③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720D5B-7E0A-F1F5-74E1-A2F42C11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9" y="1062421"/>
            <a:ext cx="5953125" cy="51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77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예외 클래스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Exception </a:t>
            </a:r>
            <a:r>
              <a:rPr lang="ko-KR" altLang="en-US" dirty="0"/>
              <a:t>클래스 수정하여 </a:t>
            </a:r>
            <a:r>
              <a:rPr lang="en-US" altLang="ko-KR" dirty="0" err="1"/>
              <a:t>CustomException</a:t>
            </a:r>
            <a:r>
              <a:rPr lang="en-US" altLang="ko-KR" dirty="0"/>
              <a:t> </a:t>
            </a:r>
            <a:r>
              <a:rPr lang="ko-KR" altLang="en-US" dirty="0"/>
              <a:t>클래스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사용자 정의 예외 클래스 만들기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76924-93EF-1892-2311-5AD565CAD93B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알아보기③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846EF4-1F80-60DA-0208-B6AF2863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774049"/>
            <a:ext cx="7067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80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자식 클래스로써 부모의 함수 재정의</a:t>
            </a:r>
            <a:r>
              <a:rPr lang="en-US" altLang="ko-KR" dirty="0"/>
              <a:t>(</a:t>
            </a:r>
            <a:r>
              <a:rPr lang="ko-KR" altLang="en-US" dirty="0" err="1"/>
              <a:t>오버라이드</a:t>
            </a:r>
            <a:r>
              <a:rPr lang="en-US" altLang="ko-KR" dirty="0"/>
              <a:t>)</a:t>
            </a:r>
            <a:r>
              <a:rPr lang="ko-KR" altLang="en-US" dirty="0"/>
              <a:t>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CFA80-4159-38C4-BAFB-6620EF5D4D70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알아보기③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75ED7D-7B3A-1457-288B-2AAA8641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771351"/>
            <a:ext cx="6905625" cy="1581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C15554-6236-E81D-806F-D0A5E09F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34" y="3250862"/>
            <a:ext cx="69437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87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자식 클래스로써 부모에 없는 새로운 함수 정의하기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6340E-8607-3337-2B25-76D7BDCB12A7}"/>
              </a:ext>
            </a:extLst>
          </p:cNvPr>
          <p:cNvSpPr txBox="1"/>
          <p:nvPr/>
        </p:nvSpPr>
        <p:spPr>
          <a:xfrm>
            <a:off x="348343" y="155117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알아보기③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FFD446-D998-00AF-7C7D-6E049F80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55" y="1606283"/>
            <a:ext cx="5508000" cy="33974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5BBB86-C958-9F72-C794-42F20E80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98" y="4879198"/>
            <a:ext cx="5250979" cy="10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79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7510713" cy="49849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b="1" dirty="0" err="1">
                <a:solidFill>
                  <a:srgbClr val="C00000"/>
                </a:solidFill>
              </a:rPr>
              <a:t>isinstance</a:t>
            </a:r>
            <a:r>
              <a:rPr lang="en-US" altLang="ko-KR" sz="1800" b="1" dirty="0">
                <a:solidFill>
                  <a:srgbClr val="C00000"/>
                </a:solidFill>
              </a:rPr>
              <a:t>() 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어떤 클래스의 </a:t>
            </a:r>
            <a:r>
              <a:rPr lang="ko-KR" altLang="en-US" sz="1800" dirty="0" err="1"/>
              <a:t>인스턴스인지</a:t>
            </a:r>
            <a:r>
              <a:rPr lang="ko-KR" altLang="en-US" sz="1800" dirty="0"/>
              <a:t> 확인할 때 사용하는 함수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클래스 변수</a:t>
            </a:r>
            <a:r>
              <a:rPr lang="en-US" altLang="ko-KR" sz="1800" b="1" dirty="0">
                <a:solidFill>
                  <a:srgbClr val="C00000"/>
                </a:solidFill>
              </a:rPr>
              <a:t>, </a:t>
            </a:r>
            <a:r>
              <a:rPr lang="ko-KR" altLang="en-US" sz="1800" b="1" dirty="0">
                <a:solidFill>
                  <a:srgbClr val="C00000"/>
                </a:solidFill>
              </a:rPr>
              <a:t>클래스 함수 </a:t>
            </a:r>
            <a:r>
              <a:rPr lang="en-US" altLang="ko-KR" sz="1800" dirty="0"/>
              <a:t>: </a:t>
            </a:r>
            <a:r>
              <a:rPr lang="ko-KR" altLang="en-US" sz="1800" dirty="0"/>
              <a:t>클래스 이름 뒤에 마침표 찍고 바로 사용할 수 있는 클래스가 갖는 변수와 함수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endParaRPr lang="en-US" altLang="ko-KR" sz="1800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상속 </a:t>
            </a:r>
            <a:r>
              <a:rPr lang="en-US" altLang="ko-KR" sz="1800" dirty="0"/>
              <a:t>: </a:t>
            </a:r>
            <a:r>
              <a:rPr lang="ko-KR" altLang="en-US" sz="1800" dirty="0"/>
              <a:t>어떤 클래스 기반으로 그 속성과 기능을 물려받아 새로운 클래스 만드는 것</a:t>
            </a:r>
            <a:endParaRPr lang="en-US" altLang="ko-KR" sz="1800" b="1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B5541-8C96-1024-8B6F-2CCBF14C42C2}"/>
              </a:ext>
            </a:extLst>
          </p:cNvPr>
          <p:cNvSpPr txBox="1"/>
          <p:nvPr/>
        </p:nvSpPr>
        <p:spPr>
          <a:xfrm>
            <a:off x="449942" y="2673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슬라이드 </a:t>
            </a:r>
            <a:r>
              <a:rPr lang="en-US" altLang="ko-KR" dirty="0"/>
              <a:t>#12</a:t>
            </a:r>
            <a:r>
              <a:rPr lang="ko-KR" altLang="en-US" dirty="0"/>
              <a:t>의 </a:t>
            </a:r>
            <a:r>
              <a:rPr lang="en-US" altLang="ko-KR" dirty="0"/>
              <a:t>compare_func.py</a:t>
            </a:r>
            <a:r>
              <a:rPr lang="ko-KR" altLang="en-US" dirty="0"/>
              <a:t>를 수정해서 </a:t>
            </a:r>
            <a:r>
              <a:rPr lang="en-US" altLang="ko-KR" dirty="0"/>
              <a:t>Student </a:t>
            </a:r>
            <a:r>
              <a:rPr lang="ko-KR" altLang="en-US" dirty="0"/>
              <a:t>객체를 숫자와 비교했을 때 학생의 성적 평균과 비교가 일어나게 해보세요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예를 들어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56" y="2198972"/>
            <a:ext cx="6151340" cy="396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36072C-81D8-0739-2F9D-35B79E287909}"/>
              </a:ext>
            </a:extLst>
          </p:cNvPr>
          <p:cNvSpPr txBox="1"/>
          <p:nvPr/>
        </p:nvSpPr>
        <p:spPr>
          <a:xfrm>
            <a:off x="449942" y="2673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44479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상속</a:t>
            </a:r>
            <a:endParaRPr lang="en-US" altLang="ko-KR" dirty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어떤 클래스를 기반으로 그 속성과 기능을 물려받아 새로운 클래스 만드는 것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isinstance</a:t>
            </a:r>
            <a:r>
              <a:rPr lang="en-US" altLang="ko-KR" dirty="0">
                <a:solidFill>
                  <a:srgbClr val="C00000"/>
                </a:solidFill>
              </a:rPr>
              <a:t>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상속 관계에 따라서 객체가 어떤 클래스를 기반으로 만들었는지 확인할 수 있게 해주는 함수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str</a:t>
            </a:r>
            <a:r>
              <a:rPr lang="en-US" altLang="ko-KR" dirty="0">
                <a:solidFill>
                  <a:srgbClr val="C00000"/>
                </a:solidFill>
              </a:rPr>
              <a:t>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2623928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870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42" y="1142336"/>
            <a:ext cx="6028648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9C120E-085E-685C-4DCC-93042490368F}"/>
              </a:ext>
            </a:extLst>
          </p:cNvPr>
          <p:cNvSpPr txBox="1"/>
          <p:nvPr/>
        </p:nvSpPr>
        <p:spPr>
          <a:xfrm>
            <a:off x="449942" y="2673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039146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0" y="1161242"/>
            <a:ext cx="6311981" cy="304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42978-A7F9-5293-D62A-FD946A0FDCCC}"/>
              </a:ext>
            </a:extLst>
          </p:cNvPr>
          <p:cNvSpPr txBox="1"/>
          <p:nvPr/>
        </p:nvSpPr>
        <p:spPr>
          <a:xfrm>
            <a:off x="449942" y="2673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1061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42978-A7F9-5293-D62A-FD946A0FDCCC}"/>
              </a:ext>
            </a:extLst>
          </p:cNvPr>
          <p:cNvSpPr txBox="1"/>
          <p:nvPr/>
        </p:nvSpPr>
        <p:spPr>
          <a:xfrm>
            <a:off x="449942" y="2673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4E0638-2452-A118-B6DB-025B64BA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상속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 algn="just"/>
            <a:r>
              <a:rPr lang="ko-KR" altLang="en-US" b="0" i="0" u="none" strike="noStrike" baseline="0" dirty="0">
                <a:latin typeface="YoonV YoonMyungjo100Std_OTF"/>
              </a:rPr>
              <a:t>다른 클래스의 모든 것을 물려 받아서 새로운 클래스를 만듦</a:t>
            </a:r>
            <a:r>
              <a:rPr lang="en-US" altLang="ko-KR" b="0" i="0" u="none" strike="noStrike" baseline="0" dirty="0">
                <a:latin typeface="YoonV YoonMyungjo100Std_OTF"/>
              </a:rPr>
              <a:t>. </a:t>
            </a:r>
            <a:r>
              <a:rPr lang="en-US" altLang="ko-KR" b="0" i="0" u="none" strike="noStrike" baseline="0" dirty="0">
                <a:solidFill>
                  <a:srgbClr val="B80B46"/>
                </a:solidFill>
                <a:latin typeface="YoonV YoonGothic100Std_OTF"/>
              </a:rPr>
              <a:t>IS-A </a:t>
            </a:r>
            <a:r>
              <a:rPr lang="ko-KR" altLang="en-US" b="0" i="0" u="none" strike="noStrike" baseline="0" dirty="0">
                <a:solidFill>
                  <a:srgbClr val="B80B46"/>
                </a:solidFill>
                <a:latin typeface="YoonV YoonGothic100Std_OTF"/>
              </a:rPr>
              <a:t>관계</a:t>
            </a:r>
            <a:endParaRPr lang="ko-KR" altLang="en-US" sz="1800" b="0" i="0" u="none" strike="noStrike" baseline="0" dirty="0"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latin typeface="YoonV YoonMyungjo100Std_OTF"/>
              </a:rPr>
              <a:t>캐릭터는 </a:t>
            </a:r>
            <a:r>
              <a:rPr lang="en-US" altLang="ko-KR" sz="1600" b="0" i="0" u="none" strike="noStrike" baseline="0" dirty="0" err="1">
                <a:latin typeface="ITC Garamond Std Lt" panose="02020502060506020304" pitchFamily="18" charset="0"/>
              </a:rPr>
              <a:t>GameObject</a:t>
            </a:r>
            <a:r>
              <a:rPr lang="ko-KR" altLang="en-US" sz="1600" b="0" i="0" u="none" strike="noStrike" baseline="0" dirty="0">
                <a:latin typeface="YoonV YoonMyungjo100Std_OTF"/>
              </a:rPr>
              <a:t>입니다</a:t>
            </a:r>
            <a:r>
              <a:rPr lang="en-US" altLang="ko-KR" sz="1600" b="0" i="0" u="none" strike="noStrike" baseline="0" dirty="0">
                <a:latin typeface="YoonV YoonMyungjo100Std_OTF"/>
              </a:rPr>
              <a:t>: </a:t>
            </a:r>
            <a:r>
              <a:rPr lang="en-US" altLang="ko-KR" sz="1600" b="0" i="0" u="none" strike="noStrike" baseline="0" dirty="0">
                <a:latin typeface="ITC Garamond Std Lt" panose="02020502060506020304" pitchFamily="18" charset="0"/>
              </a:rPr>
              <a:t>Character is</a:t>
            </a:r>
            <a:r>
              <a:rPr lang="en-US" altLang="ko-KR" sz="1600" b="0" i="0" u="none" strike="noStrike" baseline="0" dirty="0">
                <a:latin typeface="YoonV YoonMyungjo100Std_OTF"/>
              </a:rPr>
              <a:t>-</a:t>
            </a:r>
            <a:r>
              <a:rPr lang="en-US" altLang="ko-KR" sz="1600" b="0" i="0" u="none" strike="noStrike" baseline="0" dirty="0">
                <a:latin typeface="ITC Garamond Std Lt" panose="02020502060506020304" pitchFamily="18" charset="0"/>
              </a:rPr>
              <a:t>a </a:t>
            </a:r>
            <a:r>
              <a:rPr lang="en-US" altLang="ko-KR" sz="1600" b="0" i="0" u="none" strike="noStrike" baseline="0" dirty="0" err="1">
                <a:latin typeface="ITC Garamond Std Lt" panose="02020502060506020304" pitchFamily="18" charset="0"/>
              </a:rPr>
              <a:t>GameObject</a:t>
            </a:r>
            <a:r>
              <a:rPr lang="en-US" altLang="ko-KR" sz="1600" b="0" i="0" u="none" strike="noStrike" baseline="0" dirty="0">
                <a:latin typeface="ITC Garamond Std Lt" panose="02020502060506020304" pitchFamily="18" charset="0"/>
              </a:rPr>
              <a:t> </a:t>
            </a:r>
          </a:p>
          <a:p>
            <a:pPr lvl="2" algn="just"/>
            <a:r>
              <a:rPr lang="ko-KR" altLang="en-US" sz="1400" b="0" i="0" u="none" strike="noStrike" baseline="0" dirty="0">
                <a:latin typeface="YoonV YoonMyungjo100Std_OTF"/>
              </a:rPr>
              <a:t>전사는 캐릭터입니다</a:t>
            </a:r>
            <a:r>
              <a:rPr lang="en-US" altLang="ko-KR" sz="1400" b="0" i="0" u="none" strike="noStrike" baseline="0" dirty="0">
                <a:latin typeface="YoonV YoonMyungjo100Std_OTF"/>
              </a:rPr>
              <a:t>: </a:t>
            </a:r>
            <a:r>
              <a:rPr lang="en-US" altLang="ko-KR" sz="1400" b="0" i="0" u="none" strike="noStrike" baseline="0" dirty="0">
                <a:latin typeface="ITC Garamond Std Lt" panose="02020502060506020304" pitchFamily="18" charset="0"/>
              </a:rPr>
              <a:t>Warrior is</a:t>
            </a:r>
            <a:r>
              <a:rPr lang="en-US" altLang="ko-KR" sz="1400" b="0" i="0" u="none" strike="noStrike" baseline="0" dirty="0">
                <a:latin typeface="YoonV YoonMyungjo100Std_OTF"/>
              </a:rPr>
              <a:t>-</a:t>
            </a:r>
            <a:r>
              <a:rPr lang="en-US" altLang="ko-KR" sz="1400" b="0" i="0" u="none" strike="noStrike" baseline="0" dirty="0">
                <a:latin typeface="ITC Garamond Std Lt" panose="02020502060506020304" pitchFamily="18" charset="0"/>
              </a:rPr>
              <a:t>a Character </a:t>
            </a:r>
          </a:p>
          <a:p>
            <a:pPr lvl="2" algn="just"/>
            <a:r>
              <a:rPr lang="ko-KR" altLang="en-US" sz="1400" b="0" i="0" u="none" strike="noStrike" baseline="0" dirty="0">
                <a:latin typeface="YoonV YoonMyungjo100Std_OTF"/>
              </a:rPr>
              <a:t>마법사는 캐릭터입니다</a:t>
            </a:r>
            <a:r>
              <a:rPr lang="en-US" altLang="ko-KR" sz="1400" b="0" i="0" u="none" strike="noStrike" baseline="0" dirty="0">
                <a:latin typeface="YoonV YoonMyungjo100Std_OTF"/>
              </a:rPr>
              <a:t>: </a:t>
            </a:r>
            <a:r>
              <a:rPr lang="en-US" altLang="ko-KR" sz="1400" b="0" i="0" u="none" strike="noStrike" baseline="0" dirty="0">
                <a:latin typeface="ITC Garamond Std Lt" panose="02020502060506020304" pitchFamily="18" charset="0"/>
              </a:rPr>
              <a:t>Wizard is</a:t>
            </a:r>
            <a:r>
              <a:rPr lang="en-US" altLang="ko-KR" sz="1400" b="0" i="0" u="none" strike="noStrike" baseline="0" dirty="0">
                <a:latin typeface="YoonV YoonMyungjo100Std_OTF"/>
              </a:rPr>
              <a:t>-</a:t>
            </a:r>
            <a:r>
              <a:rPr lang="en-US" altLang="ko-KR" sz="1400" b="0" i="0" u="none" strike="noStrike" baseline="0" dirty="0">
                <a:latin typeface="ITC Garamond Std Lt" panose="02020502060506020304" pitchFamily="18" charset="0"/>
              </a:rPr>
              <a:t>a Character </a:t>
            </a:r>
          </a:p>
          <a:p>
            <a:pPr lvl="1"/>
            <a:r>
              <a:rPr lang="ko-KR" altLang="en-US" sz="1600" b="0" i="0" u="none" strike="noStrike" baseline="0" dirty="0">
                <a:latin typeface="YoonV YoonMyungjo100Std_OTF"/>
              </a:rPr>
              <a:t>몬스터도 </a:t>
            </a:r>
            <a:r>
              <a:rPr lang="en-US" altLang="ko-KR" sz="1600" b="0" i="0" u="none" strike="noStrike" baseline="0" dirty="0" err="1">
                <a:latin typeface="ITC Garamond Std Lt" panose="02020502060506020304" pitchFamily="18" charset="0"/>
              </a:rPr>
              <a:t>GameObject</a:t>
            </a:r>
            <a:r>
              <a:rPr lang="ko-KR" altLang="en-US" sz="1600" b="0" i="0" u="none" strike="noStrike" baseline="0" dirty="0">
                <a:latin typeface="YoonV YoonMyungjo100Std_OTF"/>
              </a:rPr>
              <a:t>입니다</a:t>
            </a:r>
            <a:r>
              <a:rPr lang="en-US" altLang="ko-KR" sz="1600" b="0" i="0" u="none" strike="noStrike" baseline="0" dirty="0">
                <a:latin typeface="YoonV YoonMyungjo100Std_OTF"/>
              </a:rPr>
              <a:t>: </a:t>
            </a:r>
            <a:r>
              <a:rPr lang="en-US" altLang="ko-KR" sz="1600" b="0" i="0" u="none" strike="noStrike" baseline="0" dirty="0">
                <a:latin typeface="ITC Garamond Std Lt" panose="02020502060506020304" pitchFamily="18" charset="0"/>
              </a:rPr>
              <a:t>Monster is</a:t>
            </a:r>
            <a:r>
              <a:rPr lang="en-US" altLang="ko-KR" sz="1600" b="0" i="0" u="none" strike="noStrike" baseline="0" dirty="0">
                <a:latin typeface="YoonV YoonMyungjo100Std_OTF"/>
              </a:rPr>
              <a:t>-</a:t>
            </a:r>
            <a:r>
              <a:rPr lang="en-US" altLang="ko-KR" sz="1600" b="0" i="0" u="none" strike="noStrike" baseline="0" dirty="0">
                <a:latin typeface="ITC Garamond Std Lt" panose="02020502060506020304" pitchFamily="18" charset="0"/>
              </a:rPr>
              <a:t>a </a:t>
            </a:r>
            <a:r>
              <a:rPr lang="en-US" altLang="ko-KR" sz="1600" b="0" i="0" u="none" strike="noStrike" baseline="0" dirty="0" err="1">
                <a:latin typeface="ITC Garamond Std Lt" panose="02020502060506020304" pitchFamily="18" charset="0"/>
              </a:rPr>
              <a:t>GameObject</a:t>
            </a:r>
            <a:r>
              <a:rPr lang="en-US" altLang="ko-KR" sz="1600" b="0" i="0" u="none" strike="noStrike" baseline="0" dirty="0">
                <a:latin typeface="ITC Garamond Std Lt" panose="02020502060506020304" pitchFamily="18" charset="0"/>
              </a:rPr>
              <a:t> </a:t>
            </a:r>
            <a:endParaRPr lang="ko-KR" altLang="en-US" sz="1600" b="0" i="0" u="none" strike="noStrike" baseline="0" dirty="0">
              <a:latin typeface="ITC Garamond Std Lt" panose="02020502060506020304" pitchFamily="18" charset="0"/>
            </a:endParaRPr>
          </a:p>
          <a:p>
            <a:pPr lvl="2" algn="just"/>
            <a:r>
              <a:rPr lang="ko-KR" altLang="en-US" sz="1400" b="0" i="0" u="none" strike="noStrike" baseline="0" dirty="0">
                <a:latin typeface="YoonV YoonMyungjo100Std_OTF"/>
              </a:rPr>
              <a:t>드래곤은 몬스터입니다</a:t>
            </a:r>
            <a:r>
              <a:rPr lang="en-US" altLang="ko-KR" sz="1400" b="0" i="0" u="none" strike="noStrike" baseline="0" dirty="0">
                <a:latin typeface="YoonV YoonMyungjo100Std_OTF"/>
              </a:rPr>
              <a:t>: </a:t>
            </a:r>
            <a:r>
              <a:rPr lang="en-US" altLang="ko-KR" sz="1400" b="0" i="0" u="none" strike="noStrike" baseline="0" dirty="0">
                <a:latin typeface="ITC Garamond Std Lt" panose="02020502060506020304" pitchFamily="18" charset="0"/>
              </a:rPr>
              <a:t>Dragon is</a:t>
            </a:r>
            <a:r>
              <a:rPr lang="en-US" altLang="ko-KR" sz="1400" b="0" i="0" u="none" strike="noStrike" baseline="0" dirty="0">
                <a:latin typeface="YoonV YoonMyungjo100Std_OTF"/>
              </a:rPr>
              <a:t>-</a:t>
            </a:r>
            <a:r>
              <a:rPr lang="en-US" altLang="ko-KR" sz="1400" b="0" i="0" u="none" strike="noStrike" baseline="0" dirty="0">
                <a:latin typeface="ITC Garamond Std Lt" panose="02020502060506020304" pitchFamily="18" charset="0"/>
              </a:rPr>
              <a:t>a Monster </a:t>
            </a:r>
          </a:p>
          <a:p>
            <a:pPr lvl="2" algn="just"/>
            <a:r>
              <a:rPr lang="ko-KR" altLang="en-US" sz="1400" b="0" i="0" u="none" strike="noStrike" baseline="0" dirty="0" err="1">
                <a:latin typeface="YoonV YoonMyungjo100Std_OTF"/>
              </a:rPr>
              <a:t>슬라임은</a:t>
            </a:r>
            <a:r>
              <a:rPr lang="ko-KR" altLang="en-US" sz="1400" b="0" i="0" u="none" strike="noStrike" baseline="0" dirty="0">
                <a:latin typeface="YoonV YoonMyungjo100Std_OTF"/>
              </a:rPr>
              <a:t> 몬스터입니다</a:t>
            </a:r>
            <a:r>
              <a:rPr lang="en-US" altLang="ko-KR" sz="1400" b="0" i="0" u="none" strike="noStrike" baseline="0" dirty="0">
                <a:latin typeface="YoonV YoonMyungjo100Std_OTF"/>
              </a:rPr>
              <a:t>: </a:t>
            </a:r>
            <a:r>
              <a:rPr lang="en-US" altLang="ko-KR" sz="1400" b="0" i="0" u="none" strike="noStrike" baseline="0" dirty="0">
                <a:latin typeface="ITC Garamond Std Lt" panose="02020502060506020304" pitchFamily="18" charset="0"/>
              </a:rPr>
              <a:t>Slime is</a:t>
            </a:r>
            <a:r>
              <a:rPr lang="en-US" altLang="ko-KR" sz="1400" b="0" i="0" u="none" strike="noStrike" baseline="0" dirty="0">
                <a:latin typeface="YoonV YoonMyungjo100Std_OTF"/>
              </a:rPr>
              <a:t>-</a:t>
            </a:r>
            <a:r>
              <a:rPr lang="en-US" altLang="ko-KR" sz="1400" b="0" i="0" u="none" strike="noStrike" baseline="0" dirty="0">
                <a:latin typeface="ITC Garamond Std Lt" panose="02020502060506020304" pitchFamily="18" charset="0"/>
              </a:rPr>
              <a:t>a Monster</a:t>
            </a:r>
            <a:endParaRPr lang="en-US" altLang="ko-KR" b="0" i="0" u="none" strike="noStrike" baseline="0" dirty="0">
              <a:solidFill>
                <a:srgbClr val="B80B46"/>
              </a:solidFill>
              <a:latin typeface="YoonV YoonGothic100Std_OTF"/>
            </a:endParaRPr>
          </a:p>
          <a:p>
            <a:pPr marL="457200" lvl="1" indent="0" algn="just">
              <a:buNone/>
            </a:pPr>
            <a:endParaRPr lang="en-US" altLang="ko-KR" sz="1600" dirty="0">
              <a:solidFill>
                <a:srgbClr val="B1766E"/>
              </a:solidFill>
              <a:latin typeface="YoonV YoonGothic100Std_OTF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DCDF88-5F11-789E-0E88-B82B60D6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93" y="3583153"/>
            <a:ext cx="4224429" cy="23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67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42978-A7F9-5293-D62A-FD946A0FDCCC}"/>
              </a:ext>
            </a:extLst>
          </p:cNvPr>
          <p:cNvSpPr txBox="1"/>
          <p:nvPr/>
        </p:nvSpPr>
        <p:spPr>
          <a:xfrm>
            <a:off x="449942" y="2673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4E0638-2452-A118-B6DB-025B64BA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구성</a:t>
            </a:r>
            <a:r>
              <a:rPr lang="en-US" altLang="ko-KR" dirty="0"/>
              <a:t>(composition)</a:t>
            </a:r>
          </a:p>
          <a:p>
            <a:pPr lvl="1"/>
            <a:r>
              <a:rPr lang="ko-KR" altLang="en-US" dirty="0"/>
              <a:t>‘다른 클래스를 갖고</a:t>
            </a:r>
            <a:r>
              <a:rPr lang="en-US" altLang="ko-KR" dirty="0"/>
              <a:t>, </a:t>
            </a:r>
            <a:r>
              <a:rPr lang="ko-KR" altLang="en-US" dirty="0"/>
              <a:t>필요할 때 활용하는 것’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C00000"/>
                </a:solidFill>
              </a:rPr>
              <a:t>HAS-A </a:t>
            </a:r>
            <a:r>
              <a:rPr lang="ko-KR" altLang="en-US" dirty="0">
                <a:solidFill>
                  <a:srgbClr val="C00000"/>
                </a:solidFill>
              </a:rPr>
              <a:t>관계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만들 때 활용</a:t>
            </a:r>
            <a:endParaRPr lang="en-US" altLang="ko-KR" dirty="0"/>
          </a:p>
          <a:p>
            <a:pPr lvl="2"/>
            <a:r>
              <a:rPr lang="ko-KR" altLang="en-US" dirty="0"/>
              <a:t>캐릭터는 체력을 갖습니다</a:t>
            </a:r>
            <a:r>
              <a:rPr lang="en-US" altLang="ko-KR" dirty="0"/>
              <a:t>: Character has-a HP.</a:t>
            </a:r>
          </a:p>
          <a:p>
            <a:pPr lvl="2"/>
            <a:r>
              <a:rPr lang="ko-KR" altLang="en-US" dirty="0"/>
              <a:t>캐릭터는 무기를 갖습니다</a:t>
            </a:r>
            <a:r>
              <a:rPr lang="en-US" altLang="ko-KR" dirty="0"/>
              <a:t>: Character has-a Weapon.</a:t>
            </a:r>
          </a:p>
          <a:p>
            <a:pPr lvl="2"/>
            <a:r>
              <a:rPr lang="ko-KR" altLang="en-US" dirty="0"/>
              <a:t>캐릭터는 스킬을 갖습니다</a:t>
            </a:r>
            <a:r>
              <a:rPr lang="en-US" altLang="ko-KR" dirty="0"/>
              <a:t>: Character has-a Skill.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8308B9-8CF4-9903-CA9A-A2E6ED5B8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04" y="2960687"/>
            <a:ext cx="53244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2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42978-A7F9-5293-D62A-FD946A0FDCCC}"/>
              </a:ext>
            </a:extLst>
          </p:cNvPr>
          <p:cNvSpPr txBox="1"/>
          <p:nvPr/>
        </p:nvSpPr>
        <p:spPr>
          <a:xfrm>
            <a:off x="449942" y="2673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4E0638-2452-A118-B6DB-025B64BA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‘</a:t>
            </a:r>
            <a:r>
              <a:rPr lang="en-US" altLang="ko-KR" dirty="0" err="1"/>
              <a:t>StudentList</a:t>
            </a:r>
            <a:r>
              <a:rPr lang="en-US" altLang="ko-KR" dirty="0"/>
              <a:t> </a:t>
            </a:r>
            <a:r>
              <a:rPr lang="ko-KR" altLang="en-US" dirty="0"/>
              <a:t>클래스 구현하기</a:t>
            </a:r>
            <a:endParaRPr lang="en-US" altLang="ko-KR" dirty="0"/>
          </a:p>
          <a:p>
            <a:pPr lvl="1"/>
            <a:r>
              <a:rPr lang="ko-KR" altLang="en-US" dirty="0"/>
              <a:t>간단히 </a:t>
            </a:r>
            <a:r>
              <a:rPr lang="en-US" altLang="ko-KR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score</a:t>
            </a:r>
            <a:r>
              <a:rPr lang="ko-KR" altLang="en-US" dirty="0"/>
              <a:t>라는 속성만 갖게 구성</a:t>
            </a:r>
            <a:endParaRPr lang="en-US" altLang="ko-KR" dirty="0"/>
          </a:p>
          <a:p>
            <a:pPr lvl="1"/>
            <a:r>
              <a:rPr lang="ko-KR" altLang="en-US" dirty="0"/>
              <a:t>학생 리스트를 저장하는 </a:t>
            </a:r>
            <a:r>
              <a:rPr lang="en-US" altLang="ko-KR" dirty="0" err="1"/>
              <a:t>StudentList</a:t>
            </a:r>
            <a:r>
              <a:rPr lang="en-US" altLang="ko-KR" dirty="0"/>
              <a:t> </a:t>
            </a:r>
            <a:r>
              <a:rPr lang="ko-KR" altLang="en-US" dirty="0"/>
              <a:t>클래스를 생성한 후 다음 실행 결과가 나오도록 빈칸을 채워보세요</a:t>
            </a:r>
            <a:r>
              <a:rPr lang="en-US" altLang="ko-KR" dirty="0"/>
              <a:t>. </a:t>
            </a:r>
            <a:r>
              <a:rPr lang="en-US" altLang="ko-KR" dirty="0" err="1"/>
              <a:t>StudentList</a:t>
            </a:r>
            <a:r>
              <a:rPr lang="en-US" altLang="ko-KR" dirty="0"/>
              <a:t> </a:t>
            </a:r>
            <a:r>
              <a:rPr lang="ko-KR" altLang="en-US" dirty="0"/>
              <a:t>클래스에서 </a:t>
            </a:r>
            <a:r>
              <a:rPr lang="en-US" altLang="ko-KR" dirty="0"/>
              <a:t>students </a:t>
            </a:r>
            <a:r>
              <a:rPr lang="ko-KR" altLang="en-US" dirty="0"/>
              <a:t>라는 리스트를 갖습니다</a:t>
            </a:r>
            <a:r>
              <a:rPr lang="en-US" altLang="ko-KR" dirty="0"/>
              <a:t>. Student has-a Name</a:t>
            </a:r>
            <a:r>
              <a:rPr lang="ko-KR" altLang="en-US" dirty="0"/>
              <a:t>과 </a:t>
            </a:r>
            <a:r>
              <a:rPr lang="en-US" altLang="ko-KR" dirty="0"/>
              <a:t>Student has-a Score</a:t>
            </a:r>
            <a:r>
              <a:rPr lang="ko-KR" altLang="en-US" dirty="0"/>
              <a:t> 문장으로 생각했을 때 </a:t>
            </a:r>
            <a:r>
              <a:rPr lang="en-US" altLang="ko-KR" dirty="0"/>
              <a:t>HAS-A </a:t>
            </a:r>
            <a:r>
              <a:rPr lang="ko-KR" altLang="en-US" dirty="0"/>
              <a:t>관계가 성립한다면 ‘</a:t>
            </a:r>
            <a:r>
              <a:rPr lang="ko-KR" altLang="en-US" dirty="0" err="1"/>
              <a:t>구성’입니다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DEDD6F-C787-E99F-B855-38579856B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921"/>
          <a:stretch/>
        </p:blipFill>
        <p:spPr>
          <a:xfrm>
            <a:off x="1404049" y="3057525"/>
            <a:ext cx="3686175" cy="29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31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42978-A7F9-5293-D62A-FD946A0FDCCC}"/>
              </a:ext>
            </a:extLst>
          </p:cNvPr>
          <p:cNvSpPr txBox="1"/>
          <p:nvPr/>
        </p:nvSpPr>
        <p:spPr>
          <a:xfrm>
            <a:off x="449942" y="2673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DEDD6F-C787-E99F-B855-38579856B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2"/>
          <a:stretch/>
        </p:blipFill>
        <p:spPr>
          <a:xfrm>
            <a:off x="1404049" y="1277256"/>
            <a:ext cx="3177323" cy="15243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363330-4A5F-8038-9620-21F5B134D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49" y="2828019"/>
            <a:ext cx="5722465" cy="31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9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42978-A7F9-5293-D62A-FD946A0FDCCC}"/>
              </a:ext>
            </a:extLst>
          </p:cNvPr>
          <p:cNvSpPr txBox="1"/>
          <p:nvPr/>
        </p:nvSpPr>
        <p:spPr>
          <a:xfrm>
            <a:off x="449942" y="2673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4E0638-2452-A118-B6DB-025B64BA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 구현하기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기본 자료형이 차곡차곡 쌓여서 정리되어 있는 공간</a:t>
            </a:r>
            <a:endParaRPr lang="en-US" altLang="ko-KR" dirty="0"/>
          </a:p>
          <a:p>
            <a:pPr lvl="2"/>
            <a:r>
              <a:rPr lang="ko-KR" altLang="en-US" dirty="0"/>
              <a:t>푸시</a:t>
            </a:r>
            <a:r>
              <a:rPr lang="en-US" altLang="ko-KR" dirty="0"/>
              <a:t>: </a:t>
            </a:r>
            <a:r>
              <a:rPr lang="ko-KR" altLang="en-US" dirty="0"/>
              <a:t>스택에 넣는 행위</a:t>
            </a:r>
            <a:endParaRPr lang="en-US" altLang="ko-KR" dirty="0"/>
          </a:p>
          <a:p>
            <a:pPr lvl="2"/>
            <a:r>
              <a:rPr lang="ko-KR" altLang="en-US" dirty="0"/>
              <a:t>팝</a:t>
            </a:r>
            <a:r>
              <a:rPr lang="en-US" altLang="ko-KR" dirty="0"/>
              <a:t>: </a:t>
            </a:r>
            <a:r>
              <a:rPr lang="ko-KR" altLang="en-US" dirty="0"/>
              <a:t>스택에서 꺼내는 행위</a:t>
            </a:r>
            <a:endParaRPr lang="en-US" altLang="ko-KR" dirty="0"/>
          </a:p>
          <a:p>
            <a:pPr lvl="1"/>
            <a:r>
              <a:rPr lang="ko-KR" altLang="en-US" dirty="0"/>
              <a:t>큐 </a:t>
            </a:r>
            <a:r>
              <a:rPr lang="en-US" altLang="ko-KR" dirty="0"/>
              <a:t>: </a:t>
            </a:r>
            <a:r>
              <a:rPr lang="ko-KR" altLang="en-US" dirty="0"/>
              <a:t>먼저 진입한 것이 먼저 꺼내지는 자료 구조</a:t>
            </a:r>
          </a:p>
          <a:p>
            <a:pPr lvl="2"/>
            <a:r>
              <a:rPr lang="ko-KR" altLang="en-US" dirty="0" err="1"/>
              <a:t>인큐</a:t>
            </a:r>
            <a:r>
              <a:rPr lang="en-US" altLang="ko-KR" dirty="0"/>
              <a:t>(enqueue): </a:t>
            </a:r>
            <a:r>
              <a:rPr lang="ko-KR" altLang="en-US" dirty="0"/>
              <a:t>큐라는 상자 안에 물건을 넣는 행위</a:t>
            </a:r>
            <a:endParaRPr lang="en-US" altLang="ko-KR" dirty="0"/>
          </a:p>
          <a:p>
            <a:pPr lvl="2"/>
            <a:r>
              <a:rPr lang="ko-KR" altLang="en-US" dirty="0" err="1"/>
              <a:t>디큐</a:t>
            </a:r>
            <a:r>
              <a:rPr lang="en-US" altLang="ko-KR" dirty="0"/>
              <a:t>(dequeue): </a:t>
            </a:r>
            <a:r>
              <a:rPr lang="ko-KR" altLang="en-US" dirty="0"/>
              <a:t>상자 안에서 물건을 꺼내는 행위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80FD93-0860-7FBA-AA23-FDA487E8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61" y="4210113"/>
            <a:ext cx="4072976" cy="16053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2B2963-EFBF-E148-B71A-B95A51522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4" y="3924177"/>
            <a:ext cx="3711822" cy="20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05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42978-A7F9-5293-D62A-FD946A0FDCCC}"/>
              </a:ext>
            </a:extLst>
          </p:cNvPr>
          <p:cNvSpPr txBox="1"/>
          <p:nvPr/>
        </p:nvSpPr>
        <p:spPr>
          <a:xfrm>
            <a:off x="449942" y="2673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4E0638-2452-A118-B6DB-025B64BA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Stack</a:t>
            </a:r>
            <a:r>
              <a:rPr lang="ko-KR" altLang="en-US" dirty="0"/>
              <a:t>이라는 새로운 클래스를 만들어서 사용하는 방법이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Stack </a:t>
            </a:r>
            <a:r>
              <a:rPr lang="ko-KR" altLang="en-US" dirty="0"/>
              <a:t>클래스가 리스트를 갖게 코드를 구성하고</a:t>
            </a:r>
            <a:r>
              <a:rPr lang="en-US" altLang="ko-KR" dirty="0"/>
              <a:t>(Stack has-a List), </a:t>
            </a:r>
            <a:r>
              <a:rPr lang="ko-KR" altLang="en-US" dirty="0"/>
              <a:t>리스트를 스택으로만 사용하게 제한하는 것입니다</a:t>
            </a:r>
            <a:r>
              <a:rPr lang="en-US" altLang="ko-KR" dirty="0"/>
              <a:t>. </a:t>
            </a:r>
            <a:r>
              <a:rPr lang="ko-KR" altLang="en-US" dirty="0"/>
              <a:t>빈칸을 채워서 </a:t>
            </a:r>
            <a:r>
              <a:rPr lang="en-US" altLang="ko-KR" dirty="0"/>
              <a:t>Stack </a:t>
            </a:r>
            <a:r>
              <a:rPr lang="ko-KR" altLang="en-US" dirty="0"/>
              <a:t>클래스를 구현해 보세요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D3DCB1-D6BA-3F71-BF41-DA54337E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7" y="2446236"/>
            <a:ext cx="5312230" cy="36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66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42978-A7F9-5293-D62A-FD946A0FDCCC}"/>
              </a:ext>
            </a:extLst>
          </p:cNvPr>
          <p:cNvSpPr txBox="1"/>
          <p:nvPr/>
        </p:nvSpPr>
        <p:spPr>
          <a:xfrm>
            <a:off x="449942" y="26734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44E0638-2452-A118-B6DB-025B64BA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큐 구현하기</a:t>
            </a:r>
            <a:endParaRPr lang="en-US" altLang="ko-KR" dirty="0"/>
          </a:p>
          <a:p>
            <a:pPr lvl="1"/>
            <a:r>
              <a:rPr lang="ko-KR" altLang="en-US" dirty="0"/>
              <a:t>빈칸을 채워서 </a:t>
            </a:r>
            <a:r>
              <a:rPr lang="en-US" altLang="ko-KR" dirty="0"/>
              <a:t>Queue </a:t>
            </a:r>
            <a:r>
              <a:rPr lang="ko-KR" altLang="en-US" dirty="0"/>
              <a:t>클래스를 직접 구현해 보세요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A1DF8D-883A-ACBD-DEFE-4723667C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49" y="1960334"/>
            <a:ext cx="5762172" cy="39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55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isinstance</a:t>
            </a:r>
            <a:r>
              <a:rPr lang="en-US" altLang="ko-KR" dirty="0">
                <a:solidFill>
                  <a:srgbClr val="C00000"/>
                </a:solidFill>
              </a:rPr>
              <a:t>() </a:t>
            </a:r>
            <a:r>
              <a:rPr lang="ko-KR" altLang="en-US" dirty="0">
                <a:solidFill>
                  <a:srgbClr val="C00000"/>
                </a:solidFill>
              </a:rPr>
              <a:t>함수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객체가 어떤 클래스로부터 만들어졌는지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클래스의 </a:t>
            </a:r>
            <a:r>
              <a:rPr lang="ko-KR" altLang="en-US" dirty="0" err="1"/>
              <a:t>인스턴스인지</a:t>
            </a:r>
            <a:r>
              <a:rPr lang="ko-KR" altLang="en-US" dirty="0"/>
              <a:t> 확인하기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70" y="2273510"/>
            <a:ext cx="6626314" cy="49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2694" y="4419854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69" y="2755081"/>
            <a:ext cx="6572173" cy="288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5" y="5649485"/>
            <a:ext cx="6650377" cy="52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34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isinstance</a:t>
            </a:r>
            <a:r>
              <a:rPr lang="en-US" altLang="ko-KR" dirty="0"/>
              <a:t>() </a:t>
            </a:r>
            <a:r>
              <a:rPr lang="ko-KR" altLang="en-US" dirty="0"/>
              <a:t>함수의 다양한 활용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리스트 내부에 여러 종류의 인스턴스 들어있을 때</a:t>
            </a:r>
            <a:r>
              <a:rPr lang="en-US" altLang="ko-KR" dirty="0"/>
              <a:t>, </a:t>
            </a:r>
            <a:r>
              <a:rPr lang="ko-KR" altLang="en-US" dirty="0"/>
              <a:t>인스턴스들을 구분하며 속성과 기능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en-US" altLang="ko-KR" dirty="0" err="1"/>
              <a:t>isinstance</a:t>
            </a:r>
            <a:r>
              <a:rPr lang="en-US" altLang="ko-KR" dirty="0"/>
              <a:t>( ) </a:t>
            </a:r>
            <a:r>
              <a:rPr lang="ko-KR" altLang="en-US" dirty="0"/>
              <a:t>함수 활용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클래스의 </a:t>
            </a:r>
            <a:r>
              <a:rPr lang="ko-KR" altLang="en-US" dirty="0" err="1"/>
              <a:t>인스턴스인지</a:t>
            </a:r>
            <a:r>
              <a:rPr lang="ko-KR" altLang="en-US" dirty="0"/>
              <a:t> 확인하기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17" y="3181997"/>
            <a:ext cx="6426353" cy="89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36"/>
          <a:stretch/>
        </p:blipFill>
        <p:spPr bwMode="auto">
          <a:xfrm>
            <a:off x="1117447" y="4144255"/>
            <a:ext cx="6540653" cy="184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75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클래스의 </a:t>
            </a:r>
            <a:r>
              <a:rPr lang="ko-KR" altLang="en-US" dirty="0" err="1"/>
              <a:t>인스턴스인지</a:t>
            </a:r>
            <a:r>
              <a:rPr lang="ko-KR" altLang="en-US" dirty="0"/>
              <a:t> 확인하기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31"/>
          <a:stretch/>
        </p:blipFill>
        <p:spPr bwMode="auto">
          <a:xfrm>
            <a:off x="1071439" y="1405890"/>
            <a:ext cx="7001122" cy="268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74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다양한 보조 기능들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__&lt;</a:t>
            </a:r>
            <a:r>
              <a:rPr lang="ko-KR" altLang="en-US" dirty="0"/>
              <a:t>이름</a:t>
            </a:r>
            <a:r>
              <a:rPr lang="en-US" altLang="ko-KR" dirty="0"/>
              <a:t>&gt;__() </a:t>
            </a:r>
            <a:r>
              <a:rPr lang="ko-KR" altLang="en-US" dirty="0"/>
              <a:t>형태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특수한 상황에 자동으로 호출되도록 만들어짐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99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dirty="0"/>
              <a:t>예시 </a:t>
            </a:r>
            <a:r>
              <a:rPr lang="en-US" altLang="ko-KR" dirty="0"/>
              <a:t>- __</a:t>
            </a:r>
            <a:r>
              <a:rPr lang="en-US" altLang="ko-KR" dirty="0" err="1"/>
              <a:t>str</a:t>
            </a:r>
            <a:r>
              <a:rPr lang="en-US" altLang="ko-KR" dirty="0"/>
              <a:t>__() </a:t>
            </a:r>
            <a:r>
              <a:rPr lang="ko-KR" altLang="en-US" dirty="0"/>
              <a:t>함수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특수한 이름의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607581-7A23-88D8-4EB3-C907EB89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540192"/>
            <a:ext cx="72485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8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2095</TotalTime>
  <Words>979</Words>
  <Application>Microsoft Office PowerPoint</Application>
  <PresentationFormat>화면 슬라이드 쇼(4:3)</PresentationFormat>
  <Paragraphs>206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YoonV YoonGothic100Std_OTF</vt:lpstr>
      <vt:lpstr>YoonV YoonMyungjo100Std_OTF</vt:lpstr>
      <vt:lpstr>맑은 고딕</vt:lpstr>
      <vt:lpstr>Arial</vt:lpstr>
      <vt:lpstr>Calibri</vt:lpstr>
      <vt:lpstr>Calibri Light</vt:lpstr>
      <vt:lpstr>ITC Garamond Std Lt</vt:lpstr>
      <vt:lpstr>Office 테마</vt:lpstr>
      <vt:lpstr>PowerPoint 프레젠테이션</vt:lpstr>
      <vt:lpstr>목차</vt:lpstr>
      <vt:lpstr>시작하기 전에</vt:lpstr>
      <vt:lpstr>시작하기 전에</vt:lpstr>
      <vt:lpstr>어떤 클래스의 인스턴스인지 확인하기</vt:lpstr>
      <vt:lpstr>어떤 클래스의 인스턴스인지 확인하기</vt:lpstr>
      <vt:lpstr>어떤 클래스의 인스턴스인지 확인하기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특수한 이름의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클래스 변수와 메소드</vt:lpstr>
      <vt:lpstr>가비지 컬렉터</vt:lpstr>
      <vt:lpstr>가비지 컬렉터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프라이빗 변수와 게터/세터</vt:lpstr>
      <vt:lpstr>상속</vt:lpstr>
      <vt:lpstr>상속</vt:lpstr>
      <vt:lpstr>상속</vt:lpstr>
      <vt:lpstr>상속</vt:lpstr>
      <vt:lpstr>상속</vt:lpstr>
      <vt:lpstr>키워드로 정리하는 핵심 포인트</vt:lpstr>
      <vt:lpstr>확인문제</vt:lpstr>
      <vt:lpstr>확인문제</vt:lpstr>
      <vt:lpstr>확인문제</vt:lpstr>
      <vt:lpstr>도전문제</vt:lpstr>
      <vt:lpstr>도전문제</vt:lpstr>
      <vt:lpstr>도전문제</vt:lpstr>
      <vt:lpstr>도전문제</vt:lpstr>
      <vt:lpstr>도전문제</vt:lpstr>
      <vt:lpstr>도전문제</vt:lpstr>
      <vt:lpstr>도전문제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168</cp:revision>
  <dcterms:created xsi:type="dcterms:W3CDTF">2019-06-04T09:17:40Z</dcterms:created>
  <dcterms:modified xsi:type="dcterms:W3CDTF">2022-08-09T03:01:38Z</dcterms:modified>
</cp:coreProperties>
</file>