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6"/>
  </p:notesMasterIdLst>
  <p:handoutMasterIdLst>
    <p:handoutMasterId r:id="rId37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258" r:id="rId3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13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(WWW)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APM</a:t>
            </a:r>
            <a:r>
              <a:rPr lang="ko-KR" altLang="en-US" dirty="0"/>
              <a:t>의 웹 서비스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코드의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b="0" dirty="0"/>
              <a:t>PHP </a:t>
            </a:r>
            <a:r>
              <a:rPr lang="ko-KR" altLang="en-US" b="0" dirty="0"/>
              <a:t>코드는 </a:t>
            </a:r>
            <a:r>
              <a:rPr lang="en-US" altLang="ko-KR" b="0" dirty="0"/>
              <a:t>HTML </a:t>
            </a:r>
            <a:r>
              <a:rPr lang="ko-KR" altLang="en-US" b="0" dirty="0"/>
              <a:t>문서 내용의 일부로 작성되며</a:t>
            </a:r>
            <a:r>
              <a:rPr lang="en-US" altLang="ko-KR" b="0" dirty="0"/>
              <a:t>, ‘&lt; ? ’</a:t>
            </a:r>
            <a:r>
              <a:rPr lang="ko-KR" altLang="en-US" b="0" dirty="0"/>
              <a:t>와 ‘ </a:t>
            </a:r>
            <a:r>
              <a:rPr lang="en-US" altLang="ko-KR" b="0" dirty="0"/>
              <a:t>? &gt;’ </a:t>
            </a:r>
            <a:r>
              <a:rPr lang="ko-KR" altLang="en-US" b="0" dirty="0"/>
              <a:t>구분자를 사용하여 </a:t>
            </a:r>
            <a:r>
              <a:rPr lang="en-US" altLang="ko-KR" b="0" dirty="0"/>
              <a:t>HTML </a:t>
            </a:r>
            <a:r>
              <a:rPr lang="ko-KR" altLang="en-US" b="0" dirty="0" smtClean="0"/>
              <a:t>코드와 구분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ko-KR" altLang="en-US" b="0" dirty="0"/>
              <a:t>웹 문서의 내용이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13-1]</a:t>
            </a:r>
            <a:r>
              <a:rPr lang="ko-KR" altLang="en-US" b="0" dirty="0"/>
              <a:t>과 같으면 별색으로 표시한 </a:t>
            </a:r>
            <a:r>
              <a:rPr lang="ko-KR" altLang="en-US" b="0" dirty="0" smtClean="0"/>
              <a:t>부분이 </a:t>
            </a:r>
            <a:r>
              <a:rPr lang="en-US" altLang="ko-KR" b="0" dirty="0" smtClean="0"/>
              <a:t>PHP </a:t>
            </a:r>
            <a:r>
              <a:rPr lang="ko-KR" altLang="en-US" b="0" dirty="0"/>
              <a:t>코드이고</a:t>
            </a:r>
            <a:r>
              <a:rPr lang="en-US" altLang="ko-KR" b="0" dirty="0"/>
              <a:t>, </a:t>
            </a:r>
            <a:r>
              <a:rPr lang="ko-KR" altLang="en-US" b="0" dirty="0"/>
              <a:t>나머지는 </a:t>
            </a:r>
            <a:r>
              <a:rPr lang="en-US" altLang="ko-KR" b="0" dirty="0"/>
              <a:t>HTML </a:t>
            </a:r>
            <a:r>
              <a:rPr lang="ko-KR" altLang="en-US" b="0" dirty="0" smtClean="0"/>
              <a:t>코드</a:t>
            </a:r>
            <a:r>
              <a:rPr lang="en-US" altLang="ko-KR" dirty="0"/>
              <a:t>(</a:t>
            </a:r>
            <a:r>
              <a:rPr lang="en-US" altLang="ko-KR" b="0" dirty="0" smtClean="0"/>
              <a:t>MySQL </a:t>
            </a:r>
            <a:r>
              <a:rPr lang="ko-KR" altLang="en-US" b="0" dirty="0"/>
              <a:t>데이터베이스 관련 코드는 사용하지 </a:t>
            </a:r>
            <a:r>
              <a:rPr lang="ko-KR" altLang="en-US" b="0" dirty="0" smtClean="0"/>
              <a:t>않음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29030"/>
            <a:ext cx="8001000" cy="27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APM</a:t>
            </a:r>
            <a:r>
              <a:rPr lang="ko-KR" altLang="en-US" dirty="0"/>
              <a:t>의 웹 서비스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클라이언트의 웹 브라우저 주소창에 </a:t>
            </a:r>
            <a:r>
              <a:rPr lang="en-US" altLang="ko-KR" b="0" dirty="0"/>
              <a:t>http://www.korea.co.kr/~hong</a:t>
            </a:r>
            <a:r>
              <a:rPr lang="ko-KR" altLang="en-US" b="0" dirty="0"/>
              <a:t>을 입력하면 웹 </a:t>
            </a:r>
            <a:r>
              <a:rPr lang="ko-KR" altLang="en-US" b="0" dirty="0" smtClean="0"/>
              <a:t>서버에서는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13-2]</a:t>
            </a:r>
            <a:r>
              <a:rPr lang="ko-KR" altLang="en-US" b="0" dirty="0"/>
              <a:t>의 절차에 따라 </a:t>
            </a:r>
            <a:r>
              <a:rPr lang="en-US" altLang="ko-KR" b="0" dirty="0"/>
              <a:t>PHP </a:t>
            </a:r>
            <a:r>
              <a:rPr lang="ko-KR" altLang="en-US" b="0" dirty="0"/>
              <a:t>모듈에 </a:t>
            </a:r>
            <a:r>
              <a:rPr lang="en-US" altLang="ko-KR" b="0" dirty="0"/>
              <a:t>PHP </a:t>
            </a:r>
            <a:r>
              <a:rPr lang="ko-KR" altLang="en-US" b="0" dirty="0"/>
              <a:t>코드의 변환을 </a:t>
            </a:r>
            <a:r>
              <a:rPr lang="ko-KR" altLang="en-US" b="0" dirty="0" smtClean="0"/>
              <a:t>요청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04226"/>
            <a:ext cx="7848600" cy="43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/>
              <a:t>HTML</a:t>
            </a:r>
            <a:r>
              <a:rPr lang="ko-KR" altLang="en-US" dirty="0"/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352398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HTML</a:t>
            </a:r>
            <a:r>
              <a:rPr lang="ko-KR" altLang="en-US" b="0" dirty="0"/>
              <a:t>은 웹 브라우저의 어느 위치에 어떤 데이터를 어떤 모양으로 표시하는지를 </a:t>
            </a:r>
            <a:r>
              <a:rPr lang="ko-KR" altLang="en-US" b="0" dirty="0" smtClean="0"/>
              <a:t>나타냄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화면의 </a:t>
            </a:r>
            <a:r>
              <a:rPr lang="ko-KR" altLang="en-US" b="0" dirty="0"/>
              <a:t>출력 형식을 기술하는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출력되는 </a:t>
            </a:r>
            <a:r>
              <a:rPr lang="ko-KR" altLang="en-US" b="0" dirty="0"/>
              <a:t>데이터의 종류는 텍스트</a:t>
            </a:r>
            <a:r>
              <a:rPr lang="en-US" altLang="ko-KR" b="0" dirty="0"/>
              <a:t>, </a:t>
            </a:r>
            <a:r>
              <a:rPr lang="ko-KR" altLang="en-US" b="0" dirty="0"/>
              <a:t>그림</a:t>
            </a:r>
            <a:r>
              <a:rPr lang="en-US" altLang="ko-KR" b="0" dirty="0"/>
              <a:t>, </a:t>
            </a:r>
            <a:r>
              <a:rPr lang="ko-KR" altLang="en-US" b="0" dirty="0"/>
              <a:t>동영상 </a:t>
            </a:r>
            <a:r>
              <a:rPr lang="ko-KR" altLang="en-US" b="0" dirty="0" smtClean="0"/>
              <a:t>등 웹 </a:t>
            </a:r>
            <a:r>
              <a:rPr lang="ko-KR" altLang="en-US" b="0" dirty="0"/>
              <a:t>브라우저에서 볼 수 있는 모든 멀티미디어 데이터를 </a:t>
            </a:r>
            <a:r>
              <a:rPr lang="ko-KR" altLang="en-US" b="0" dirty="0" smtClean="0"/>
              <a:t>포함</a:t>
            </a:r>
            <a:endParaRPr lang="en-US" altLang="ko-KR" dirty="0"/>
          </a:p>
          <a:p>
            <a:r>
              <a:rPr lang="en-US" altLang="ko-KR" b="1" dirty="0"/>
              <a:t>HTML </a:t>
            </a:r>
            <a:r>
              <a:rPr lang="ko-KR" altLang="en-US" dirty="0"/>
              <a:t>문서의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HTML </a:t>
            </a:r>
            <a:r>
              <a:rPr lang="ko-KR" altLang="en-US" b="0" dirty="0"/>
              <a:t>문서는 </a:t>
            </a:r>
            <a:r>
              <a:rPr lang="en-US" altLang="ko-KR" b="0" dirty="0"/>
              <a:t>&lt;HTML</a:t>
            </a:r>
            <a:r>
              <a:rPr lang="en-US" altLang="ko-KR" b="0" dirty="0" smtClean="0"/>
              <a:t>&gt; </a:t>
            </a:r>
            <a:r>
              <a:rPr lang="ko-KR" altLang="en-US" b="0" dirty="0" smtClean="0"/>
              <a:t>태그로 </a:t>
            </a:r>
            <a:r>
              <a:rPr lang="ko-KR" altLang="en-US" b="0" dirty="0"/>
              <a:t>시작하여 </a:t>
            </a:r>
            <a:r>
              <a:rPr lang="en-US" altLang="ko-KR" b="0" dirty="0"/>
              <a:t>&lt;/HTML&gt; </a:t>
            </a:r>
            <a:r>
              <a:rPr lang="ko-KR" altLang="en-US" b="0" dirty="0"/>
              <a:t>태그로 </a:t>
            </a:r>
            <a:r>
              <a:rPr lang="ko-KR" altLang="en-US" b="0" dirty="0" smtClean="0"/>
              <a:t>종료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헤더는 </a:t>
            </a:r>
            <a:r>
              <a:rPr lang="en-US" altLang="ko-KR" b="0" dirty="0"/>
              <a:t>&lt;HEAD&gt;</a:t>
            </a:r>
            <a:r>
              <a:rPr lang="ko-KR" altLang="en-US" b="0" dirty="0"/>
              <a:t>와 </a:t>
            </a:r>
            <a:r>
              <a:rPr lang="en-US" altLang="ko-KR" b="0" dirty="0"/>
              <a:t>&lt;/HEAD&gt; </a:t>
            </a:r>
            <a:r>
              <a:rPr lang="ko-KR" altLang="en-US" b="0" dirty="0"/>
              <a:t>태그를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바디는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BODY&gt;</a:t>
            </a:r>
            <a:r>
              <a:rPr lang="ko-KR" altLang="en-US" b="0" dirty="0"/>
              <a:t>와 </a:t>
            </a:r>
            <a:r>
              <a:rPr lang="en-US" altLang="ko-KR" b="0" dirty="0"/>
              <a:t>&lt;/BODY&gt; </a:t>
            </a:r>
            <a:r>
              <a:rPr lang="ko-KR" altLang="en-US" b="0" dirty="0"/>
              <a:t>태그를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/>
              <a:t>TITLE&gt;</a:t>
            </a:r>
            <a:r>
              <a:rPr lang="ko-KR" altLang="en-US" b="0" dirty="0"/>
              <a:t>은 문서 제목으로 웹 브라우저 상단에 </a:t>
            </a:r>
            <a:r>
              <a:rPr lang="ko-KR" altLang="en-US" b="0" dirty="0" smtClean="0"/>
              <a:t>표시되고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ko-KR" altLang="en-US" b="0" dirty="0" smtClean="0"/>
              <a:t>본문에 </a:t>
            </a:r>
            <a:r>
              <a:rPr lang="ko-KR" altLang="en-US" b="0" dirty="0"/>
              <a:t>해당하는 “</a:t>
            </a:r>
            <a:r>
              <a:rPr lang="en-US" altLang="ko-KR" b="0" dirty="0"/>
              <a:t>HTML </a:t>
            </a:r>
            <a:r>
              <a:rPr lang="ko-KR" altLang="en-US" b="0" dirty="0"/>
              <a:t>문서의 내용”이 바디에 </a:t>
            </a:r>
            <a:r>
              <a:rPr lang="ko-KR" altLang="en-US" b="0" dirty="0" smtClean="0"/>
              <a:t>포함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80"/>
          <a:stretch/>
        </p:blipFill>
        <p:spPr>
          <a:xfrm>
            <a:off x="7315200" y="3698012"/>
            <a:ext cx="4431957" cy="2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HTML</a:t>
            </a:r>
            <a:r>
              <a:rPr lang="ko-KR" altLang="en-US" b="0" dirty="0"/>
              <a:t>에서 정의된 기본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2" y="1622854"/>
            <a:ext cx="7657496" cy="52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태그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HTML </a:t>
            </a:r>
            <a:r>
              <a:rPr lang="ko-KR" altLang="en-US" b="0" dirty="0"/>
              <a:t>태그로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13-4]</a:t>
            </a:r>
            <a:r>
              <a:rPr lang="ko-KR" altLang="en-US" b="0" dirty="0"/>
              <a:t>와 같이 간단한 </a:t>
            </a:r>
            <a:r>
              <a:rPr lang="en-US" altLang="ko-KR" b="0" dirty="0"/>
              <a:t>HTML </a:t>
            </a:r>
            <a:r>
              <a:rPr lang="ko-KR" altLang="en-US" b="0" dirty="0"/>
              <a:t>문서를 작성할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7865"/>
            <a:ext cx="63004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13-2]</a:t>
            </a:r>
            <a:r>
              <a:rPr lang="ko-KR" altLang="en-US" b="0" dirty="0"/>
              <a:t>는 표와 관련된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표 </a:t>
            </a:r>
            <a:r>
              <a:rPr lang="ko-KR" altLang="en-US" b="0" dirty="0"/>
              <a:t>내부에 </a:t>
            </a:r>
            <a:r>
              <a:rPr lang="ko-KR" altLang="en-US" b="0" dirty="0" smtClean="0"/>
              <a:t>또 다른 </a:t>
            </a:r>
            <a:r>
              <a:rPr lang="ko-KR" altLang="en-US" b="0" dirty="0"/>
              <a:t>표를 만들 수 있고</a:t>
            </a:r>
            <a:r>
              <a:rPr lang="en-US" altLang="ko-KR" b="0" dirty="0"/>
              <a:t>, </a:t>
            </a:r>
            <a:r>
              <a:rPr lang="ko-KR" altLang="en-US" b="0" dirty="0"/>
              <a:t>표 내부의 셀을 행이나 열 단위로 합칠 수도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3690938" cy="17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태그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13-5]</a:t>
            </a:r>
            <a:r>
              <a:rPr lang="ko-KR" altLang="en-US" b="0" dirty="0"/>
              <a:t>는 </a:t>
            </a:r>
            <a:r>
              <a:rPr lang="en-US" altLang="ko-KR" b="0" dirty="0"/>
              <a:t>HTML</a:t>
            </a:r>
            <a:r>
              <a:rPr lang="ko-KR" altLang="en-US" b="0" dirty="0"/>
              <a:t>로 </a:t>
            </a:r>
            <a:r>
              <a:rPr lang="en-US" altLang="ko-KR" b="0" dirty="0"/>
              <a:t>2×5</a:t>
            </a:r>
            <a:r>
              <a:rPr lang="ko-KR" altLang="en-US" b="0" dirty="0"/>
              <a:t>의 표를 만든 </a:t>
            </a:r>
            <a:r>
              <a:rPr lang="ko-KR" altLang="en-US" b="0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607574"/>
            <a:ext cx="5486400" cy="5250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81600"/>
            <a:ext cx="3552825" cy="15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0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en-US" altLang="ko-KR" dirty="0"/>
              <a:t>HTTP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20706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RFC 2616</a:t>
            </a:r>
            <a:r>
              <a:rPr lang="ko-KR" altLang="en-US" b="0" dirty="0"/>
              <a:t>으로 발표된 </a:t>
            </a:r>
            <a:r>
              <a:rPr lang="en-US" altLang="ko-KR" b="0" dirty="0"/>
              <a:t>HTTP 1.1 </a:t>
            </a:r>
            <a:r>
              <a:rPr lang="ko-KR" altLang="en-US" b="0" dirty="0"/>
              <a:t>버전은 클라이언트의 </a:t>
            </a:r>
            <a:r>
              <a:rPr lang="ko-KR" altLang="en-US" b="0" dirty="0" smtClean="0"/>
              <a:t>요청과 </a:t>
            </a:r>
            <a:r>
              <a:rPr lang="ko-KR" altLang="en-US" b="0" dirty="0"/>
              <a:t>서버의 </a:t>
            </a:r>
            <a:r>
              <a:rPr lang="ko-KR" altLang="en-US" b="0" dirty="0" smtClean="0"/>
              <a:t>응답에 의해 </a:t>
            </a:r>
            <a:r>
              <a:rPr lang="ko-KR" altLang="en-US" b="0" dirty="0"/>
              <a:t>동작하는 아주 간단한 </a:t>
            </a:r>
            <a:r>
              <a:rPr lang="ko-KR" altLang="en-US" b="0" dirty="0" smtClean="0"/>
              <a:t>프로토콜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동작 원리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HTTP </a:t>
            </a:r>
            <a:r>
              <a:rPr lang="ko-KR" altLang="en-US" b="0" dirty="0"/>
              <a:t>클라이언트가 서버에 요청을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내용에는 프로토콜 명령에 해당하는 </a:t>
            </a:r>
            <a:r>
              <a:rPr lang="ko-KR" altLang="en-US" b="0" dirty="0" smtClean="0"/>
              <a:t>요청 </a:t>
            </a:r>
            <a:r>
              <a:rPr lang="ko-KR" altLang="en-US" b="0" dirty="0" err="1" smtClean="0"/>
              <a:t>메서드</a:t>
            </a:r>
            <a:r>
              <a:rPr lang="en-US" altLang="ko-KR" b="0" dirty="0" smtClean="0"/>
              <a:t>, </a:t>
            </a:r>
            <a:r>
              <a:rPr lang="en-US" altLang="ko-KR" b="0" dirty="0"/>
              <a:t>URL, HTTP </a:t>
            </a:r>
            <a:r>
              <a:rPr lang="ko-KR" altLang="en-US" b="0" dirty="0"/>
              <a:t>버전이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기타 </a:t>
            </a:r>
            <a:r>
              <a:rPr lang="ko-KR" altLang="en-US" b="0" dirty="0"/>
              <a:t>클라이언트의 요청과 관련된 부가 </a:t>
            </a:r>
            <a:r>
              <a:rPr lang="ko-KR" altLang="en-US" b="0" dirty="0" smtClean="0"/>
              <a:t>정보도 포함</a:t>
            </a:r>
            <a:endParaRPr lang="en-US" altLang="ko-KR" b="0" dirty="0"/>
          </a:p>
          <a:p>
            <a:pPr lvl="2"/>
            <a:r>
              <a:rPr lang="en-US" altLang="ko-KR" b="0" dirty="0" smtClean="0"/>
              <a:t>HTTP </a:t>
            </a:r>
            <a:r>
              <a:rPr lang="ko-KR" altLang="en-US" b="0" dirty="0"/>
              <a:t>서버는 요청의 처리 결과를 의미하는 응답 코드가 포함된 상태 정보를 </a:t>
            </a:r>
            <a:r>
              <a:rPr lang="ko-KR" altLang="en-US" b="0" dirty="0" smtClean="0"/>
              <a:t>회신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클라이언트가 </a:t>
            </a:r>
            <a:r>
              <a:rPr lang="ko-KR" altLang="en-US" b="0" dirty="0"/>
              <a:t>요청한 결과물이나 기타 정보도 함께 </a:t>
            </a:r>
            <a:r>
              <a:rPr lang="ko-KR" altLang="en-US" b="0" dirty="0" smtClean="0"/>
              <a:t>회신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5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971800"/>
            <a:ext cx="11582400" cy="2867578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서비스를 위한 클라이언트</a:t>
            </a:r>
            <a:r>
              <a:rPr lang="en-US" altLang="ko-KR" dirty="0"/>
              <a:t>·</a:t>
            </a:r>
            <a:r>
              <a:rPr lang="ko-KR" altLang="en-US" dirty="0"/>
              <a:t>서버 구조를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서비스를 지원하는 </a:t>
            </a:r>
            <a:r>
              <a:rPr lang="en-US" altLang="ko-KR" dirty="0"/>
              <a:t>APM(Apache, PHP, MySQL)</a:t>
            </a:r>
            <a:r>
              <a:rPr lang="ko-KR" altLang="en-US" dirty="0"/>
              <a:t>의 연동 방식을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/>
              <a:t>이 지원하는 기본 태그 명령어와 프레임 구조를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HTTP</a:t>
            </a:r>
            <a:r>
              <a:rPr lang="ko-KR" altLang="en-US" dirty="0"/>
              <a:t>의 요청</a:t>
            </a:r>
            <a:r>
              <a:rPr lang="en-US" altLang="ko-KR" dirty="0"/>
              <a:t>·</a:t>
            </a:r>
            <a:r>
              <a:rPr lang="ko-KR" altLang="en-US" dirty="0"/>
              <a:t>응답 메시지의 구조와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CGI</a:t>
            </a:r>
            <a:r>
              <a:rPr lang="ko-KR" altLang="en-US" dirty="0"/>
              <a:t>의 원리를 이해하고</a:t>
            </a:r>
            <a:r>
              <a:rPr lang="en-US" altLang="ko-KR" dirty="0"/>
              <a:t>, FORM </a:t>
            </a:r>
            <a:r>
              <a:rPr lang="ko-KR" altLang="en-US" dirty="0"/>
              <a:t>태그로 사용자 입력을 처리하는 방식을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비상태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 간의 요청과 응답이 전송되는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483278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MIME </a:t>
            </a:r>
            <a:r>
              <a:rPr lang="ko-KR" altLang="en-US" dirty="0"/>
              <a:t>유사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en-US" altLang="ko-KR" b="0" dirty="0"/>
              <a:t>HTTP</a:t>
            </a:r>
            <a:r>
              <a:rPr lang="ko-KR" altLang="en-US" b="0" dirty="0"/>
              <a:t>의 요청</a:t>
            </a:r>
            <a:r>
              <a:rPr lang="en-US" altLang="ko-KR" b="0" dirty="0"/>
              <a:t>·</a:t>
            </a:r>
            <a:r>
              <a:rPr lang="ko-KR" altLang="en-US" b="0" dirty="0"/>
              <a:t>응답 메시지는 </a:t>
            </a:r>
            <a:r>
              <a:rPr lang="en-US" altLang="ko-KR" b="0" dirty="0" smtClean="0"/>
              <a:t>MIME </a:t>
            </a:r>
            <a:r>
              <a:rPr lang="ko-KR" altLang="en-US" b="0" dirty="0"/>
              <a:t>유사 구조를 </a:t>
            </a:r>
            <a:r>
              <a:rPr lang="ko-KR" altLang="en-US" b="0" dirty="0" smtClean="0"/>
              <a:t>사용해 </a:t>
            </a:r>
            <a:r>
              <a:rPr lang="ko-KR" altLang="en-US" b="0" dirty="0"/>
              <a:t>데이터를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브라우저에서 발생하는 모든 </a:t>
            </a:r>
            <a:r>
              <a:rPr lang="ko-KR" altLang="en-US" b="0" dirty="0" smtClean="0"/>
              <a:t>메시지는 </a:t>
            </a:r>
            <a:r>
              <a:rPr lang="en-US" altLang="ko-KR" b="0" dirty="0" smtClean="0"/>
              <a:t>MIME </a:t>
            </a:r>
            <a:r>
              <a:rPr lang="ko-KR" altLang="en-US" b="0" dirty="0"/>
              <a:t>개체와 거의 </a:t>
            </a:r>
            <a:r>
              <a:rPr lang="ko-KR" altLang="en-US" b="0" dirty="0" smtClean="0"/>
              <a:t>유사하게 </a:t>
            </a:r>
            <a:r>
              <a:rPr lang="ko-KR" altLang="en-US" b="0" dirty="0"/>
              <a:t>표현되며</a:t>
            </a:r>
            <a:r>
              <a:rPr lang="en-US" altLang="ko-KR" b="0" dirty="0"/>
              <a:t>, </a:t>
            </a:r>
            <a:r>
              <a:rPr lang="ko-KR" altLang="en-US" b="0" dirty="0"/>
              <a:t>서버에서 전송된 데이터도 </a:t>
            </a:r>
            <a:r>
              <a:rPr lang="en-US" altLang="ko-KR" b="0" dirty="0"/>
              <a:t>MIME </a:t>
            </a:r>
            <a:r>
              <a:rPr lang="ko-KR" altLang="en-US" b="0" dirty="0"/>
              <a:t>개체로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en-US" altLang="ko-KR" b="0" dirty="0"/>
              <a:t>HTTP</a:t>
            </a:r>
            <a:r>
              <a:rPr lang="ko-KR" altLang="en-US" b="0" dirty="0"/>
              <a:t>에서 말하는 </a:t>
            </a:r>
            <a:r>
              <a:rPr lang="en-US" altLang="ko-KR" b="0" dirty="0"/>
              <a:t>MIME </a:t>
            </a:r>
            <a:r>
              <a:rPr lang="ko-KR" altLang="en-US" b="0" dirty="0"/>
              <a:t>유사 개체와 </a:t>
            </a:r>
            <a:r>
              <a:rPr lang="en-US" altLang="ko-KR" b="0" dirty="0"/>
              <a:t>RFC 2045</a:t>
            </a:r>
            <a:r>
              <a:rPr lang="ko-KR" altLang="en-US" b="0" dirty="0"/>
              <a:t>에 기술된 </a:t>
            </a:r>
            <a:r>
              <a:rPr lang="en-US" altLang="ko-KR" b="0" dirty="0"/>
              <a:t>MIME </a:t>
            </a:r>
            <a:r>
              <a:rPr lang="ko-KR" altLang="en-US" b="0" dirty="0"/>
              <a:t>개체의 큰 차이는 </a:t>
            </a:r>
            <a:r>
              <a:rPr lang="en-US" altLang="ko-KR" b="0" dirty="0" smtClean="0"/>
              <a:t>HTTP</a:t>
            </a:r>
            <a:r>
              <a:rPr lang="ko-KR" altLang="en-US" b="0" dirty="0" smtClean="0"/>
              <a:t>의 </a:t>
            </a:r>
            <a:r>
              <a:rPr lang="en-US" altLang="ko-KR" b="0" dirty="0"/>
              <a:t>MIME </a:t>
            </a:r>
            <a:r>
              <a:rPr lang="ko-KR" altLang="en-US" b="0" dirty="0"/>
              <a:t>유사 개체에 </a:t>
            </a:r>
            <a:r>
              <a:rPr lang="en-US" altLang="ko-KR" b="0" dirty="0"/>
              <a:t>Content-Length</a:t>
            </a:r>
            <a:r>
              <a:rPr lang="ko-KR" altLang="en-US" b="0" dirty="0"/>
              <a:t>라는 헤더 필드가 존재한다는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9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b="0" dirty="0"/>
              <a:t>클라이언트가 서버에 보내는 요청 </a:t>
            </a:r>
            <a:r>
              <a:rPr lang="ko-KR" altLang="en-US" b="0" dirty="0" smtClean="0"/>
              <a:t>메시지는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13-4]</a:t>
            </a:r>
            <a:r>
              <a:rPr lang="ko-KR" altLang="en-US" b="0" dirty="0"/>
              <a:t>와 같이 요청문</a:t>
            </a:r>
            <a:r>
              <a:rPr lang="en-US" altLang="ko-KR" b="0" dirty="0"/>
              <a:t>, </a:t>
            </a:r>
            <a:r>
              <a:rPr lang="ko-KR" altLang="en-US" b="0" dirty="0" smtClean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바디로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요청문의 </a:t>
            </a:r>
            <a:r>
              <a:rPr lang="ko-KR" altLang="en-US" b="0" dirty="0"/>
              <a:t>내용은 </a:t>
            </a:r>
            <a:r>
              <a:rPr lang="en-US" altLang="ko-KR" b="0" dirty="0"/>
              <a:t>&lt;</a:t>
            </a:r>
            <a:r>
              <a:rPr lang="ko-KR" altLang="en-US" b="0" dirty="0"/>
              <a:t>요청 메서드</a:t>
            </a:r>
            <a:r>
              <a:rPr lang="en-US" altLang="ko-KR" b="0" dirty="0"/>
              <a:t>&gt;, &lt;URL&gt;, &lt;HTTP </a:t>
            </a:r>
            <a:r>
              <a:rPr lang="ko-KR" altLang="en-US" b="0" dirty="0"/>
              <a:t>버전</a:t>
            </a:r>
            <a:r>
              <a:rPr lang="en-US" altLang="ko-KR" b="0" dirty="0"/>
              <a:t>&gt;</a:t>
            </a:r>
            <a:r>
              <a:rPr lang="ko-KR" altLang="en-US" b="0" dirty="0" smtClean="0"/>
              <a:t>의 세 </a:t>
            </a:r>
            <a:r>
              <a:rPr lang="ko-KR" altLang="en-US" b="0" dirty="0"/>
              <a:t>부분으로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1288"/>
            <a:ext cx="5155058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ko-KR" altLang="en-US" b="0" dirty="0"/>
              <a:t>요청 </a:t>
            </a:r>
            <a:r>
              <a:rPr lang="ko-KR" altLang="en-US" b="0" dirty="0" err="1" smtClean="0"/>
              <a:t>메서드에는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클라이언트가 서버에 실행을 요구하는 명령을 </a:t>
            </a:r>
            <a:r>
              <a:rPr lang="ko-KR" altLang="en-US" b="0" dirty="0" smtClean="0"/>
              <a:t>기술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</a:p>
          <a:p>
            <a:pPr lvl="3"/>
            <a:r>
              <a:rPr lang="ko-KR" altLang="en-US" b="0" dirty="0"/>
              <a:t>클라이언트의 요청문을 다음과 같이 작성하면 요청 메서드는 </a:t>
            </a:r>
            <a:r>
              <a:rPr lang="en-US" altLang="ko-KR" b="0" dirty="0"/>
              <a:t>GET, URL</a:t>
            </a:r>
            <a:r>
              <a:rPr lang="ko-KR" altLang="en-US" b="0" dirty="0"/>
              <a:t>은 </a:t>
            </a:r>
            <a:r>
              <a:rPr lang="en-US" altLang="ko-KR" b="0" dirty="0" smtClean="0"/>
              <a:t>/, HTTP </a:t>
            </a:r>
            <a:r>
              <a:rPr lang="ko-KR" altLang="en-US" b="0" dirty="0"/>
              <a:t>버전은 </a:t>
            </a:r>
            <a:r>
              <a:rPr lang="en-US" altLang="ko-KR" b="0" dirty="0" smtClean="0"/>
              <a:t>HTTP/1.1</a:t>
            </a:r>
          </a:p>
          <a:p>
            <a:pPr lvl="3"/>
            <a:r>
              <a:rPr lang="ko-KR" altLang="en-US" b="0" dirty="0" smtClean="0"/>
              <a:t>웹 </a:t>
            </a:r>
            <a:r>
              <a:rPr lang="ko-KR" altLang="en-US" b="0" dirty="0"/>
              <a:t>서버의 최상위</a:t>
            </a:r>
            <a:r>
              <a:rPr lang="en-US" altLang="ko-KR" b="0" dirty="0"/>
              <a:t>(/)</a:t>
            </a:r>
            <a:r>
              <a:rPr lang="ko-KR" altLang="en-US" b="0" dirty="0"/>
              <a:t>에 위치한 자원을 얻고자 하며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클라이언트가 </a:t>
            </a:r>
            <a:r>
              <a:rPr lang="en-US" altLang="ko-KR" b="0" dirty="0"/>
              <a:t>HTTP </a:t>
            </a:r>
            <a:r>
              <a:rPr lang="ko-KR" altLang="en-US" b="0" dirty="0"/>
              <a:t>버전 </a:t>
            </a:r>
            <a:r>
              <a:rPr lang="en-US" altLang="ko-KR" b="0" dirty="0"/>
              <a:t>1.1</a:t>
            </a:r>
            <a:r>
              <a:rPr lang="ko-KR" altLang="en-US" b="0" dirty="0"/>
              <a:t>을 지원함을 알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8001000" cy="263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648200"/>
            <a:ext cx="2395538" cy="4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b="0" dirty="0"/>
              <a:t>클라이언트로부터 요청 메시지를 수신한 서버는 해당 요구를 처리한 후에 그 결과를 응답 </a:t>
            </a:r>
            <a:r>
              <a:rPr lang="ko-KR" altLang="en-US" b="0" dirty="0" smtClean="0"/>
              <a:t>메시지 </a:t>
            </a:r>
            <a:r>
              <a:rPr lang="ko-KR" altLang="en-US" b="0" dirty="0"/>
              <a:t>형식으로 </a:t>
            </a:r>
            <a:r>
              <a:rPr lang="ko-KR" altLang="en-US" b="0" dirty="0" smtClean="0"/>
              <a:t>회신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응답 메시지의 </a:t>
            </a:r>
            <a:r>
              <a:rPr lang="ko-KR" altLang="en-US" b="0" dirty="0"/>
              <a:t>구조는 </a:t>
            </a:r>
            <a:r>
              <a:rPr lang="ko-KR" altLang="en-US" b="0" dirty="0" smtClean="0"/>
              <a:t>요청 메시지와 거의 동일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요청문</a:t>
            </a:r>
            <a:r>
              <a:rPr lang="ko-KR" altLang="en-US" b="0" dirty="0" smtClean="0"/>
              <a:t> </a:t>
            </a:r>
            <a:r>
              <a:rPr lang="ko-KR" altLang="en-US" b="0" dirty="0"/>
              <a:t>대신 처리 결과를 의미하는 </a:t>
            </a:r>
            <a:r>
              <a:rPr lang="ko-KR" altLang="en-US" b="0" dirty="0" err="1" smtClean="0"/>
              <a:t>상태문이라는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용어를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8" y="3433763"/>
            <a:ext cx="529720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9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HTTP</a:t>
            </a:r>
            <a:r>
              <a:rPr lang="ko-KR" altLang="en-US" b="0" dirty="0"/>
              <a:t>에 정의된 주요 상태 </a:t>
            </a:r>
            <a:r>
              <a:rPr lang="ko-KR" altLang="en-US" b="0" dirty="0" smtClean="0"/>
              <a:t>코드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66800" y="1676400"/>
            <a:ext cx="7514129" cy="3522705"/>
            <a:chOff x="1066800" y="1676400"/>
            <a:chExt cx="7514129" cy="35227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676400"/>
              <a:ext cx="7514129" cy="24622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18"/>
            <a:stretch/>
          </p:blipFill>
          <p:spPr>
            <a:xfrm>
              <a:off x="1081216" y="4155088"/>
              <a:ext cx="7499713" cy="1044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71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en-US" altLang="ko-KR" b="0" dirty="0"/>
              <a:t>HTTP </a:t>
            </a:r>
            <a:r>
              <a:rPr lang="ko-KR" altLang="en-US" b="0" dirty="0"/>
              <a:t>클라이언트가 전송하는 메시지를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13-6]</a:t>
            </a:r>
            <a:r>
              <a:rPr lang="ko-KR" altLang="en-US" b="0" dirty="0"/>
              <a:t>과 같은 형식으로 </a:t>
            </a:r>
            <a:r>
              <a:rPr lang="ko-KR" altLang="en-US" b="0" dirty="0" smtClean="0"/>
              <a:t>작성할 있음</a:t>
            </a:r>
            <a:endParaRPr lang="en-US" altLang="ko-KR" b="0" dirty="0" smtClean="0"/>
          </a:p>
          <a:p>
            <a:pPr lvl="2"/>
            <a:r>
              <a:rPr lang="en-US" altLang="ko-KR" b="0" dirty="0"/>
              <a:t>HTTP </a:t>
            </a:r>
            <a:r>
              <a:rPr lang="ko-KR" altLang="en-US" b="0" dirty="0"/>
              <a:t>클라이언트는 임의의 호스트이며</a:t>
            </a:r>
            <a:r>
              <a:rPr lang="en-US" altLang="ko-KR" b="0" dirty="0"/>
              <a:t>, HTTP </a:t>
            </a:r>
            <a:r>
              <a:rPr lang="ko-KR" altLang="en-US" b="0" dirty="0"/>
              <a:t>서버는 </a:t>
            </a:r>
            <a:r>
              <a:rPr lang="en-US" altLang="ko-KR" b="0" dirty="0"/>
              <a:t>uu.ac.kr</a:t>
            </a:r>
            <a:r>
              <a:rPr lang="ko-KR" altLang="en-US" b="0" dirty="0"/>
              <a:t>이라 </a:t>
            </a:r>
            <a:r>
              <a:rPr lang="ko-KR" altLang="en-US" b="0" dirty="0" smtClean="0"/>
              <a:t>가정함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요청 메시지에는 </a:t>
            </a:r>
            <a:r>
              <a:rPr lang="ko-KR" altLang="en-US" b="0" dirty="0"/>
              <a:t>요청문</a:t>
            </a:r>
            <a:r>
              <a:rPr lang="en-US" altLang="ko-KR" b="0" dirty="0"/>
              <a:t>, </a:t>
            </a:r>
            <a:r>
              <a:rPr lang="ko-KR" altLang="en-US" b="0" dirty="0"/>
              <a:t>헤더와 함께 공백 한 줄이 있으며</a:t>
            </a:r>
            <a:r>
              <a:rPr lang="en-US" altLang="ko-KR" b="0" dirty="0"/>
              <a:t>, </a:t>
            </a:r>
            <a:r>
              <a:rPr lang="ko-KR" altLang="en-US" b="0" dirty="0"/>
              <a:t>바디는 존재하지 </a:t>
            </a:r>
            <a:r>
              <a:rPr lang="ko-KR" altLang="en-US" b="0" dirty="0" smtClean="0"/>
              <a:t>않음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3326412"/>
            <a:ext cx="8533204" cy="16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과정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4643215" cy="5518344"/>
          </a:xfrm>
        </p:spPr>
        <p:txBody>
          <a:bodyPr/>
          <a:lstStyle/>
          <a:p>
            <a:r>
              <a:rPr lang="ko-KR" altLang="en-US" dirty="0"/>
              <a:t>응답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요청 </a:t>
            </a:r>
            <a:r>
              <a:rPr lang="ko-KR" altLang="en-US" b="0" dirty="0"/>
              <a:t>메시지를 수신한 </a:t>
            </a:r>
            <a:r>
              <a:rPr lang="en-US" altLang="ko-KR" b="0" dirty="0"/>
              <a:t>HTTP </a:t>
            </a:r>
            <a:r>
              <a:rPr lang="ko-KR" altLang="en-US" b="0" dirty="0"/>
              <a:t>서버 </a:t>
            </a:r>
            <a:r>
              <a:rPr lang="en-US" altLang="ko-KR" b="0" dirty="0"/>
              <a:t>uu.ac.kr</a:t>
            </a:r>
            <a:r>
              <a:rPr lang="ko-KR" altLang="en-US" b="0" dirty="0"/>
              <a:t>이 회신하는 응답 메시지는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13-7</a:t>
            </a:r>
            <a:r>
              <a:rPr lang="en-US" altLang="ko-KR" b="0" dirty="0" smtClean="0"/>
              <a:t>] </a:t>
            </a:r>
          </a:p>
          <a:p>
            <a:pPr lvl="2"/>
            <a:r>
              <a:rPr lang="ko-KR" altLang="en-US" b="0" dirty="0" smtClean="0"/>
              <a:t>첫 </a:t>
            </a:r>
            <a:r>
              <a:rPr lang="ko-KR" altLang="en-US" b="0" dirty="0"/>
              <a:t>줄의 </a:t>
            </a:r>
            <a:r>
              <a:rPr lang="en-US" altLang="ko-KR" b="0" dirty="0"/>
              <a:t>HTTP/1.1 200 OK</a:t>
            </a:r>
            <a:r>
              <a:rPr lang="ko-KR" altLang="en-US" b="0" dirty="0"/>
              <a:t>는 </a:t>
            </a:r>
            <a:r>
              <a:rPr lang="ko-KR" altLang="en-US" b="0" dirty="0" err="1" smtClean="0"/>
              <a:t>상태문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이후 </a:t>
            </a:r>
            <a:r>
              <a:rPr lang="en-US" altLang="ko-KR" b="0" dirty="0"/>
              <a:t>5</a:t>
            </a:r>
            <a:r>
              <a:rPr lang="ko-KR" altLang="en-US" b="0" dirty="0"/>
              <a:t>줄의 헤더와 한 줄의 공백에 </a:t>
            </a:r>
            <a:r>
              <a:rPr lang="ko-KR" altLang="en-US" b="0" dirty="0" smtClean="0"/>
              <a:t>이어서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HTML&gt;</a:t>
            </a:r>
            <a:r>
              <a:rPr lang="ko-KR" altLang="en-US" b="0" dirty="0"/>
              <a:t>로 시작하는 웹 문서의 내용이 기록된 </a:t>
            </a:r>
            <a:r>
              <a:rPr lang="ko-KR" altLang="en-US" b="0" dirty="0" smtClean="0"/>
              <a:t>바디 위치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6664160" cy="51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과정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pPr lvl="1"/>
            <a:r>
              <a:rPr lang="ko-KR" altLang="en-US" b="0" dirty="0"/>
              <a:t>텔넷 프로그램을 이용한 시뮬레이션을 통해 프로토콜의 동작 </a:t>
            </a:r>
            <a:r>
              <a:rPr lang="ko-KR" altLang="en-US" b="0" dirty="0" smtClean="0"/>
              <a:t>원리 이해하기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HTTP </a:t>
            </a:r>
            <a:r>
              <a:rPr lang="ko-KR" altLang="en-US" b="0" dirty="0" smtClean="0"/>
              <a:t>서버 호스트는 </a:t>
            </a:r>
            <a:r>
              <a:rPr lang="en-US" altLang="ko-KR" b="0" dirty="0"/>
              <a:t>uu.ac.kr</a:t>
            </a:r>
            <a:r>
              <a:rPr lang="ko-KR" altLang="en-US" b="0" dirty="0"/>
              <a:t>으로</a:t>
            </a:r>
            <a:r>
              <a:rPr lang="en-US" altLang="ko-KR" b="0" dirty="0"/>
              <a:t>, HTTP </a:t>
            </a:r>
            <a:r>
              <a:rPr lang="ko-KR" altLang="en-US" b="0" dirty="0"/>
              <a:t>클라이언트 호스트는 텔넷 프로그램이 실행되는 호스트로 </a:t>
            </a:r>
            <a:r>
              <a:rPr lang="ko-KR" altLang="en-US" b="0" dirty="0" smtClean="0"/>
              <a:t>가정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en-US" altLang="ko-KR" b="0" dirty="0"/>
              <a:t>uu.ac.kr</a:t>
            </a:r>
            <a:r>
              <a:rPr lang="ko-KR" altLang="en-US" b="0" dirty="0"/>
              <a:t>에서 </a:t>
            </a:r>
            <a:r>
              <a:rPr lang="en-US" altLang="ko-KR" b="0" dirty="0"/>
              <a:t>HTTP </a:t>
            </a:r>
            <a:r>
              <a:rPr lang="ko-KR" altLang="en-US" b="0" dirty="0"/>
              <a:t>서버 프로그램이 실행되고</a:t>
            </a:r>
            <a:r>
              <a:rPr lang="en-US" altLang="ko-KR" b="0" dirty="0"/>
              <a:t>, </a:t>
            </a:r>
            <a:r>
              <a:rPr lang="ko-KR" altLang="en-US" b="0" dirty="0"/>
              <a:t>텔넷은 클라이언트 </a:t>
            </a:r>
            <a:r>
              <a:rPr lang="ko-KR" altLang="en-US" b="0" dirty="0" smtClean="0"/>
              <a:t>호스트에서 </a:t>
            </a:r>
            <a:r>
              <a:rPr lang="ko-KR" altLang="en-US" b="0" dirty="0"/>
              <a:t>웹 브라우저의 역할을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13-6]</a:t>
            </a:r>
            <a:r>
              <a:rPr lang="ko-KR" altLang="en-US" b="0" dirty="0"/>
              <a:t>처럼 호스트 </a:t>
            </a:r>
            <a:r>
              <a:rPr lang="en-US" altLang="ko-KR" b="0" dirty="0"/>
              <a:t>kihyun.uu.ac.kr</a:t>
            </a:r>
            <a:r>
              <a:rPr lang="ko-KR" altLang="en-US" b="0" dirty="0"/>
              <a:t>에서 텔넷 </a:t>
            </a:r>
            <a:r>
              <a:rPr lang="ko-KR" altLang="en-US" b="0" dirty="0" smtClean="0"/>
              <a:t>프로그램을 </a:t>
            </a:r>
            <a:r>
              <a:rPr lang="ko-KR" altLang="en-US" b="0" dirty="0"/>
              <a:t>사용해 </a:t>
            </a:r>
            <a:r>
              <a:rPr lang="en-US" altLang="ko-KR" b="0" dirty="0"/>
              <a:t>80</a:t>
            </a:r>
            <a:r>
              <a:rPr lang="ko-KR" altLang="en-US" b="0" dirty="0"/>
              <a:t>번 포트로 </a:t>
            </a:r>
            <a:r>
              <a:rPr lang="en-US" altLang="ko-KR" b="0" dirty="0"/>
              <a:t>TCP </a:t>
            </a:r>
            <a:r>
              <a:rPr lang="ko-KR" altLang="en-US" b="0" dirty="0"/>
              <a:t>접속을 시도함으로써</a:t>
            </a:r>
            <a:r>
              <a:rPr lang="en-US" altLang="ko-KR" b="0" dirty="0"/>
              <a:t>, HTTP</a:t>
            </a:r>
            <a:r>
              <a:rPr lang="ko-KR" altLang="en-US" b="0" dirty="0"/>
              <a:t>가 어떻게 진행되는지 알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</a:p>
          <a:p>
            <a:pPr lvl="3"/>
            <a:r>
              <a:rPr lang="ko-KR" altLang="en-US" b="0" dirty="0" smtClean="0"/>
              <a:t>주의할 </a:t>
            </a:r>
            <a:r>
              <a:rPr lang="ko-KR" altLang="en-US" b="0" dirty="0"/>
              <a:t>것은 텔넷 프로그램이 웹 브라우저를 대신하므로 </a:t>
            </a:r>
            <a:r>
              <a:rPr lang="en-US" altLang="ko-KR" b="0" dirty="0"/>
              <a:t>HTTP </a:t>
            </a:r>
            <a:r>
              <a:rPr lang="ko-KR" altLang="en-US" b="0" dirty="0"/>
              <a:t>서버와의 통신을 </a:t>
            </a:r>
            <a:r>
              <a:rPr lang="ko-KR" altLang="en-US" b="0" dirty="0" smtClean="0"/>
              <a:t>전적으로 전담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76800"/>
            <a:ext cx="4424363" cy="16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과정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13-7]</a:t>
            </a:r>
            <a:r>
              <a:rPr lang="ko-KR" altLang="en-US" b="0" dirty="0"/>
              <a:t>은 텔넷 프로그램으로 </a:t>
            </a:r>
            <a:r>
              <a:rPr lang="en-US" altLang="ko-KR" b="0" dirty="0"/>
              <a:t>HTTP </a:t>
            </a:r>
            <a:r>
              <a:rPr lang="ko-KR" altLang="en-US" b="0" dirty="0"/>
              <a:t>서버와 연결을 시도하여 요청문과 </a:t>
            </a:r>
            <a:r>
              <a:rPr lang="ko-KR" altLang="en-US" b="0" dirty="0" err="1"/>
              <a:t>상태문이</a:t>
            </a:r>
            <a:r>
              <a:rPr lang="ko-KR" altLang="en-US" b="0" dirty="0"/>
              <a:t> </a:t>
            </a:r>
            <a:r>
              <a:rPr lang="ko-KR" altLang="en-US" b="0" dirty="0" smtClean="0"/>
              <a:t>어떻게 전송되는지를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5659"/>
            <a:ext cx="5357813" cy="39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웹의 </a:t>
            </a:r>
            <a:r>
              <a:rPr lang="ko-KR" altLang="en-US" dirty="0" smtClean="0"/>
              <a:t>구조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smtClean="0"/>
              <a:t>기초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HTTP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en-US" altLang="ko-KR" dirty="0"/>
              <a:t>CGI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en-US" altLang="ko-KR" dirty="0"/>
              <a:t>CGI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8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CGI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HTML</a:t>
            </a:r>
            <a:r>
              <a:rPr lang="ko-KR" altLang="en-US" b="0" dirty="0"/>
              <a:t>로 웹 문서를 작성하면 클라이언트에서 실행되는 웹 브라우저는 </a:t>
            </a:r>
            <a:r>
              <a:rPr lang="ko-KR" altLang="en-US" b="0" dirty="0" smtClean="0"/>
              <a:t>서버의 정보를 </a:t>
            </a:r>
            <a:r>
              <a:rPr lang="ko-KR" altLang="en-US" b="0" dirty="0"/>
              <a:t>일방적으로 받아들이는 단방향 통신으로 </a:t>
            </a:r>
            <a:r>
              <a:rPr lang="ko-KR" altLang="en-US" b="0" dirty="0" smtClean="0"/>
              <a:t>동작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입력하는 정보를 </a:t>
            </a:r>
            <a:r>
              <a:rPr lang="ko-KR" altLang="en-US" b="0" dirty="0" smtClean="0"/>
              <a:t>처리하려면 </a:t>
            </a:r>
            <a:r>
              <a:rPr lang="en-US" altLang="ko-KR" b="0" dirty="0" smtClean="0"/>
              <a:t>CGI </a:t>
            </a:r>
            <a:r>
              <a:rPr lang="ko-KR" altLang="en-US" b="0" dirty="0" smtClean="0"/>
              <a:t>기능이 필요</a:t>
            </a:r>
            <a:endParaRPr lang="en-US" altLang="ko-KR" b="0" dirty="0" smtClean="0"/>
          </a:p>
          <a:p>
            <a:pPr lvl="2"/>
            <a:r>
              <a:rPr lang="en-US" altLang="ko-KR" dirty="0"/>
              <a:t>CGI </a:t>
            </a:r>
            <a:r>
              <a:rPr lang="ko-KR" altLang="en-US" dirty="0" smtClean="0"/>
              <a:t>는 </a:t>
            </a:r>
            <a:r>
              <a:rPr lang="en-US" altLang="ko-KR" b="0" dirty="0" smtClean="0"/>
              <a:t>C</a:t>
            </a:r>
            <a:r>
              <a:rPr lang="en-US" altLang="ko-KR" b="0" dirty="0"/>
              <a:t>, C++, </a:t>
            </a:r>
            <a:r>
              <a:rPr lang="ko-KR" altLang="en-US" b="0" dirty="0" err="1" smtClean="0"/>
              <a:t>셸</a:t>
            </a:r>
            <a:r>
              <a:rPr lang="en-US" altLang="ko-KR" sz="1200" b="0" dirty="0" smtClean="0"/>
              <a:t>Shell</a:t>
            </a:r>
            <a:r>
              <a:rPr lang="en-US" altLang="ko-KR" b="0" dirty="0"/>
              <a:t>, </a:t>
            </a:r>
            <a:r>
              <a:rPr lang="ko-KR" altLang="en-US" b="0" dirty="0" smtClean="0"/>
              <a:t>펄</a:t>
            </a:r>
            <a:r>
              <a:rPr lang="en-US" altLang="ko-KR" sz="1200" b="0" dirty="0" smtClean="0"/>
              <a:t>Perl </a:t>
            </a:r>
            <a:r>
              <a:rPr lang="ko-KR" altLang="en-US" b="0" dirty="0"/>
              <a:t>등과 같은 언어로 작성되어 </a:t>
            </a:r>
            <a:r>
              <a:rPr lang="ko-KR" altLang="en-US" b="0" dirty="0" smtClean="0"/>
              <a:t>서버에서 </a:t>
            </a:r>
            <a:r>
              <a:rPr lang="ko-KR" altLang="en-US" b="0" dirty="0"/>
              <a:t>실행되는 </a:t>
            </a:r>
            <a:r>
              <a:rPr lang="ko-KR" altLang="en-US" b="0" dirty="0" smtClean="0"/>
              <a:t>프로그램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웹 </a:t>
            </a:r>
            <a:r>
              <a:rPr lang="ko-KR" altLang="en-US" b="0" dirty="0"/>
              <a:t>서버와 </a:t>
            </a:r>
            <a:r>
              <a:rPr lang="en-US" altLang="ko-KR" b="0" dirty="0"/>
              <a:t>CGI </a:t>
            </a:r>
            <a:r>
              <a:rPr lang="ko-KR" altLang="en-US" b="0" dirty="0"/>
              <a:t>프로그램으로 구현된 </a:t>
            </a:r>
            <a:r>
              <a:rPr lang="ko-KR" altLang="en-US" b="0" dirty="0" smtClean="0"/>
              <a:t>서버의 컴퓨팅 </a:t>
            </a:r>
            <a:r>
              <a:rPr lang="ko-KR" altLang="en-US" b="0" dirty="0"/>
              <a:t>환경</a:t>
            </a:r>
            <a:r>
              <a:rPr lang="en-US" altLang="ko-KR" b="0" dirty="0"/>
              <a:t>(</a:t>
            </a:r>
            <a:r>
              <a:rPr lang="ko-KR" altLang="en-US" b="0" dirty="0"/>
              <a:t>예 데이터베이스</a:t>
            </a:r>
            <a:r>
              <a:rPr lang="en-US" altLang="ko-KR" b="0" dirty="0"/>
              <a:t>)</a:t>
            </a:r>
            <a:r>
              <a:rPr lang="ko-KR" altLang="en-US" b="0" dirty="0"/>
              <a:t>이 클라이언트와 어떤 관계인지를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81400"/>
            <a:ext cx="6805191" cy="2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CGI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HTML </a:t>
            </a:r>
            <a:r>
              <a:rPr lang="ko-KR" altLang="en-US" b="0" dirty="0"/>
              <a:t>문서에서 사용자의 입력을 서버로 전달하는 기능은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FORM&gt; </a:t>
            </a:r>
            <a:r>
              <a:rPr lang="ko-KR" altLang="en-US" b="0" dirty="0" smtClean="0"/>
              <a:t>태그를 </a:t>
            </a:r>
            <a:r>
              <a:rPr lang="ko-KR" altLang="en-US" b="0" dirty="0"/>
              <a:t>이용해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/>
              <a:t>웹 브라우저 화면에 사용자 정보의 입력 형식을 표시할 때는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INPUT&gt; </a:t>
            </a:r>
            <a:r>
              <a:rPr lang="ko-KR" altLang="en-US" b="0" dirty="0" smtClean="0"/>
              <a:t>태그를 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5238750" cy="2052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59819"/>
            <a:ext cx="2590800" cy="25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CGI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13-8]</a:t>
            </a:r>
            <a:r>
              <a:rPr lang="ko-KR" altLang="en-US" b="0" dirty="0"/>
              <a:t>은 사용자에게서 네 가지 정보를 입력받는 </a:t>
            </a:r>
            <a:r>
              <a:rPr lang="en-US" altLang="ko-KR" b="0" dirty="0"/>
              <a:t>HTML </a:t>
            </a:r>
            <a:r>
              <a:rPr lang="ko-KR" altLang="en-US" b="0" dirty="0"/>
              <a:t>문서의 </a:t>
            </a:r>
            <a:r>
              <a:rPr lang="ko-KR" altLang="en-US" b="0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6983757" cy="4533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193002"/>
            <a:ext cx="3009900" cy="23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웹의 구조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 세계적으로 </a:t>
            </a:r>
            <a:r>
              <a:rPr lang="ko-KR" altLang="en-US" b="0" dirty="0" smtClean="0"/>
              <a:t>웹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서버의 </a:t>
            </a:r>
            <a:r>
              <a:rPr lang="en-US" altLang="ko-KR" b="0" dirty="0"/>
              <a:t>TCP </a:t>
            </a:r>
            <a:r>
              <a:rPr lang="ko-KR" altLang="en-US" b="0" dirty="0"/>
              <a:t>포트 번호는 </a:t>
            </a:r>
            <a:r>
              <a:rPr lang="en-US" altLang="ko-KR" b="0" dirty="0"/>
              <a:t>80</a:t>
            </a:r>
            <a:r>
              <a:rPr lang="ko-KR" altLang="en-US" b="0" dirty="0"/>
              <a:t>번으로 지정되어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b="0" dirty="0"/>
          </a:p>
          <a:p>
            <a:pPr lvl="1"/>
            <a:r>
              <a:rPr lang="ko-KR" altLang="en-US" b="0" dirty="0"/>
              <a:t>클라이언트에 해당하는 웹 </a:t>
            </a:r>
            <a:r>
              <a:rPr lang="ko-KR" altLang="en-US" b="0" dirty="0" smtClean="0"/>
              <a:t>브라우저는 </a:t>
            </a:r>
            <a:r>
              <a:rPr lang="ko-KR" altLang="en-US" b="0" dirty="0"/>
              <a:t>이 포트 번호를 이용해 서버와 연결을 </a:t>
            </a:r>
            <a:r>
              <a:rPr lang="ko-KR" altLang="en-US" b="0" dirty="0" smtClean="0"/>
              <a:t>시도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웹 서버와 연결이 설정되면</a:t>
            </a:r>
            <a:r>
              <a:rPr lang="en-US" altLang="ko-KR" b="0" dirty="0"/>
              <a:t>, </a:t>
            </a:r>
            <a:r>
              <a:rPr lang="ko-KR" altLang="en-US" b="0" dirty="0"/>
              <a:t>클라이언트의 정보 요구에 대해 서버가 웹 문서를 </a:t>
            </a:r>
            <a:r>
              <a:rPr lang="ko-KR" altLang="en-US" b="0" dirty="0" smtClean="0"/>
              <a:t>회신하는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응답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서버가 </a:t>
            </a:r>
            <a:r>
              <a:rPr lang="ko-KR" altLang="en-US" b="0" dirty="0"/>
              <a:t>전송한 문서 내용은 클라이언트의 웹 브라우저를 통해 </a:t>
            </a:r>
            <a:r>
              <a:rPr lang="ko-KR" altLang="en-US" b="0" dirty="0" smtClean="0"/>
              <a:t>사용자 </a:t>
            </a:r>
            <a:r>
              <a:rPr lang="ko-KR" altLang="en-US" b="0" dirty="0"/>
              <a:t>화면에 </a:t>
            </a:r>
            <a:r>
              <a:rPr lang="ko-KR" altLang="en-US" b="0" dirty="0" smtClean="0"/>
              <a:t>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클라이언트가 </a:t>
            </a:r>
            <a:r>
              <a:rPr lang="ko-KR" altLang="en-US" b="0" dirty="0"/>
              <a:t>웹 서버를 지칭할 때 사용하는 </a:t>
            </a:r>
            <a:r>
              <a:rPr lang="ko-KR" altLang="en-US" b="0" dirty="0" smtClean="0"/>
              <a:t>주소</a:t>
            </a:r>
            <a:endParaRPr lang="en-US" altLang="ko-KR" b="0" dirty="0" smtClean="0"/>
          </a:p>
          <a:p>
            <a:pPr lvl="1"/>
            <a:r>
              <a:rPr lang="en-US" altLang="ko-KR" b="0" dirty="0"/>
              <a:t>URL </a:t>
            </a:r>
            <a:r>
              <a:rPr lang="ko-KR" altLang="en-US" b="0" dirty="0"/>
              <a:t>주소는 사용하는 프로토콜</a:t>
            </a:r>
            <a:r>
              <a:rPr lang="en-US" altLang="ko-KR" b="0" dirty="0"/>
              <a:t>, </a:t>
            </a:r>
            <a:r>
              <a:rPr lang="ko-KR" altLang="en-US" b="0" dirty="0"/>
              <a:t>연결하고자 하는 서버의 호스트 이름</a:t>
            </a:r>
            <a:r>
              <a:rPr lang="en-US" altLang="ko-KR" b="0" dirty="0"/>
              <a:t>, </a:t>
            </a:r>
            <a:r>
              <a:rPr lang="ko-KR" altLang="en-US" b="0" dirty="0"/>
              <a:t>서버 내부의 파일 </a:t>
            </a:r>
            <a:r>
              <a:rPr lang="ko-KR" altLang="en-US" b="0" dirty="0" smtClean="0"/>
              <a:t>경로명이라는 </a:t>
            </a:r>
            <a:r>
              <a:rPr lang="ko-KR" altLang="en-US" b="0" dirty="0"/>
              <a:t>세 부분으로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b="0" dirty="0" smtClean="0"/>
              <a:t>URL </a:t>
            </a:r>
            <a:r>
              <a:rPr lang="ko-KR" altLang="en-US" b="0" dirty="0"/>
              <a:t>주소는 </a:t>
            </a:r>
            <a:r>
              <a:rPr lang="en-US" altLang="ko-KR" b="0" dirty="0"/>
              <a:t>HTTP</a:t>
            </a:r>
            <a:r>
              <a:rPr lang="ko-KR" altLang="en-US" b="0" dirty="0"/>
              <a:t>라는 프로토콜을 </a:t>
            </a:r>
            <a:r>
              <a:rPr lang="ko-KR" altLang="en-US" b="0" dirty="0" smtClean="0"/>
              <a:t>사용하여 </a:t>
            </a:r>
            <a:r>
              <a:rPr lang="en-US" altLang="ko-KR" b="0" dirty="0"/>
              <a:t>www.korea.co.kr</a:t>
            </a:r>
            <a:r>
              <a:rPr lang="ko-KR" altLang="en-US" b="0" dirty="0"/>
              <a:t>이라는 웹 서버에 존재하는 </a:t>
            </a:r>
            <a:r>
              <a:rPr lang="en-US" altLang="ko-KR" b="0" dirty="0" smtClean="0"/>
              <a:t>welcome.html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요청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명시적으로 </a:t>
            </a:r>
            <a:r>
              <a:rPr lang="ko-KR" altLang="en-US" b="0" dirty="0"/>
              <a:t>표현되지 않았지만</a:t>
            </a:r>
            <a:r>
              <a:rPr lang="en-US" altLang="ko-KR" b="0" dirty="0"/>
              <a:t>, </a:t>
            </a:r>
            <a:r>
              <a:rPr lang="ko-KR" altLang="en-US" b="0" dirty="0"/>
              <a:t>웹 서비스는 포트 번호 </a:t>
            </a:r>
            <a:r>
              <a:rPr lang="en-US" altLang="ko-KR" b="0" dirty="0"/>
              <a:t>80</a:t>
            </a:r>
            <a:r>
              <a:rPr lang="ko-KR" altLang="en-US" b="0" dirty="0"/>
              <a:t>번을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b="0" dirty="0" smtClean="0"/>
          </a:p>
          <a:p>
            <a:pPr lvl="1"/>
            <a:r>
              <a:rPr lang="en-US" altLang="ko-KR" b="0" dirty="0" smtClean="0"/>
              <a:t>HTTP</a:t>
            </a:r>
          </a:p>
          <a:p>
            <a:pPr lvl="2"/>
            <a:r>
              <a:rPr lang="ko-KR" altLang="en-US" b="0" dirty="0" smtClean="0"/>
              <a:t>클라이언트의 </a:t>
            </a:r>
            <a:r>
              <a:rPr lang="ko-KR" altLang="en-US" b="0" dirty="0"/>
              <a:t>요청과 서버의 응답 정보를 </a:t>
            </a:r>
            <a:r>
              <a:rPr lang="ko-KR" altLang="en-US" b="0" dirty="0" smtClean="0"/>
              <a:t>전송하기 </a:t>
            </a:r>
            <a:r>
              <a:rPr lang="ko-KR" altLang="en-US" b="0" dirty="0"/>
              <a:t>위한 목적으로 구현된 </a:t>
            </a:r>
            <a:r>
              <a:rPr lang="ko-KR" altLang="en-US" b="0" dirty="0" smtClean="0"/>
              <a:t>프로토콜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6" r="52856" b="16843"/>
          <a:stretch/>
        </p:blipFill>
        <p:spPr>
          <a:xfrm>
            <a:off x="1676400" y="2930611"/>
            <a:ext cx="3807941" cy="3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13-1]</a:t>
            </a:r>
            <a:r>
              <a:rPr lang="ko-KR" altLang="en-US" b="0" dirty="0"/>
              <a:t>은 웹 서비스 환경에서 클라이언트와 서버 사이에 데이터가 전송되는 과정을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655287"/>
            <a:ext cx="7843838" cy="45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APM</a:t>
            </a:r>
            <a:r>
              <a:rPr lang="ko-KR" altLang="en-US" dirty="0"/>
              <a:t>의 웹 서비스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APM	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PHP, Apache, MySQL </a:t>
            </a:r>
            <a:r>
              <a:rPr lang="ko-KR" altLang="en-US" b="0" dirty="0" smtClean="0"/>
              <a:t>이 세 가지를 </a:t>
            </a:r>
            <a:r>
              <a:rPr lang="ko-KR" altLang="en-US" b="0" dirty="0"/>
              <a:t>통칭하여 </a:t>
            </a:r>
            <a:r>
              <a:rPr lang="en-US" altLang="ko-KR" b="0" dirty="0" smtClean="0"/>
              <a:t>APM</a:t>
            </a:r>
            <a:r>
              <a:rPr lang="ko-KR" altLang="en-US" b="0" dirty="0" smtClean="0"/>
              <a:t>이라 부름</a:t>
            </a:r>
            <a:endParaRPr lang="en-US" altLang="ko-KR" b="0" dirty="0" smtClean="0"/>
          </a:p>
          <a:p>
            <a:pPr lvl="2"/>
            <a:r>
              <a:rPr lang="en-US" altLang="ko-KR" b="0" dirty="0"/>
              <a:t>PHP</a:t>
            </a:r>
            <a:r>
              <a:rPr lang="ko-KR" altLang="en-US" b="0" dirty="0"/>
              <a:t>는 </a:t>
            </a:r>
            <a:r>
              <a:rPr lang="en-US" altLang="ko-KR" b="0" dirty="0"/>
              <a:t>HTML </a:t>
            </a:r>
            <a:r>
              <a:rPr lang="ko-KR" altLang="en-US" b="0" dirty="0"/>
              <a:t>언어의 기능을 보완하는 역할을 하여 </a:t>
            </a:r>
            <a:r>
              <a:rPr lang="en-US" altLang="ko-KR" b="0" dirty="0"/>
              <a:t>HTML </a:t>
            </a:r>
            <a:r>
              <a:rPr lang="ko-KR" altLang="en-US" b="0" dirty="0"/>
              <a:t>문서 내부에 </a:t>
            </a:r>
            <a:r>
              <a:rPr lang="en-US" altLang="ko-KR" b="0" dirty="0"/>
              <a:t>PHP </a:t>
            </a:r>
            <a:r>
              <a:rPr lang="ko-KR" altLang="en-US" b="0" dirty="0"/>
              <a:t>코드를 </a:t>
            </a:r>
            <a:r>
              <a:rPr lang="ko-KR" altLang="en-US" b="0" dirty="0" smtClean="0"/>
              <a:t>추가하는 </a:t>
            </a:r>
            <a:r>
              <a:rPr lang="ko-KR" altLang="en-US" b="0" dirty="0"/>
              <a:t>형식으로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/>
              <a:t>PHP</a:t>
            </a:r>
            <a:r>
              <a:rPr lang="ko-KR" altLang="en-US" b="0" dirty="0"/>
              <a:t>와 비슷한 기능을 수행하는 </a:t>
            </a:r>
            <a:r>
              <a:rPr lang="en-US" altLang="ko-KR" b="0" dirty="0" smtClean="0"/>
              <a:t>ASP</a:t>
            </a:r>
            <a:r>
              <a:rPr lang="ko-KR" altLang="en-US" b="0" dirty="0" smtClean="0"/>
              <a:t>는 </a:t>
            </a:r>
            <a:r>
              <a:rPr lang="en-US" altLang="ko-KR" b="0" dirty="0"/>
              <a:t>MS </a:t>
            </a:r>
            <a:r>
              <a:rPr lang="ko-KR" altLang="en-US" b="0" dirty="0"/>
              <a:t>윈도우즈 서버에서 제공하는 </a:t>
            </a:r>
            <a:r>
              <a:rPr lang="ko-KR" altLang="en-US" b="0" dirty="0" smtClean="0"/>
              <a:t>다양한 </a:t>
            </a:r>
            <a:r>
              <a:rPr lang="ko-KR" altLang="en-US" b="0" dirty="0"/>
              <a:t>컴포넌트를 활용할 수 있다는 </a:t>
            </a:r>
            <a:r>
              <a:rPr lang="ko-KR" altLang="en-US" b="0" dirty="0" smtClean="0"/>
              <a:t>장점이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유닉스나 </a:t>
            </a:r>
            <a:r>
              <a:rPr lang="ko-KR" altLang="en-US" b="0" dirty="0"/>
              <a:t>리눅스 등의 운영체제에서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5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APM</a:t>
            </a:r>
            <a:r>
              <a:rPr lang="ko-KR" altLang="en-US" dirty="0"/>
              <a:t>의 웹 서비스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APM</a:t>
            </a:r>
            <a:r>
              <a:rPr lang="ko-KR" altLang="en-US" dirty="0"/>
              <a:t>의 동작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en-US" altLang="ko-KR" b="0" dirty="0"/>
              <a:t>APM</a:t>
            </a:r>
            <a:r>
              <a:rPr lang="ko-KR" altLang="en-US" b="0" dirty="0"/>
              <a:t>을 사용하는 웹 서비스에서 클라이언트와 서버의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47153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7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</TotalTime>
  <Words>1133</Words>
  <Application>Microsoft Office PowerPoint</Application>
  <PresentationFormat>사용자 지정</PresentationFormat>
  <Paragraphs>139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1_Office 테마</vt:lpstr>
      <vt:lpstr>PowerPoint 프레젠테이션</vt:lpstr>
      <vt:lpstr>PowerPoint 프레젠테이션</vt:lpstr>
      <vt:lpstr>PowerPoint 프레젠테이션</vt:lpstr>
      <vt:lpstr>01 웹의 구조</vt:lpstr>
      <vt:lpstr>웹(WWW)</vt:lpstr>
      <vt:lpstr>클라이언트·서버 모델 (1)</vt:lpstr>
      <vt:lpstr>클라이언트·서버 모델 (2)</vt:lpstr>
      <vt:lpstr>APM의 웹 서비스 구조 (1)</vt:lpstr>
      <vt:lpstr>APM의 웹 서비스 구조 (2)</vt:lpstr>
      <vt:lpstr>APM의 웹 서비스 구조 (3)</vt:lpstr>
      <vt:lpstr>APM의 웹 서비스 구조 (4)</vt:lpstr>
      <vt:lpstr>02 HTML의 기초</vt:lpstr>
      <vt:lpstr>HTML의 기초</vt:lpstr>
      <vt:lpstr>기본 태그 (1)</vt:lpstr>
      <vt:lpstr>기본 태그 (2)</vt:lpstr>
      <vt:lpstr>표 태그 (1)</vt:lpstr>
      <vt:lpstr>표 태그 (2)</vt:lpstr>
      <vt:lpstr>03 HTTP 프로토콜</vt:lpstr>
      <vt:lpstr>HTTP의 요청과 응답 (1)</vt:lpstr>
      <vt:lpstr>HTTP의 요청과 응답 (2)</vt:lpstr>
      <vt:lpstr>HTTP의 요청과 응답 (3)</vt:lpstr>
      <vt:lpstr>HTTP의 요청과 응답 (4)</vt:lpstr>
      <vt:lpstr>HTTP의 요청과 응답 (5)</vt:lpstr>
      <vt:lpstr>HTTP의 요청과 응답 (6)</vt:lpstr>
      <vt:lpstr>HTTP의 요청과 응답 (7)</vt:lpstr>
      <vt:lpstr>HTTP의 동작 과정 (1)</vt:lpstr>
      <vt:lpstr>HTTP의 동작 과정 (2)</vt:lpstr>
      <vt:lpstr>HTTP의 동작 과정 (3)</vt:lpstr>
      <vt:lpstr>HTTP의 동작 과정 (4)</vt:lpstr>
      <vt:lpstr>04 CGI</vt:lpstr>
      <vt:lpstr>CGI (1)</vt:lpstr>
      <vt:lpstr>CGI (2)</vt:lpstr>
      <vt:lpstr>CGI (3)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929</cp:revision>
  <cp:lastPrinted>1601-01-01T00:00:00Z</cp:lastPrinted>
  <dcterms:created xsi:type="dcterms:W3CDTF">1601-01-01T00:00:00Z</dcterms:created>
  <dcterms:modified xsi:type="dcterms:W3CDTF">2022-07-26T04:49:33Z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