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9"/>
  </p:notesMasterIdLst>
  <p:handoutMasterIdLst>
    <p:handoutMasterId r:id="rId40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258" r:id="rId3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14 DNS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네임 스페이스</a:t>
            </a:r>
          </a:p>
        </p:txBody>
      </p:sp>
    </p:spTree>
    <p:extLst>
      <p:ext uri="{BB962C8B-B14F-4D97-AF65-F5344CB8AC3E}">
        <p14:creationId xmlns:p14="http://schemas.microsoft.com/office/powerpoint/2010/main" val="267027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스페이스의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계층 구조의 네임 스페이스에서 호스트의 각 레이블은 점</a:t>
            </a:r>
            <a:r>
              <a:rPr lang="en-US" altLang="ko-KR" b="0" dirty="0"/>
              <a:t>(.)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최상위부터 순차적으로 </a:t>
            </a:r>
            <a:r>
              <a:rPr lang="ko-KR" altLang="en-US" b="0" dirty="0"/>
              <a:t>계층적 소속 관계를 </a:t>
            </a:r>
            <a:r>
              <a:rPr lang="ko-KR" altLang="en-US" b="0" dirty="0" smtClean="0"/>
              <a:t>나타냄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최상위 </a:t>
            </a:r>
            <a:r>
              <a:rPr lang="ko-KR" altLang="en-US" b="0" dirty="0"/>
              <a:t>레이블은 기구의 성격</a:t>
            </a:r>
            <a:r>
              <a:rPr lang="en-US" altLang="ko-KR" b="0" dirty="0"/>
              <a:t>, </a:t>
            </a:r>
            <a:r>
              <a:rPr lang="ko-KR" altLang="en-US" b="0" dirty="0"/>
              <a:t>그 아래 레이블은 </a:t>
            </a:r>
            <a:r>
              <a:rPr lang="ko-KR" altLang="en-US" b="0" dirty="0" smtClean="0"/>
              <a:t>기구 이름</a:t>
            </a:r>
            <a:r>
              <a:rPr lang="en-US" altLang="ko-KR" b="0" dirty="0"/>
              <a:t>, </a:t>
            </a:r>
            <a:r>
              <a:rPr lang="ko-KR" altLang="en-US" b="0" dirty="0"/>
              <a:t>그 밑으로는 기구 내부에 있는 단위 조직의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 </a:t>
            </a:r>
            <a:r>
              <a:rPr lang="en-US" altLang="ko-KR" b="0" dirty="0"/>
              <a:t>media.korea.com </a:t>
            </a:r>
            <a:r>
              <a:rPr lang="ko-KR" altLang="en-US" b="0" dirty="0"/>
              <a:t>도메인 이름에서 </a:t>
            </a:r>
            <a:r>
              <a:rPr lang="en-US" altLang="ko-KR" b="0" dirty="0"/>
              <a:t>com</a:t>
            </a:r>
            <a:r>
              <a:rPr lang="ko-KR" altLang="en-US" b="0" dirty="0"/>
              <a:t>은 기구의 성격</a:t>
            </a:r>
            <a:r>
              <a:rPr lang="en-US" altLang="ko-KR" b="0" dirty="0"/>
              <a:t>, korea</a:t>
            </a:r>
            <a:r>
              <a:rPr lang="ko-KR" altLang="en-US" b="0" dirty="0"/>
              <a:t>는 기구 이름</a:t>
            </a:r>
            <a:r>
              <a:rPr lang="en-US" altLang="ko-KR" b="0" dirty="0" smtClean="0"/>
              <a:t>, media</a:t>
            </a:r>
            <a:r>
              <a:rPr lang="ko-KR" altLang="en-US" b="0" dirty="0"/>
              <a:t>는 기구 내부의 하부 조직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83022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스페이스의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도메인 네임 </a:t>
            </a:r>
            <a:r>
              <a:rPr lang="ko-KR" altLang="en-US" b="0" dirty="0" smtClean="0"/>
              <a:t>스페이스는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14-2]</a:t>
            </a:r>
            <a:r>
              <a:rPr lang="ko-KR" altLang="en-US" b="0" dirty="0"/>
              <a:t>와 같은 계층적인 트리 구조를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7" y="1571478"/>
            <a:ext cx="5464054" cy="52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스페이스의 구조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최상위 도메인 중에서 일반 도메인은 조직의 종류에 따라 </a:t>
            </a:r>
            <a:r>
              <a:rPr lang="en-US" altLang="ko-KR" b="0" dirty="0"/>
              <a:t>[</a:t>
            </a:r>
            <a:r>
              <a:rPr lang="ko-KR" altLang="en-US" b="0" dirty="0"/>
              <a:t>표</a:t>
            </a:r>
            <a:r>
              <a:rPr lang="en-US" altLang="ko-KR" b="0" dirty="0"/>
              <a:t>1 4-2]</a:t>
            </a:r>
            <a:r>
              <a:rPr lang="ko-KR" altLang="en-US" b="0" dirty="0"/>
              <a:t>와 같이 </a:t>
            </a:r>
            <a:r>
              <a:rPr lang="ko-KR" altLang="en-US" b="0" dirty="0" smtClean="0"/>
              <a:t>분류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77000" cy="52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9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스페이스의 구조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14-3]</a:t>
            </a:r>
            <a:r>
              <a:rPr lang="ko-KR" altLang="en-US" b="0" dirty="0"/>
              <a:t>처럼 레이블이 부여된 각 호스트는 도메인 이름을 </a:t>
            </a:r>
            <a:r>
              <a:rPr lang="ko-KR" altLang="en-US" b="0" dirty="0" smtClean="0"/>
              <a:t>가짐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87" y="1676400"/>
            <a:ext cx="405341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4567015" cy="5518344"/>
          </a:xfrm>
        </p:spPr>
        <p:txBody>
          <a:bodyPr/>
          <a:lstStyle/>
          <a:p>
            <a:r>
              <a:rPr lang="ko-KR" altLang="en-US" dirty="0"/>
              <a:t>계층 구조의 네임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en-US" altLang="ko-KR" b="0" dirty="0"/>
              <a:t>DNS </a:t>
            </a:r>
            <a:r>
              <a:rPr lang="ko-KR" altLang="en-US" b="0" dirty="0"/>
              <a:t>시스템은 전 세계에 흩어져 있는 수많은 네임 서버를 계층 구조 형식으로 </a:t>
            </a:r>
            <a:r>
              <a:rPr lang="ko-KR" altLang="en-US" b="0" dirty="0" smtClean="0"/>
              <a:t>관리</a:t>
            </a:r>
            <a:r>
              <a:rPr lang="ko-KR" altLang="en-US" dirty="0" smtClean="0"/>
              <a:t>하며 </a:t>
            </a:r>
            <a:r>
              <a:rPr lang="ko-KR" altLang="en-US" b="0" dirty="0" smtClean="0"/>
              <a:t>호스트에 </a:t>
            </a:r>
            <a:r>
              <a:rPr lang="ko-KR" altLang="en-US" b="0" dirty="0"/>
              <a:t>대한 이름 정보는 이들 서버에 분산되어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1"/>
            <a:r>
              <a:rPr lang="ko-KR" altLang="en-US" b="0" dirty="0"/>
              <a:t>권한의 위임 과정은 하부 구조 전체에 대해 </a:t>
            </a:r>
            <a:r>
              <a:rPr lang="ko-KR" altLang="en-US" b="0" dirty="0" smtClean="0"/>
              <a:t>재귀적으로 적용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 smtClean="0"/>
              <a:t>14-4</a:t>
            </a:r>
            <a:r>
              <a:rPr lang="en-US" altLang="ko-KR" b="0" dirty="0"/>
              <a:t>]</a:t>
            </a:r>
            <a:r>
              <a:rPr lang="ko-KR" altLang="en-US" b="0" dirty="0"/>
              <a:t>에서 사각형 호스트는 전부 네임 서버이며</a:t>
            </a:r>
            <a:r>
              <a:rPr lang="en-US" altLang="ko-KR" b="0" dirty="0"/>
              <a:t>, </a:t>
            </a:r>
            <a:r>
              <a:rPr lang="ko-KR" altLang="en-US" b="0" dirty="0"/>
              <a:t>그림에는 표시하지 않았지만 하부에 </a:t>
            </a:r>
            <a:r>
              <a:rPr lang="ko-KR" altLang="en-US" b="0" dirty="0" smtClean="0"/>
              <a:t>관리하는 </a:t>
            </a:r>
            <a:r>
              <a:rPr lang="ko-KR" altLang="en-US" b="0" dirty="0"/>
              <a:t>도메인 </a:t>
            </a:r>
            <a:r>
              <a:rPr lang="en-US" altLang="ko-KR" sz="1800" b="0" dirty="0"/>
              <a:t>Domain</a:t>
            </a:r>
            <a:r>
              <a:rPr lang="ko-KR" altLang="en-US" b="0" dirty="0"/>
              <a:t>이 </a:t>
            </a:r>
            <a:r>
              <a:rPr lang="ko-KR" altLang="en-US" b="0" dirty="0" smtClean="0"/>
              <a:t>존재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41" y="1752600"/>
            <a:ext cx="7049459" cy="46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7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서비스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176615" cy="5518344"/>
          </a:xfrm>
        </p:spPr>
        <p:txBody>
          <a:bodyPr/>
          <a:lstStyle/>
          <a:p>
            <a:r>
              <a:rPr lang="ko-KR" altLang="en-US" dirty="0"/>
              <a:t>도메인과 </a:t>
            </a:r>
            <a:r>
              <a:rPr lang="ko-KR" altLang="en-US" dirty="0" smtClean="0"/>
              <a:t>존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존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임의의 </a:t>
            </a:r>
            <a:r>
              <a:rPr lang="ko-KR" altLang="en-US" b="0" dirty="0"/>
              <a:t>네임 서버가 관리하는 </a:t>
            </a:r>
            <a:r>
              <a:rPr lang="ko-KR" altLang="en-US" b="0" dirty="0" smtClean="0"/>
              <a:t>영역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특정 네임 서버가 자신의 하위에 있는 도메인을 전적으로 </a:t>
            </a:r>
            <a:r>
              <a:rPr lang="ko-KR" altLang="en-US" b="0" dirty="0" smtClean="0"/>
              <a:t>관리하면 존과 </a:t>
            </a:r>
            <a:r>
              <a:rPr lang="ko-KR" altLang="en-US" b="0" dirty="0"/>
              <a:t>도메인이 </a:t>
            </a:r>
            <a:r>
              <a:rPr lang="ko-KR" altLang="en-US" b="0" dirty="0" smtClean="0"/>
              <a:t>동일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하부에 </a:t>
            </a:r>
            <a:r>
              <a:rPr lang="ko-KR" altLang="en-US" b="0" dirty="0"/>
              <a:t>새로운 도메인 네임 서버가 추가되면 두 영역이 </a:t>
            </a:r>
            <a:r>
              <a:rPr lang="ko-KR" altLang="en-US" b="0" dirty="0" smtClean="0"/>
              <a:t>일치하지 않음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5400"/>
            <a:ext cx="543525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</a:t>
            </a:r>
            <a:r>
              <a:rPr lang="ko-KR" altLang="en-US" dirty="0" smtClean="0"/>
              <a:t>레코드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DNS </a:t>
            </a:r>
            <a:r>
              <a:rPr lang="ko-KR" altLang="en-US" b="0" dirty="0"/>
              <a:t>서비스는 이름과 주소 정보를 저장하기 위한 데이터베이스이므로 레코드 개념이 </a:t>
            </a:r>
            <a:r>
              <a:rPr lang="ko-KR" altLang="en-US" b="0" dirty="0" smtClean="0"/>
              <a:t>필요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이를 </a:t>
            </a:r>
            <a:r>
              <a:rPr lang="ko-KR" altLang="en-US" b="0" dirty="0"/>
              <a:t>위하여 자원 </a:t>
            </a:r>
            <a:r>
              <a:rPr lang="ko-KR" altLang="en-US" b="0" dirty="0" smtClean="0"/>
              <a:t>레코드라는 </a:t>
            </a:r>
            <a:r>
              <a:rPr lang="ko-KR" altLang="en-US" b="0" dirty="0"/>
              <a:t>개념을 사용해 </a:t>
            </a:r>
            <a:r>
              <a:rPr lang="en-US" altLang="ko-KR" b="0" dirty="0"/>
              <a:t>DNS </a:t>
            </a:r>
            <a:r>
              <a:rPr lang="ko-KR" altLang="en-US" b="0" dirty="0"/>
              <a:t>데이터를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14-6]</a:t>
            </a:r>
            <a:r>
              <a:rPr lang="ko-KR" altLang="en-US" b="0" dirty="0"/>
              <a:t>에서 네임 서버는 </a:t>
            </a:r>
            <a:r>
              <a:rPr lang="en-US" altLang="ko-KR" b="0" dirty="0"/>
              <a:t>(a)</a:t>
            </a:r>
            <a:r>
              <a:rPr lang="ko-KR" altLang="en-US" b="0" dirty="0"/>
              <a:t>의 자원 레코드를 이용하여 </a:t>
            </a:r>
            <a:r>
              <a:rPr lang="ko-KR" altLang="en-US" b="0" dirty="0" smtClean="0"/>
              <a:t>정보를 </a:t>
            </a:r>
            <a:r>
              <a:rPr lang="ko-KR" altLang="en-US" b="0" dirty="0"/>
              <a:t>보관하고</a:t>
            </a:r>
            <a:r>
              <a:rPr lang="en-US" altLang="ko-KR" b="0" dirty="0"/>
              <a:t>, </a:t>
            </a:r>
            <a:r>
              <a:rPr lang="ko-KR" altLang="en-US" b="0" dirty="0"/>
              <a:t>해석기는 </a:t>
            </a:r>
            <a:r>
              <a:rPr lang="en-US" altLang="ko-KR" b="0" dirty="0"/>
              <a:t>(b)</a:t>
            </a:r>
            <a:r>
              <a:rPr lang="ko-KR" altLang="en-US" b="0" dirty="0"/>
              <a:t>의 질의 레코드를 이용하여 네임 서버에 원하는 정보를 </a:t>
            </a:r>
            <a:r>
              <a:rPr lang="ko-KR" altLang="en-US" b="0" dirty="0" smtClean="0"/>
              <a:t>요청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31" y="2590800"/>
            <a:ext cx="5424969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2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레코드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주요 자원 레코드 </a:t>
            </a:r>
            <a:r>
              <a:rPr lang="ko-KR" altLang="en-US" b="0" dirty="0" smtClean="0"/>
              <a:t>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00200"/>
            <a:ext cx="828103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7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네임 서버와 해석기</a:t>
            </a:r>
          </a:p>
        </p:txBody>
      </p:sp>
    </p:spTree>
    <p:extLst>
      <p:ext uri="{BB962C8B-B14F-4D97-AF65-F5344CB8AC3E}">
        <p14:creationId xmlns:p14="http://schemas.microsoft.com/office/powerpoint/2010/main" val="33281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971800"/>
            <a:ext cx="11430000" cy="2867578"/>
          </a:xfrm>
        </p:spPr>
        <p:txBody>
          <a:bodyPr/>
          <a:lstStyle/>
          <a:p>
            <a:r>
              <a:rPr lang="ko-KR" altLang="en-US" dirty="0" smtClean="0"/>
              <a:t>도메인 </a:t>
            </a:r>
            <a:r>
              <a:rPr lang="ko-KR" altLang="en-US" dirty="0"/>
              <a:t>이름과 </a:t>
            </a:r>
            <a:r>
              <a:rPr lang="en-US" altLang="ko-KR" dirty="0"/>
              <a:t>IP </a:t>
            </a:r>
            <a:r>
              <a:rPr lang="ko-KR" altLang="en-US" dirty="0"/>
              <a:t>주소를 변환하는 과정이 필요한 이유를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계층 </a:t>
            </a:r>
            <a:r>
              <a:rPr lang="ko-KR" altLang="en-US" dirty="0"/>
              <a:t>구조의 네임 스페이스</a:t>
            </a:r>
            <a:r>
              <a:rPr lang="en-US" altLang="ko-KR" dirty="0"/>
              <a:t>, </a:t>
            </a:r>
            <a:r>
              <a:rPr lang="ko-KR" altLang="en-US" dirty="0"/>
              <a:t>도메인</a:t>
            </a:r>
            <a:r>
              <a:rPr lang="en-US" altLang="ko-KR" dirty="0"/>
              <a:t>, </a:t>
            </a:r>
            <a:r>
              <a:rPr lang="ko-KR" altLang="en-US" dirty="0"/>
              <a:t>존의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도메인 </a:t>
            </a:r>
            <a:r>
              <a:rPr lang="ko-KR" altLang="en-US" dirty="0"/>
              <a:t>정보를 관리하기 위한 자원 레코드를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이름 </a:t>
            </a:r>
            <a:r>
              <a:rPr lang="ko-KR" altLang="en-US" dirty="0"/>
              <a:t>관리를 위한 해석기와 네임 서버의 동작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DNS </a:t>
            </a:r>
            <a:r>
              <a:rPr lang="ko-KR" altLang="en-US" dirty="0"/>
              <a:t>클라이언트와 서버가 전송하는 </a:t>
            </a:r>
            <a:r>
              <a:rPr lang="en-US" altLang="ko-KR" dirty="0"/>
              <a:t>DNS </a:t>
            </a:r>
            <a:r>
              <a:rPr lang="ko-KR" altLang="en-US" dirty="0"/>
              <a:t>메시지를 살펴본다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해석기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DNS </a:t>
            </a:r>
            <a:r>
              <a:rPr lang="ko-KR" altLang="en-US" b="0" dirty="0"/>
              <a:t>서비스는 클라이언트</a:t>
            </a:r>
            <a:r>
              <a:rPr lang="en-US" altLang="ko-KR" b="0" dirty="0"/>
              <a:t>-</a:t>
            </a:r>
            <a:r>
              <a:rPr lang="ko-KR" altLang="en-US" b="0" dirty="0"/>
              <a:t>서버 구조로 </a:t>
            </a:r>
            <a:r>
              <a:rPr lang="ko-KR" altLang="en-US" b="0" dirty="0" smtClean="0"/>
              <a:t>설계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도메인 </a:t>
            </a:r>
            <a:r>
              <a:rPr lang="ko-KR" altLang="en-US" b="0" dirty="0"/>
              <a:t>이름과 호스트 주소의 변환 </a:t>
            </a:r>
            <a:r>
              <a:rPr lang="ko-KR" altLang="en-US" b="0" dirty="0" smtClean="0"/>
              <a:t>정보를 </a:t>
            </a:r>
            <a:r>
              <a:rPr lang="ko-KR" altLang="en-US" b="0" dirty="0"/>
              <a:t>원하는 네트워크 응용 프로그램은 </a:t>
            </a:r>
            <a:r>
              <a:rPr lang="ko-KR" altLang="en-US" b="0" dirty="0" smtClean="0"/>
              <a:t>해석기라 </a:t>
            </a:r>
            <a:r>
              <a:rPr lang="ko-KR" altLang="en-US" b="0" dirty="0"/>
              <a:t>불리는 </a:t>
            </a:r>
            <a:r>
              <a:rPr lang="en-US" altLang="ko-KR" b="0" dirty="0"/>
              <a:t>DNS </a:t>
            </a:r>
            <a:r>
              <a:rPr lang="ko-KR" altLang="en-US" b="0" dirty="0"/>
              <a:t>클라이언트에 정보 </a:t>
            </a:r>
            <a:r>
              <a:rPr lang="ko-KR" altLang="en-US" b="0" dirty="0" smtClean="0"/>
              <a:t>제공을 요청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해석기는 </a:t>
            </a:r>
            <a:r>
              <a:rPr lang="ko-KR" altLang="en-US" b="0" dirty="0"/>
              <a:t>가장 가까운 네임 서버와 접촉해 정보 제공을 요청하고</a:t>
            </a:r>
            <a:r>
              <a:rPr lang="en-US" altLang="ko-KR" b="0" dirty="0"/>
              <a:t>, </a:t>
            </a:r>
            <a:r>
              <a:rPr lang="ko-KR" altLang="en-US" b="0" dirty="0"/>
              <a:t>해당 </a:t>
            </a:r>
            <a:r>
              <a:rPr lang="ko-KR" altLang="en-US" b="0" dirty="0" smtClean="0"/>
              <a:t>서버에 </a:t>
            </a:r>
            <a:r>
              <a:rPr lang="ko-KR" altLang="en-US" b="0" dirty="0"/>
              <a:t>정보가 없으면 다른 네임 서버와 접촉해 정보를 찾는 과정을 </a:t>
            </a:r>
            <a:r>
              <a:rPr lang="ko-KR" altLang="en-US" b="0" dirty="0" smtClean="0"/>
              <a:t>반복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/>
              <a:t>인증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해당 데이터를 직접 관리할 책임이 있는 네임 서버로부터 받은 정보를 의미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반면</a:t>
            </a:r>
            <a:r>
              <a:rPr lang="en-US" altLang="ko-KR" b="0" dirty="0"/>
              <a:t>, </a:t>
            </a:r>
            <a:r>
              <a:rPr lang="ko-KR" altLang="en-US" b="0" dirty="0"/>
              <a:t>캐시 </a:t>
            </a:r>
            <a:r>
              <a:rPr lang="ko-KR" altLang="en-US" b="0" dirty="0" smtClean="0"/>
              <a:t>데이터는 </a:t>
            </a:r>
            <a:r>
              <a:rPr lang="ko-KR" altLang="en-US" b="0" dirty="0"/>
              <a:t>이전 요청에 의해 호스트가 보관하던 </a:t>
            </a:r>
            <a:r>
              <a:rPr lang="ko-KR" altLang="en-US" b="0" dirty="0" smtClean="0"/>
              <a:t>데이터이며</a:t>
            </a:r>
            <a:r>
              <a:rPr lang="en-US" altLang="ko-KR" b="0" dirty="0"/>
              <a:t>, </a:t>
            </a:r>
            <a:r>
              <a:rPr lang="ko-KR" altLang="en-US" b="0" dirty="0"/>
              <a:t>재사용할 목적으로 한동안 </a:t>
            </a:r>
            <a:r>
              <a:rPr lang="ko-KR" altLang="en-US" b="0" dirty="0" smtClean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04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존</a:t>
            </a:r>
            <a:endParaRPr lang="en-US" altLang="ko-KR" dirty="0" smtClean="0"/>
          </a:p>
          <a:p>
            <a:pPr lvl="1"/>
            <a:r>
              <a:rPr lang="ko-KR" altLang="en-US" b="0" dirty="0"/>
              <a:t>인증 데이터는 네임 스페이스의 특정 영역인 </a:t>
            </a:r>
            <a:r>
              <a:rPr lang="ko-KR" altLang="en-US" b="0" dirty="0" smtClean="0"/>
              <a:t>존을 </a:t>
            </a:r>
            <a:r>
              <a:rPr lang="ko-KR" altLang="en-US" b="0" dirty="0"/>
              <a:t>관리하는 네임 서버가 유지하고 관리</a:t>
            </a:r>
          </a:p>
          <a:p>
            <a:pPr lvl="1"/>
            <a:r>
              <a:rPr lang="ko-KR" altLang="en-US" b="0" dirty="0" smtClean="0"/>
              <a:t>존은 </a:t>
            </a:r>
            <a:r>
              <a:rPr lang="ko-KR" altLang="en-US" b="0" dirty="0"/>
              <a:t>자원 레코드에 포함되는 인증 데이터의 집합체로 정의되며</a:t>
            </a:r>
            <a:r>
              <a:rPr lang="en-US" altLang="ko-KR" b="0" dirty="0"/>
              <a:t>, </a:t>
            </a:r>
            <a:r>
              <a:rPr lang="ko-KR" altLang="en-US" b="0" dirty="0"/>
              <a:t>다음과 같은 </a:t>
            </a:r>
            <a:r>
              <a:rPr lang="ko-KR" altLang="en-US" b="0" dirty="0" smtClean="0"/>
              <a:t>내용을 포함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존에 </a:t>
            </a:r>
            <a:r>
              <a:rPr lang="ko-KR" altLang="en-US" b="0" dirty="0"/>
              <a:t>속하는 모든 호스트의 전체 자원 레코드 집합체</a:t>
            </a:r>
          </a:p>
          <a:p>
            <a:pPr lvl="2"/>
            <a:r>
              <a:rPr lang="ko-KR" altLang="en-US" b="0" dirty="0" smtClean="0"/>
              <a:t>존에 </a:t>
            </a:r>
            <a:r>
              <a:rPr lang="ko-KR" altLang="en-US" b="0" dirty="0"/>
              <a:t>포함된 최상위 </a:t>
            </a:r>
            <a:r>
              <a:rPr lang="ko-KR" altLang="en-US" b="0" dirty="0" smtClean="0"/>
              <a:t>호스트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위임 서브 존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위임된 </a:t>
            </a:r>
            <a:r>
              <a:rPr lang="ko-KR" altLang="en-US" b="0" dirty="0"/>
              <a:t>서브 존에 관한 </a:t>
            </a:r>
            <a:r>
              <a:rPr lang="ko-KR" altLang="en-US" b="0" dirty="0" err="1" smtClean="0"/>
              <a:t>글루</a:t>
            </a:r>
            <a:r>
              <a:rPr lang="ko-KR" altLang="en-US" b="0" dirty="0" smtClean="0"/>
              <a:t>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5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14-7]</a:t>
            </a:r>
            <a:r>
              <a:rPr lang="ko-KR" altLang="en-US" b="0" dirty="0"/>
              <a:t>에서 해석기가 </a:t>
            </a:r>
            <a:r>
              <a:rPr lang="en-US" altLang="ko-KR" b="0" dirty="0"/>
              <a:t>info.mit.edu </a:t>
            </a:r>
            <a:r>
              <a:rPr lang="ko-KR" altLang="en-US" b="0" dirty="0"/>
              <a:t>밑에 위치한 </a:t>
            </a:r>
            <a:r>
              <a:rPr lang="en-US" altLang="ko-KR" b="0" dirty="0"/>
              <a:t>test.info.mit.edu </a:t>
            </a:r>
            <a:r>
              <a:rPr lang="ko-KR" altLang="en-US" b="0" dirty="0"/>
              <a:t>호스트의 </a:t>
            </a:r>
            <a:r>
              <a:rPr lang="ko-KR" altLang="en-US" b="0" dirty="0" smtClean="0"/>
              <a:t>정보를 알고 </a:t>
            </a:r>
            <a:r>
              <a:rPr lang="ko-KR" altLang="en-US" b="0" dirty="0"/>
              <a:t>싶다고 </a:t>
            </a:r>
            <a:r>
              <a:rPr lang="ko-KR" altLang="en-US" b="0" dirty="0" smtClean="0"/>
              <a:t>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503372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요청의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가장 적절한 인근 네임 서버는 질의를 받은 네임 서버가 관장하는 존의 상위에 위치하는데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이러한 </a:t>
            </a:r>
            <a:r>
              <a:rPr lang="ko-KR" altLang="en-US" b="0" dirty="0"/>
              <a:t>동작은 해석기가 원하는 인증 정보를 찾을 때까지 연속적으로 </a:t>
            </a:r>
            <a:r>
              <a:rPr lang="ko-KR" altLang="en-US" b="0" dirty="0" smtClean="0"/>
              <a:t>반복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질의 </a:t>
            </a:r>
            <a:r>
              <a:rPr lang="ko-KR" altLang="en-US" b="0" dirty="0" smtClean="0"/>
              <a:t>요청이 처리되는 </a:t>
            </a:r>
            <a:r>
              <a:rPr lang="ko-KR" altLang="en-US" dirty="0" smtClean="0"/>
              <a:t>과정을 두 </a:t>
            </a:r>
            <a:r>
              <a:rPr lang="ko-KR" altLang="en-US" dirty="0"/>
              <a:t>가지로 나누어 </a:t>
            </a:r>
            <a:r>
              <a:rPr lang="ko-KR" altLang="en-US" dirty="0" smtClean="0"/>
              <a:t>생각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호스트가 </a:t>
            </a:r>
            <a:r>
              <a:rPr lang="en-US" altLang="ko-KR" b="0" dirty="0"/>
              <a:t>DNS </a:t>
            </a:r>
            <a:r>
              <a:rPr lang="ko-KR" altLang="en-US" b="0" dirty="0"/>
              <a:t>정보를 요청할 때는 인증 데이터의 필요 여부를 </a:t>
            </a:r>
            <a:r>
              <a:rPr lang="ko-KR" altLang="en-US" b="0" dirty="0" smtClean="0"/>
              <a:t>명시할 수 있음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ko-KR" altLang="en-US" b="0" dirty="0" smtClean="0"/>
              <a:t>인증 데이터가 반드시 </a:t>
            </a:r>
            <a:r>
              <a:rPr lang="ko-KR" altLang="en-US" b="0" dirty="0"/>
              <a:t>필요한 경우가 아니라면 로컬 네임 서버에 보관된 캐시 데이터를 사용할 수도 </a:t>
            </a:r>
            <a:r>
              <a:rPr lang="ko-KR" altLang="en-US" b="0" dirty="0" smtClean="0"/>
              <a:t>있음</a:t>
            </a:r>
            <a:endParaRPr lang="en-US" altLang="ko-KR" b="0" dirty="0"/>
          </a:p>
          <a:p>
            <a:pPr lvl="2"/>
            <a:r>
              <a:rPr lang="ko-KR" altLang="en-US" b="0" dirty="0" smtClean="0"/>
              <a:t>해석기는 </a:t>
            </a:r>
            <a:r>
              <a:rPr lang="ko-KR" altLang="en-US" b="0" dirty="0"/>
              <a:t>질의 요청이 재귀적으로 </a:t>
            </a:r>
            <a:r>
              <a:rPr lang="ko-KR" altLang="en-US" b="0" dirty="0" smtClean="0"/>
              <a:t>처리되는지 </a:t>
            </a:r>
            <a:r>
              <a:rPr lang="ko-KR" altLang="en-US" b="0" dirty="0"/>
              <a:t>명시할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ko-KR" altLang="en-US" b="0" dirty="0" smtClean="0"/>
              <a:t>재귀적이라는 </a:t>
            </a:r>
            <a:r>
              <a:rPr lang="ko-KR" altLang="en-US" b="0" dirty="0"/>
              <a:t>뜻은 </a:t>
            </a:r>
            <a:r>
              <a:rPr lang="ko-KR" altLang="en-US" b="0" dirty="0" smtClean="0"/>
              <a:t>해석기가 </a:t>
            </a:r>
            <a:r>
              <a:rPr lang="ko-KR" altLang="en-US" b="0" dirty="0"/>
              <a:t>최초로 접촉을 시도한 네임 서버가 질의 요청을 계속 추적</a:t>
            </a:r>
            <a:r>
              <a:rPr lang="en-US" altLang="ko-KR" b="0" dirty="0"/>
              <a:t>·</a:t>
            </a:r>
            <a:r>
              <a:rPr lang="ko-KR" altLang="en-US" b="0" dirty="0"/>
              <a:t>관리하면서 요청에 대해 </a:t>
            </a:r>
            <a:r>
              <a:rPr lang="ko-KR" altLang="en-US" b="0" dirty="0" smtClean="0"/>
              <a:t>인증 </a:t>
            </a:r>
            <a:r>
              <a:rPr lang="ko-KR" altLang="en-US" b="0" dirty="0"/>
              <a:t>데이터를 회신하는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ko-KR" altLang="en-US" b="0" dirty="0" smtClean="0"/>
              <a:t>네임 </a:t>
            </a:r>
            <a:r>
              <a:rPr lang="ko-KR" altLang="en-US" b="0" dirty="0"/>
              <a:t>서버가 비재귀적인 요청을 받은 경우에는 두 가지 </a:t>
            </a:r>
            <a:r>
              <a:rPr lang="ko-KR" altLang="en-US" b="0" dirty="0" smtClean="0"/>
              <a:t>응답이 가능한데</a:t>
            </a:r>
            <a:r>
              <a:rPr lang="en-US" altLang="ko-KR" b="0" dirty="0"/>
              <a:t>, </a:t>
            </a:r>
            <a:r>
              <a:rPr lang="ko-KR" altLang="en-US" b="0" dirty="0"/>
              <a:t>자신이 인증 데이터를 가지고 있으면 이를 회신하고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않으면 다른 네임 </a:t>
            </a:r>
            <a:r>
              <a:rPr lang="ko-KR" altLang="en-US" b="0" dirty="0" smtClean="0"/>
              <a:t>서버의 </a:t>
            </a:r>
            <a:r>
              <a:rPr lang="ko-KR" altLang="en-US" b="0" dirty="0"/>
              <a:t>포인터 정보를 </a:t>
            </a:r>
            <a:r>
              <a:rPr lang="ko-KR" altLang="en-US" b="0" dirty="0" smtClean="0"/>
              <a:t>회신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15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요청의 처리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100415" cy="5518344"/>
          </a:xfrm>
        </p:spPr>
        <p:txBody>
          <a:bodyPr/>
          <a:lstStyle/>
          <a:p>
            <a:r>
              <a:rPr lang="ko-KR" altLang="en-US" dirty="0"/>
              <a:t>재귀적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b="0" dirty="0"/>
              <a:t>재귀적 요청을 받은 네임 서버는 결과적으로 해석기와 같은 클라이언트 역할을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14-8]</a:t>
            </a:r>
            <a:r>
              <a:rPr lang="ko-KR" altLang="en-US" dirty="0"/>
              <a:t>은 재귀적 처리와 비재귀적 처리를 비교하여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44146"/>
            <a:ext cx="5867400" cy="54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0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요청의 처리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반복적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14-9]</a:t>
            </a:r>
            <a:r>
              <a:rPr lang="ko-KR" altLang="en-US" b="0" dirty="0"/>
              <a:t>는 재귀적 처리와 반복적 처리를 비교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33" y="2057400"/>
            <a:ext cx="719716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en-US" altLang="ko-KR" dirty="0"/>
              <a:t>DNS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74016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DNS </a:t>
            </a:r>
            <a:r>
              <a:rPr lang="ko-KR" altLang="en-US" dirty="0"/>
              <a:t>메시지의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b="0" dirty="0"/>
              <a:t>DNS </a:t>
            </a:r>
            <a:r>
              <a:rPr lang="ko-KR" altLang="en-US" b="0" dirty="0"/>
              <a:t>요청이 필요하면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14-10]</a:t>
            </a:r>
            <a:r>
              <a:rPr lang="ko-KR" altLang="en-US" b="0" dirty="0"/>
              <a:t>과 같은 </a:t>
            </a:r>
            <a:r>
              <a:rPr lang="en-US" altLang="ko-KR" b="0" dirty="0"/>
              <a:t>DNS </a:t>
            </a:r>
            <a:r>
              <a:rPr lang="ko-KR" altLang="en-US" b="0" dirty="0"/>
              <a:t>메시지에 내용을 </a:t>
            </a:r>
            <a:r>
              <a:rPr lang="ko-KR" altLang="en-US" b="0" dirty="0" smtClean="0"/>
              <a:t>기록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모두 다섯 </a:t>
            </a:r>
            <a:r>
              <a:rPr lang="ko-KR" altLang="en-US" b="0" dirty="0"/>
              <a:t>부분으로 구성된 </a:t>
            </a:r>
            <a:r>
              <a:rPr lang="en-US" altLang="ko-KR" b="0" dirty="0"/>
              <a:t>DNS </a:t>
            </a:r>
            <a:r>
              <a:rPr lang="ko-KR" altLang="en-US" b="0" dirty="0"/>
              <a:t>메시지에서 </a:t>
            </a:r>
            <a:r>
              <a:rPr lang="en-US" altLang="ko-KR" b="0" dirty="0"/>
              <a:t>Question </a:t>
            </a:r>
            <a:r>
              <a:rPr lang="ko-KR" altLang="en-US" b="0" dirty="0"/>
              <a:t>필드는 질의 레코드를 사용하고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나머지 </a:t>
            </a:r>
            <a:r>
              <a:rPr lang="en-US" altLang="ko-KR" b="0" dirty="0" smtClean="0"/>
              <a:t>Answer</a:t>
            </a:r>
            <a:r>
              <a:rPr lang="en-US" altLang="ko-KR" b="0" dirty="0"/>
              <a:t>, Authority, Additional </a:t>
            </a:r>
            <a:r>
              <a:rPr lang="ko-KR" altLang="en-US" b="0" dirty="0"/>
              <a:t>필드는 자원 레코드를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b="0" dirty="0"/>
              <a:t>Answer </a:t>
            </a:r>
            <a:r>
              <a:rPr lang="ko-KR" altLang="en-US" b="0" dirty="0"/>
              <a:t>필드는 </a:t>
            </a:r>
            <a:r>
              <a:rPr lang="ko-KR" altLang="en-US" b="0" dirty="0" smtClean="0"/>
              <a:t>질문에 </a:t>
            </a:r>
            <a:r>
              <a:rPr lang="ko-KR" altLang="en-US" b="0" dirty="0"/>
              <a:t>대한 답변인 자원 레코드</a:t>
            </a:r>
            <a:r>
              <a:rPr lang="en-US" altLang="ko-KR" b="0" dirty="0"/>
              <a:t>, Authority </a:t>
            </a:r>
            <a:r>
              <a:rPr lang="ko-KR" altLang="en-US" b="0" dirty="0"/>
              <a:t>필드는 인증을 가리키는 자원 레코드</a:t>
            </a:r>
            <a:r>
              <a:rPr lang="en-US" altLang="ko-KR" b="0" dirty="0"/>
              <a:t>, </a:t>
            </a:r>
            <a:r>
              <a:rPr lang="en-US" altLang="ko-KR" b="0" dirty="0" smtClean="0"/>
              <a:t>Additional </a:t>
            </a:r>
            <a:r>
              <a:rPr lang="ko-KR" altLang="en-US" b="0" dirty="0" smtClean="0"/>
              <a:t>필드는 </a:t>
            </a:r>
            <a:r>
              <a:rPr lang="ko-KR" altLang="en-US" b="0" dirty="0"/>
              <a:t>기타 정보를 의미하는 자원 </a:t>
            </a:r>
            <a:r>
              <a:rPr lang="ko-KR" altLang="en-US" b="0" dirty="0" smtClean="0"/>
              <a:t>레코드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895600"/>
            <a:ext cx="4114800" cy="29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메시지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DNS </a:t>
            </a:r>
            <a:r>
              <a:rPr lang="ko-KR" altLang="en-US" dirty="0" smtClean="0"/>
              <a:t>헤더</a:t>
            </a:r>
            <a:endParaRPr lang="en-US" altLang="ko-KR" dirty="0" smtClean="0"/>
          </a:p>
          <a:p>
            <a:pPr lvl="1"/>
            <a:r>
              <a:rPr lang="en-US" altLang="ko-KR" b="0" dirty="0"/>
              <a:t>DNS </a:t>
            </a:r>
            <a:r>
              <a:rPr lang="ko-KR" altLang="en-US" b="0" dirty="0"/>
              <a:t>메시지에서 </a:t>
            </a:r>
            <a:r>
              <a:rPr lang="en-US" altLang="ko-KR" b="0" dirty="0"/>
              <a:t>Header </a:t>
            </a:r>
            <a:r>
              <a:rPr lang="ko-KR" altLang="en-US" b="0" dirty="0"/>
              <a:t>필드 정보는 필수 </a:t>
            </a:r>
            <a:r>
              <a:rPr lang="ko-KR" altLang="en-US" b="0" dirty="0" smtClean="0"/>
              <a:t>사항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14-11]</a:t>
            </a:r>
            <a:r>
              <a:rPr lang="ko-KR" altLang="en-US" b="0" dirty="0"/>
              <a:t>은 </a:t>
            </a:r>
            <a:r>
              <a:rPr lang="en-US" altLang="ko-KR" b="0" dirty="0"/>
              <a:t>DNS </a:t>
            </a:r>
            <a:r>
              <a:rPr lang="ko-KR" altLang="en-US" b="0" dirty="0"/>
              <a:t>메시지의 </a:t>
            </a:r>
            <a:r>
              <a:rPr lang="ko-KR" altLang="en-US" b="0" dirty="0" smtClean="0"/>
              <a:t>헤더 정보를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4600"/>
            <a:ext cx="6473715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64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메시지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ko-KR" altLang="en-US" b="0" dirty="0"/>
              <a:t>해석기와 네임 서버는 </a:t>
            </a:r>
            <a:r>
              <a:rPr lang="en-US" altLang="ko-KR" b="0" dirty="0"/>
              <a:t>53</a:t>
            </a:r>
            <a:r>
              <a:rPr lang="ko-KR" altLang="en-US" b="0" dirty="0"/>
              <a:t>번 포트를 기본으로 사용하여 </a:t>
            </a:r>
            <a:r>
              <a:rPr lang="en-US" altLang="ko-KR" b="0" dirty="0"/>
              <a:t>UDP </a:t>
            </a:r>
            <a:r>
              <a:rPr lang="ko-KR" altLang="en-US" b="0" dirty="0"/>
              <a:t>프로토콜로 </a:t>
            </a:r>
            <a:r>
              <a:rPr lang="en-US" altLang="ko-KR" b="0" dirty="0"/>
              <a:t>DNS </a:t>
            </a:r>
            <a:r>
              <a:rPr lang="ko-KR" altLang="en-US" b="0" dirty="0"/>
              <a:t>메시지를 전송</a:t>
            </a:r>
          </a:p>
          <a:p>
            <a:pPr lvl="1"/>
            <a:r>
              <a:rPr lang="ko-KR" altLang="en-US" b="0" dirty="0" smtClean="0"/>
              <a:t>이때 </a:t>
            </a:r>
            <a:r>
              <a:rPr lang="en-US" altLang="ko-KR" b="0" dirty="0"/>
              <a:t>DNS </a:t>
            </a:r>
            <a:r>
              <a:rPr lang="ko-KR" altLang="en-US" b="0" dirty="0"/>
              <a:t>메시지가 </a:t>
            </a:r>
            <a:r>
              <a:rPr lang="en-US" altLang="ko-KR" b="0" dirty="0"/>
              <a:t>512</a:t>
            </a:r>
            <a:r>
              <a:rPr lang="ko-KR" altLang="en-US" b="0" dirty="0"/>
              <a:t>바이트보다 작으면 </a:t>
            </a:r>
            <a:r>
              <a:rPr lang="en-US" altLang="ko-KR" b="0" dirty="0"/>
              <a:t>UDP</a:t>
            </a:r>
            <a:r>
              <a:rPr lang="ko-KR" altLang="en-US" b="0" dirty="0"/>
              <a:t>를 사용하는 데 문제가 없지만</a:t>
            </a:r>
            <a:r>
              <a:rPr lang="en-US" altLang="ko-KR" b="0" dirty="0"/>
              <a:t>, </a:t>
            </a:r>
            <a:r>
              <a:rPr lang="ko-KR" altLang="en-US" b="0" dirty="0" smtClean="0"/>
              <a:t>이보다 </a:t>
            </a:r>
            <a:r>
              <a:rPr lang="ko-KR" altLang="en-US" b="0" dirty="0"/>
              <a:t>크면 </a:t>
            </a:r>
            <a:r>
              <a:rPr lang="en-US" altLang="ko-KR" b="0" dirty="0"/>
              <a:t>TCP</a:t>
            </a:r>
            <a:r>
              <a:rPr lang="ko-KR" altLang="en-US" b="0" dirty="0"/>
              <a:t>를 사용하게 되는데 이때도 </a:t>
            </a:r>
            <a:r>
              <a:rPr lang="en-US" altLang="ko-KR" b="0" dirty="0"/>
              <a:t>DNS </a:t>
            </a:r>
            <a:r>
              <a:rPr lang="ko-KR" altLang="en-US" b="0" dirty="0"/>
              <a:t>메시지 전송은 </a:t>
            </a:r>
            <a:r>
              <a:rPr lang="en-US" altLang="ko-KR" b="0" dirty="0"/>
              <a:t>53</a:t>
            </a:r>
            <a:r>
              <a:rPr lang="ko-KR" altLang="en-US" b="0" dirty="0"/>
              <a:t>번 포트를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/>
              <a:t>DNS </a:t>
            </a:r>
            <a:r>
              <a:rPr lang="ko-KR" altLang="en-US" dirty="0"/>
              <a:t>메시지가 </a:t>
            </a:r>
            <a:r>
              <a:rPr lang="en-US" altLang="ko-KR" dirty="0"/>
              <a:t>512</a:t>
            </a:r>
            <a:r>
              <a:rPr lang="ko-KR" altLang="en-US" dirty="0"/>
              <a:t>바이트보다 커 </a:t>
            </a:r>
            <a:r>
              <a:rPr lang="en-US" altLang="ko-KR" dirty="0"/>
              <a:t>TCP </a:t>
            </a:r>
            <a:r>
              <a:rPr lang="ko-KR" altLang="en-US" dirty="0"/>
              <a:t>프로토콜을 사용할 때는 다음 두 가지 경우를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lvl="2"/>
            <a:r>
              <a:rPr lang="ko-KR" altLang="en-US" b="0" dirty="0"/>
              <a:t>첫째</a:t>
            </a:r>
            <a:r>
              <a:rPr lang="en-US" altLang="ko-KR" b="0" dirty="0"/>
              <a:t>, </a:t>
            </a:r>
            <a:r>
              <a:rPr lang="ko-KR" altLang="en-US" b="0" dirty="0"/>
              <a:t>응답 메시지가 </a:t>
            </a:r>
            <a:r>
              <a:rPr lang="en-US" altLang="ko-KR" b="0" dirty="0"/>
              <a:t>512</a:t>
            </a:r>
            <a:r>
              <a:rPr lang="ko-KR" altLang="en-US" b="0" dirty="0"/>
              <a:t>바이트보다 크다는 사실을 해석기가 미리 인지하는 </a:t>
            </a:r>
            <a:r>
              <a:rPr lang="ko-KR" altLang="en-US" b="0" dirty="0" smtClean="0"/>
              <a:t>경우로</a:t>
            </a:r>
            <a:r>
              <a:rPr lang="en-US" altLang="ko-KR" b="0" dirty="0"/>
              <a:t>, </a:t>
            </a:r>
            <a:r>
              <a:rPr lang="ko-KR" altLang="en-US" b="0" dirty="0"/>
              <a:t>이때는 처음부터 </a:t>
            </a:r>
            <a:r>
              <a:rPr lang="en-US" altLang="ko-KR" b="0" dirty="0"/>
              <a:t>TCP </a:t>
            </a:r>
            <a:r>
              <a:rPr lang="ko-KR" altLang="en-US" b="0" dirty="0"/>
              <a:t>연결을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둘째</a:t>
            </a:r>
            <a:r>
              <a:rPr lang="en-US" altLang="ko-KR" b="0" dirty="0"/>
              <a:t>, </a:t>
            </a:r>
            <a:r>
              <a:rPr lang="ko-KR" altLang="en-US" b="0" dirty="0"/>
              <a:t>해석기가 사전에 인지하지 못한 </a:t>
            </a:r>
            <a:r>
              <a:rPr lang="ko-KR" altLang="en-US" b="0" dirty="0" smtClean="0"/>
              <a:t>상태에서 </a:t>
            </a:r>
            <a:r>
              <a:rPr lang="en-US" altLang="ko-KR" b="0" dirty="0" smtClean="0"/>
              <a:t>UDP</a:t>
            </a:r>
            <a:r>
              <a:rPr lang="ko-KR" altLang="en-US" b="0" dirty="0"/>
              <a:t>를 사용하는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31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 </a:t>
            </a:r>
            <a:r>
              <a:rPr lang="ko-KR" altLang="en-US" dirty="0" smtClean="0"/>
              <a:t>주소의 변환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ko-KR" altLang="en-US" dirty="0"/>
              <a:t>네임 </a:t>
            </a:r>
            <a:r>
              <a:rPr lang="ko-KR" altLang="en-US" dirty="0" smtClean="0"/>
              <a:t>스페이스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ko-KR" altLang="en-US" dirty="0"/>
              <a:t>네임 서버와 </a:t>
            </a:r>
            <a:r>
              <a:rPr lang="ko-KR" altLang="en-US" dirty="0" smtClean="0"/>
              <a:t>해석기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04 </a:t>
            </a:r>
            <a:r>
              <a:rPr lang="en-US" altLang="ko-KR" dirty="0"/>
              <a:t>DNS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프로토콜 동작 </a:t>
            </a:r>
            <a:r>
              <a:rPr lang="ko-KR" altLang="en-US" dirty="0" smtClean="0"/>
              <a:t>과정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질의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해석기가 </a:t>
            </a:r>
            <a:r>
              <a:rPr lang="en-US" altLang="ko-KR" b="0" dirty="0"/>
              <a:t>www.korea.co.kr</a:t>
            </a:r>
            <a:r>
              <a:rPr lang="ko-KR" altLang="en-US" b="0" dirty="0"/>
              <a:t>라는 호스트의 </a:t>
            </a:r>
            <a:r>
              <a:rPr lang="en-US" altLang="ko-KR" b="0" dirty="0"/>
              <a:t>IP </a:t>
            </a:r>
            <a:r>
              <a:rPr lang="ko-KR" altLang="en-US" b="0" dirty="0"/>
              <a:t>주소를 찾으려고 로컬 </a:t>
            </a:r>
            <a:r>
              <a:rPr lang="ko-KR" altLang="en-US" b="0" dirty="0" smtClean="0"/>
              <a:t>네임 서버에 </a:t>
            </a:r>
            <a:r>
              <a:rPr lang="ko-KR" altLang="en-US" b="0" dirty="0"/>
              <a:t>질의 메시지</a:t>
            </a:r>
            <a:r>
              <a:rPr lang="en-US" altLang="ko-KR" b="0" dirty="0"/>
              <a:t>Query Message</a:t>
            </a:r>
            <a:r>
              <a:rPr lang="ko-KR" altLang="en-US" b="0" dirty="0"/>
              <a:t>를 전송하는 경우를 </a:t>
            </a:r>
            <a:r>
              <a:rPr lang="ko-KR" altLang="en-US" b="0" dirty="0" smtClean="0"/>
              <a:t>가정</a:t>
            </a:r>
            <a:endParaRPr lang="en-US" altLang="ko-KR" b="0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14-10]</a:t>
            </a:r>
            <a:r>
              <a:rPr lang="ko-KR" altLang="en-US" b="0" dirty="0"/>
              <a:t>의 </a:t>
            </a:r>
            <a:r>
              <a:rPr lang="en-US" altLang="ko-KR" b="0" dirty="0"/>
              <a:t>DNS </a:t>
            </a:r>
            <a:r>
              <a:rPr lang="ko-KR" altLang="en-US" b="0" dirty="0"/>
              <a:t>메시지는 다음 예처럼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14-11]</a:t>
            </a:r>
            <a:r>
              <a:rPr lang="ko-KR" altLang="en-US" b="0" dirty="0"/>
              <a:t>의 </a:t>
            </a:r>
            <a:r>
              <a:rPr lang="en-US" altLang="ko-KR" b="0" dirty="0"/>
              <a:t>Header</a:t>
            </a:r>
            <a:r>
              <a:rPr lang="ko-KR" altLang="en-US" b="0" dirty="0"/>
              <a:t>부터 </a:t>
            </a:r>
            <a:r>
              <a:rPr lang="ko-KR" altLang="en-US" b="0" dirty="0" smtClean="0"/>
              <a:t>시작</a:t>
            </a:r>
            <a:endParaRPr lang="en-US" altLang="ko-KR" b="0" dirty="0"/>
          </a:p>
          <a:p>
            <a:pPr lvl="3"/>
            <a:r>
              <a:rPr lang="en-US" altLang="ko-KR" b="0" dirty="0"/>
              <a:t>Header</a:t>
            </a:r>
            <a:r>
              <a:rPr lang="ko-KR" altLang="en-US" b="0" dirty="0"/>
              <a:t>의 첫 번째에 위치한 </a:t>
            </a:r>
            <a:r>
              <a:rPr lang="en-US" altLang="ko-KR" b="0" dirty="0"/>
              <a:t>Identification</a:t>
            </a:r>
            <a:r>
              <a:rPr lang="ko-KR" altLang="en-US" b="0" dirty="0"/>
              <a:t>은 메시지 식별자로</a:t>
            </a:r>
            <a:r>
              <a:rPr lang="en-US" altLang="ko-KR" b="0" dirty="0"/>
              <a:t>, UDP</a:t>
            </a:r>
            <a:r>
              <a:rPr lang="ko-KR" altLang="en-US" b="0" dirty="0"/>
              <a:t>의 비순서적 전송 </a:t>
            </a:r>
            <a:r>
              <a:rPr lang="ko-KR" altLang="en-US" b="0" dirty="0" smtClean="0"/>
              <a:t>방식을 </a:t>
            </a:r>
            <a:r>
              <a:rPr lang="ko-KR" altLang="en-US" b="0" dirty="0"/>
              <a:t>보완하려고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해석기는 </a:t>
            </a:r>
            <a:r>
              <a:rPr lang="ko-KR" altLang="en-US" b="0" dirty="0"/>
              <a:t>이 번호를 사용해 서버의 응답을 순서대로 정렬하여 </a:t>
            </a:r>
            <a:r>
              <a:rPr lang="ko-KR" altLang="en-US" b="0" dirty="0" smtClean="0"/>
              <a:t>질의와 </a:t>
            </a:r>
            <a:r>
              <a:rPr lang="ko-KR" altLang="en-US" b="0" dirty="0"/>
              <a:t>응답이 적절히 연결되도록 </a:t>
            </a:r>
            <a:r>
              <a:rPr lang="ko-KR" altLang="en-US" b="0" dirty="0" smtClean="0"/>
              <a:t>해줌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33800"/>
            <a:ext cx="7286625" cy="22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1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프로토콜 동작 과정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QUCOUNT </a:t>
            </a:r>
            <a:r>
              <a:rPr lang="ko-KR" altLang="en-US" b="0" dirty="0"/>
              <a:t>값만 </a:t>
            </a:r>
            <a:r>
              <a:rPr lang="en-US" altLang="ko-KR" b="0" dirty="0"/>
              <a:t>1</a:t>
            </a:r>
            <a:r>
              <a:rPr lang="ko-KR" altLang="en-US" b="0" dirty="0"/>
              <a:t>이므로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14-10]</a:t>
            </a:r>
            <a:r>
              <a:rPr lang="ko-KR" altLang="en-US" b="0" dirty="0"/>
              <a:t>에서 헤더에 이어지는 필드는 </a:t>
            </a:r>
            <a:r>
              <a:rPr lang="en-US" altLang="ko-KR" b="0" dirty="0"/>
              <a:t>Question</a:t>
            </a:r>
            <a:r>
              <a:rPr lang="ko-KR" altLang="en-US" b="0" dirty="0"/>
              <a:t>에 관한 </a:t>
            </a:r>
            <a:r>
              <a:rPr lang="ko-KR" altLang="en-US" b="0" dirty="0" smtClean="0"/>
              <a:t>질의 </a:t>
            </a:r>
            <a:r>
              <a:rPr lang="ko-KR" altLang="en-US" b="0" dirty="0"/>
              <a:t>레코드 하나임을 알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14-6]</a:t>
            </a:r>
            <a:r>
              <a:rPr lang="ko-KR" altLang="en-US" b="0" dirty="0"/>
              <a:t>의 </a:t>
            </a:r>
            <a:r>
              <a:rPr lang="en-US" altLang="ko-KR" b="0" dirty="0"/>
              <a:t>(b)</a:t>
            </a:r>
            <a:r>
              <a:rPr lang="ko-KR" altLang="en-US" b="0" dirty="0"/>
              <a:t>에 나타난 질의 레코드 값이 다음과 </a:t>
            </a:r>
            <a:r>
              <a:rPr lang="ko-KR" altLang="en-US" b="0" dirty="0" smtClean="0"/>
              <a:t>같다면 </a:t>
            </a:r>
            <a:r>
              <a:rPr lang="ko-KR" altLang="en-US" b="0" dirty="0"/>
              <a:t>찾는 정보가 </a:t>
            </a:r>
            <a:r>
              <a:rPr lang="en-US" altLang="ko-KR" b="0" dirty="0"/>
              <a:t>www.korea.co.kr </a:t>
            </a:r>
            <a:r>
              <a:rPr lang="ko-KR" altLang="en-US" b="0" dirty="0"/>
              <a:t>호스트의 </a:t>
            </a:r>
            <a:r>
              <a:rPr lang="en-US" altLang="ko-KR" b="0" dirty="0"/>
              <a:t>IP </a:t>
            </a:r>
            <a:r>
              <a:rPr lang="ko-KR" altLang="en-US" b="0" dirty="0"/>
              <a:t>주소라는 의미가 </a:t>
            </a:r>
            <a:r>
              <a:rPr lang="ko-KR" altLang="en-US" dirty="0"/>
              <a:t>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758455"/>
            <a:ext cx="8591550" cy="13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프로토콜 동작 과정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앞의 값을 </a:t>
            </a:r>
            <a:r>
              <a:rPr lang="en-US" altLang="ko-KR" b="0" dirty="0"/>
              <a:t>DNS </a:t>
            </a:r>
            <a:r>
              <a:rPr lang="ko-KR" altLang="en-US" b="0" dirty="0"/>
              <a:t>메시지로 형식화하면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14-12]</a:t>
            </a:r>
            <a:r>
              <a:rPr lang="ko-KR" altLang="en-US" b="0" dirty="0"/>
              <a:t>와 </a:t>
            </a:r>
            <a:r>
              <a:rPr lang="ko-KR" altLang="en-US" b="0" dirty="0" smtClean="0"/>
              <a:t>같음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5172075" cy="51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2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프로토콜 동작 과정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348815" cy="5518344"/>
          </a:xfrm>
        </p:spPr>
        <p:txBody>
          <a:bodyPr/>
          <a:lstStyle/>
          <a:p>
            <a:r>
              <a:rPr lang="ko-KR" altLang="en-US" dirty="0"/>
              <a:t>응답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질의 </a:t>
            </a:r>
            <a:r>
              <a:rPr lang="ko-KR" altLang="en-US" b="0" dirty="0"/>
              <a:t>메시지를 수신한 네임 서버는 </a:t>
            </a:r>
            <a:r>
              <a:rPr lang="en-US" altLang="ko-KR" b="0" dirty="0"/>
              <a:t>DNS </a:t>
            </a:r>
            <a:r>
              <a:rPr lang="ko-KR" altLang="en-US" b="0" dirty="0"/>
              <a:t>클라이언트가 원하는 </a:t>
            </a:r>
            <a:r>
              <a:rPr lang="en-US" altLang="ko-KR" b="0" dirty="0"/>
              <a:t>IP </a:t>
            </a:r>
            <a:r>
              <a:rPr lang="ko-KR" altLang="en-US" b="0" dirty="0" smtClean="0"/>
              <a:t>주소를 </a:t>
            </a:r>
            <a:r>
              <a:rPr lang="ko-KR" altLang="en-US" b="0" dirty="0"/>
              <a:t>찾아 응답 </a:t>
            </a:r>
            <a:r>
              <a:rPr lang="ko-KR" altLang="en-US" b="0" dirty="0" smtClean="0"/>
              <a:t>메시지로 회신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다음과 같은 </a:t>
            </a:r>
            <a:r>
              <a:rPr lang="en-US" altLang="ko-KR" b="0" dirty="0"/>
              <a:t>DNS </a:t>
            </a:r>
            <a:r>
              <a:rPr lang="ko-KR" altLang="en-US" b="0" dirty="0"/>
              <a:t>응답 메시지의 </a:t>
            </a:r>
            <a:r>
              <a:rPr lang="en-US" altLang="ko-KR" b="0" dirty="0" smtClean="0"/>
              <a:t>Header</a:t>
            </a:r>
            <a:r>
              <a:rPr lang="ko-KR" altLang="en-US" b="0" dirty="0" smtClean="0"/>
              <a:t>에서 </a:t>
            </a:r>
            <a:r>
              <a:rPr lang="en-US" altLang="ko-KR" b="0" dirty="0"/>
              <a:t>Identification</a:t>
            </a:r>
            <a:r>
              <a:rPr lang="ko-KR" altLang="en-US" b="0" dirty="0"/>
              <a:t>은 클라이언트의 값을 그대로 사용해야 </a:t>
            </a:r>
            <a:r>
              <a:rPr lang="ko-KR" altLang="en-US" b="0" dirty="0" smtClean="0"/>
              <a:t>하며</a:t>
            </a:r>
            <a:r>
              <a:rPr lang="en-US" altLang="ko-KR" b="0" dirty="0" smtClean="0"/>
              <a:t> </a:t>
            </a:r>
            <a:r>
              <a:rPr lang="ko-KR" altLang="en-US" b="0" dirty="0"/>
              <a:t>플래그는 </a:t>
            </a:r>
            <a:r>
              <a:rPr lang="en-US" altLang="ko-KR" b="0" dirty="0"/>
              <a:t>0x8180 </a:t>
            </a:r>
            <a:r>
              <a:rPr lang="ko-KR" altLang="en-US" b="0" dirty="0" smtClean="0"/>
              <a:t>값으로 주어짐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 </a:t>
            </a:r>
            <a:r>
              <a:rPr lang="ko-KR" altLang="en-US" b="0" dirty="0"/>
              <a:t>값을 해석하면 </a:t>
            </a:r>
            <a:r>
              <a:rPr lang="en-US" altLang="ko-KR" b="0" dirty="0"/>
              <a:t>QR = 1</a:t>
            </a:r>
            <a:r>
              <a:rPr lang="ko-KR" altLang="en-US" b="0" dirty="0"/>
              <a:t>이므로 응답 메시지가 되고</a:t>
            </a:r>
            <a:r>
              <a:rPr lang="en-US" altLang="ko-KR" b="0" dirty="0"/>
              <a:t>, OPcode</a:t>
            </a:r>
            <a:r>
              <a:rPr lang="ko-KR" altLang="en-US" b="0" dirty="0"/>
              <a:t>는 여전히 표준 </a:t>
            </a:r>
            <a:r>
              <a:rPr lang="ko-KR" altLang="en-US" b="0" dirty="0" smtClean="0"/>
              <a:t>질의 </a:t>
            </a:r>
            <a:r>
              <a:rPr lang="ko-KR" altLang="en-US" b="0" dirty="0"/>
              <a:t>응답임을 </a:t>
            </a:r>
            <a:r>
              <a:rPr lang="ko-KR" altLang="en-US" b="0" dirty="0" smtClean="0"/>
              <a:t>나타냄</a:t>
            </a:r>
            <a:r>
              <a:rPr lang="en-US" altLang="ko-KR" b="0" dirty="0" smtClean="0"/>
              <a:t> </a:t>
            </a:r>
            <a:r>
              <a:rPr lang="en-US" altLang="ko-KR" b="0" dirty="0"/>
              <a:t>RD = 1, RA = 1</a:t>
            </a:r>
            <a:r>
              <a:rPr lang="ko-KR" altLang="en-US" b="0" dirty="0"/>
              <a:t>이므로 재귀적 질의 응답임을 알 수 있으며</a:t>
            </a:r>
            <a:r>
              <a:rPr lang="en-US" altLang="ko-KR" b="0" dirty="0"/>
              <a:t>, </a:t>
            </a:r>
            <a:r>
              <a:rPr lang="en-US" altLang="ko-KR" b="0" dirty="0" err="1" smtClean="0"/>
              <a:t>Rcode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정보에 </a:t>
            </a:r>
            <a:r>
              <a:rPr lang="ko-KR" altLang="en-US" b="0" dirty="0"/>
              <a:t>의해 오류는 발생하지 </a:t>
            </a:r>
            <a:r>
              <a:rPr lang="ko-KR" altLang="en-US" b="0" dirty="0" smtClean="0"/>
              <a:t>않음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1000"/>
            <a:ext cx="8115300" cy="21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15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프로토콜 동작 과정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해석기의 요청을 받은 서버는 도메인의 인증 권한이 없는 것으로 가정되어 메시지에 </a:t>
            </a:r>
            <a:r>
              <a:rPr lang="ko-KR" altLang="en-US" b="0" dirty="0" smtClean="0"/>
              <a:t>재귀적 응답이 포함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따라서 </a:t>
            </a:r>
            <a:r>
              <a:rPr lang="en-US" altLang="ko-KR" b="0" dirty="0"/>
              <a:t>Question </a:t>
            </a:r>
            <a:r>
              <a:rPr lang="ko-KR" altLang="en-US" b="0" dirty="0"/>
              <a:t>자원 레코드 </a:t>
            </a:r>
            <a:r>
              <a:rPr lang="en-US" altLang="ko-KR" b="0" dirty="0"/>
              <a:t>1</a:t>
            </a:r>
            <a:r>
              <a:rPr lang="ko-KR" altLang="en-US" b="0" dirty="0"/>
              <a:t>개</a:t>
            </a:r>
            <a:r>
              <a:rPr lang="en-US" altLang="ko-KR" b="0" dirty="0"/>
              <a:t>, Answer </a:t>
            </a:r>
            <a:r>
              <a:rPr lang="ko-KR" altLang="en-US" b="0" dirty="0"/>
              <a:t>자원 레코드 </a:t>
            </a:r>
            <a:r>
              <a:rPr lang="en-US" altLang="ko-KR" b="0" dirty="0"/>
              <a:t>2</a:t>
            </a:r>
            <a:r>
              <a:rPr lang="ko-KR" altLang="en-US" b="0" dirty="0"/>
              <a:t>개</a:t>
            </a:r>
            <a:r>
              <a:rPr lang="en-US" altLang="ko-KR" b="0" dirty="0"/>
              <a:t>, </a:t>
            </a:r>
            <a:r>
              <a:rPr lang="ko-KR" altLang="en-US" b="0" dirty="0"/>
              <a:t>인증 </a:t>
            </a:r>
            <a:r>
              <a:rPr lang="ko-KR" altLang="en-US" b="0" dirty="0" smtClean="0"/>
              <a:t>권한이 </a:t>
            </a:r>
            <a:r>
              <a:rPr lang="ko-KR" altLang="en-US" b="0" dirty="0"/>
              <a:t>있는 네임 서버를 가리키는 </a:t>
            </a:r>
            <a:r>
              <a:rPr lang="en-US" altLang="ko-KR" b="0" dirty="0"/>
              <a:t>Authority </a:t>
            </a:r>
            <a:r>
              <a:rPr lang="ko-KR" altLang="en-US" b="0" dirty="0"/>
              <a:t>자원 레코드가 </a:t>
            </a:r>
            <a:r>
              <a:rPr lang="en-US" altLang="ko-KR" b="0" dirty="0"/>
              <a:t>2</a:t>
            </a:r>
            <a:r>
              <a:rPr lang="ko-KR" altLang="en-US" b="0" dirty="0"/>
              <a:t>개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그리고 </a:t>
            </a:r>
            <a:r>
              <a:rPr lang="ko-KR" altLang="en-US" b="0" dirty="0"/>
              <a:t>부가 정보에 </a:t>
            </a:r>
            <a:r>
              <a:rPr lang="ko-KR" altLang="en-US" b="0" dirty="0" smtClean="0"/>
              <a:t>관한 자원 </a:t>
            </a:r>
            <a:r>
              <a:rPr lang="ko-KR" altLang="en-US" b="0" dirty="0"/>
              <a:t>레코드는 회신되지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Question </a:t>
            </a:r>
            <a:r>
              <a:rPr lang="ko-KR" altLang="en-US" b="0" dirty="0"/>
              <a:t>자원 레코드는 다음과 같이 질의 레코드의 </a:t>
            </a:r>
            <a:r>
              <a:rPr lang="ko-KR" altLang="en-US" b="0" dirty="0" smtClean="0"/>
              <a:t>경우와 같음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3810000"/>
            <a:ext cx="8991600" cy="1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85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프로토콜 동작 과정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응답 </a:t>
            </a:r>
            <a:r>
              <a:rPr lang="ko-KR" altLang="en-US" b="0" dirty="0"/>
              <a:t>메시지에는 다음과 같이 </a:t>
            </a:r>
            <a:r>
              <a:rPr lang="en-US" altLang="ko-KR" b="0" dirty="0"/>
              <a:t>Answer </a:t>
            </a:r>
            <a:r>
              <a:rPr lang="ko-KR" altLang="en-US" b="0" dirty="0"/>
              <a:t>자원 레코드가 </a:t>
            </a:r>
            <a:r>
              <a:rPr lang="en-US" altLang="ko-KR" b="0" dirty="0"/>
              <a:t>2</a:t>
            </a:r>
            <a:r>
              <a:rPr lang="ko-KR" altLang="en-US" b="0" dirty="0"/>
              <a:t>개 존재하는데</a:t>
            </a:r>
            <a:r>
              <a:rPr lang="en-US" altLang="ko-KR" b="0" dirty="0"/>
              <a:t>, </a:t>
            </a:r>
            <a:r>
              <a:rPr lang="ko-KR" altLang="en-US" b="0" dirty="0"/>
              <a:t>첫 번째 </a:t>
            </a:r>
            <a:r>
              <a:rPr lang="ko-KR" altLang="en-US" b="0" dirty="0" smtClean="0"/>
              <a:t>유형이 </a:t>
            </a:r>
            <a:r>
              <a:rPr lang="en-US" altLang="ko-KR" b="0" dirty="0" smtClean="0"/>
              <a:t>CNAME</a:t>
            </a:r>
            <a:r>
              <a:rPr lang="ko-KR" altLang="en-US" b="0" dirty="0"/>
              <a:t>으로 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이를 </a:t>
            </a:r>
            <a:r>
              <a:rPr lang="ko-KR" altLang="en-US" b="0" dirty="0"/>
              <a:t>통해 </a:t>
            </a:r>
            <a:r>
              <a:rPr lang="en-US" altLang="ko-KR" b="0" dirty="0"/>
              <a:t>www.korea.co.kr</a:t>
            </a:r>
            <a:r>
              <a:rPr lang="ko-KR" altLang="en-US" b="0" dirty="0"/>
              <a:t>는 호스트의 정식</a:t>
            </a:r>
            <a:r>
              <a:rPr lang="en-US" altLang="ko-KR" b="0" dirty="0"/>
              <a:t>Canonical </a:t>
            </a:r>
            <a:r>
              <a:rPr lang="ko-KR" altLang="en-US" b="0" dirty="0"/>
              <a:t>명칭이 </a:t>
            </a:r>
            <a:r>
              <a:rPr lang="ko-KR" altLang="en-US" b="0" dirty="0" smtClean="0"/>
              <a:t>아닌 </a:t>
            </a:r>
            <a:r>
              <a:rPr lang="ko-KR" altLang="en-US" b="0" dirty="0"/>
              <a:t>별명 </a:t>
            </a:r>
            <a:r>
              <a:rPr lang="en-US" altLang="ko-KR" b="0" dirty="0"/>
              <a:t>Alias</a:t>
            </a:r>
            <a:r>
              <a:rPr lang="ko-KR" altLang="en-US" b="0" dirty="0"/>
              <a:t>임을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7058025" cy="2986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5" y="5257800"/>
            <a:ext cx="7037430" cy="8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2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프로토콜 동작 과정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Authority </a:t>
            </a:r>
            <a:r>
              <a:rPr lang="ko-KR" altLang="en-US" b="0" dirty="0"/>
              <a:t>자원 레코드의 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967663" cy="39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03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주소의 변환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주소 </a:t>
            </a:r>
            <a:r>
              <a:rPr lang="ko-KR" altLang="en-US" dirty="0" smtClean="0"/>
              <a:t>체계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501215" cy="5518344"/>
          </a:xfrm>
        </p:spPr>
        <p:txBody>
          <a:bodyPr/>
          <a:lstStyle/>
          <a:p>
            <a:pPr lvl="1"/>
            <a:r>
              <a:rPr lang="ko-KR" altLang="en-US" b="0" dirty="0"/>
              <a:t>인터넷에서는 </a:t>
            </a:r>
            <a:r>
              <a:rPr lang="en-US" altLang="ko-KR" b="0" dirty="0"/>
              <a:t>32</a:t>
            </a:r>
            <a:r>
              <a:rPr lang="ko-KR" altLang="en-US" b="0" dirty="0"/>
              <a:t>비트의 이진수로 된 </a:t>
            </a:r>
            <a:r>
              <a:rPr lang="en-US" altLang="ko-KR" b="0" dirty="0"/>
              <a:t>IP </a:t>
            </a:r>
            <a:r>
              <a:rPr lang="ko-KR" altLang="en-US" b="0" dirty="0" smtClean="0"/>
              <a:t>주소로 </a:t>
            </a:r>
            <a:r>
              <a:rPr lang="ko-KR" altLang="en-US" b="0" dirty="0"/>
              <a:t>호스트를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IP </a:t>
            </a:r>
            <a:r>
              <a:rPr lang="ko-KR" altLang="en-US" b="0" dirty="0"/>
              <a:t>주소는 </a:t>
            </a:r>
            <a:r>
              <a:rPr lang="en-US" altLang="ko-KR" b="0" dirty="0" smtClean="0"/>
              <a:t>32</a:t>
            </a:r>
            <a:r>
              <a:rPr lang="ko-KR" altLang="en-US" b="0" dirty="0" smtClean="0"/>
              <a:t>비트의 </a:t>
            </a:r>
            <a:r>
              <a:rPr lang="ko-KR" altLang="en-US" b="0" dirty="0"/>
              <a:t>주소를 네 부분으로 나누어 </a:t>
            </a:r>
            <a:r>
              <a:rPr lang="en-US" altLang="ko-KR" b="0" dirty="0"/>
              <a:t>8</a:t>
            </a:r>
            <a:r>
              <a:rPr lang="ko-KR" altLang="en-US" b="0" dirty="0"/>
              <a:t>비트의 십진수인 </a:t>
            </a:r>
            <a:r>
              <a:rPr lang="en-US" altLang="ko-KR" b="0" dirty="0"/>
              <a:t>www.xxx.yyy.zzz </a:t>
            </a:r>
            <a:r>
              <a:rPr lang="ko-KR" altLang="en-US" b="0" dirty="0"/>
              <a:t>형태로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628650" lvl="3" indent="0">
              <a:buNone/>
            </a:pPr>
            <a:endParaRPr lang="en-US" altLang="ko-KR" dirty="0"/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프로토콜의 유니캐스트 주소 체계는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14-1]</a:t>
            </a:r>
            <a:r>
              <a:rPr lang="ko-KR" altLang="en-US" b="0" dirty="0"/>
              <a:t>과 같이 </a:t>
            </a:r>
            <a:r>
              <a:rPr lang="ko-KR" altLang="en-US" b="0" dirty="0" err="1"/>
              <a:t>클래스별로</a:t>
            </a:r>
            <a:r>
              <a:rPr lang="ko-KR" altLang="en-US" b="0" dirty="0"/>
              <a:t>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기준은 </a:t>
            </a:r>
            <a:r>
              <a:rPr lang="ko-KR" altLang="en-US" b="0" dirty="0"/>
              <a:t>네트워크 주소와 호스트 주소를 표시할 수 있는 비트의 </a:t>
            </a:r>
            <a:r>
              <a:rPr lang="ko-KR" altLang="en-US" b="0" dirty="0" smtClean="0"/>
              <a:t>크기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8" b="13267"/>
          <a:stretch/>
        </p:blipFill>
        <p:spPr>
          <a:xfrm>
            <a:off x="1652587" y="2005914"/>
            <a:ext cx="7948613" cy="584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4914900" cy="18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6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주소 체계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14-1]</a:t>
            </a:r>
            <a:r>
              <a:rPr lang="ko-KR" altLang="en-US" b="0" dirty="0"/>
              <a:t>을 보면</a:t>
            </a:r>
            <a:r>
              <a:rPr lang="en-US" altLang="ko-KR" b="0" dirty="0"/>
              <a:t>, </a:t>
            </a:r>
            <a:r>
              <a:rPr lang="ko-KR" altLang="en-US" b="0" dirty="0"/>
              <a:t>주소 클래스의 결정이 제일 왼쪽의 </a:t>
            </a:r>
            <a:r>
              <a:rPr lang="en-US" altLang="ko-KR" b="0" dirty="0"/>
              <a:t>3</a:t>
            </a:r>
            <a:r>
              <a:rPr lang="ko-KR" altLang="en-US" b="0" dirty="0"/>
              <a:t>비트 값에 의하여 결정됨을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ko-KR" altLang="en-US" b="0" dirty="0"/>
          </a:p>
          <a:p>
            <a:pPr lvl="2"/>
            <a:r>
              <a:rPr lang="ko-KR" altLang="en-US" b="0" dirty="0" smtClean="0"/>
              <a:t>클래스 </a:t>
            </a:r>
            <a:r>
              <a:rPr lang="en-US" altLang="ko-KR" b="0" dirty="0"/>
              <a:t>A</a:t>
            </a:r>
            <a:r>
              <a:rPr lang="ko-KR" altLang="en-US" b="0" dirty="0"/>
              <a:t>는 </a:t>
            </a:r>
            <a:r>
              <a:rPr lang="en-US" altLang="ko-KR" b="0" dirty="0"/>
              <a:t>www</a:t>
            </a:r>
            <a:r>
              <a:rPr lang="ko-KR" altLang="en-US" b="0" dirty="0"/>
              <a:t>의 제일 왼쪽 비트가 </a:t>
            </a:r>
            <a:r>
              <a:rPr lang="en-US" altLang="ko-KR" b="0" dirty="0"/>
              <a:t>0</a:t>
            </a:r>
            <a:r>
              <a:rPr lang="ko-KR" altLang="en-US" b="0" dirty="0"/>
              <a:t>이므로 </a:t>
            </a:r>
            <a:r>
              <a:rPr lang="en-US" altLang="ko-KR" b="0" dirty="0"/>
              <a:t>www </a:t>
            </a:r>
            <a:r>
              <a:rPr lang="ko-KR" altLang="en-US" b="0" dirty="0"/>
              <a:t>값의 범위가 </a:t>
            </a:r>
            <a:r>
              <a:rPr lang="en-US" altLang="ko-KR" b="0" dirty="0" smtClean="0"/>
              <a:t>0~127</a:t>
            </a:r>
            <a:endParaRPr lang="en-US" altLang="ko-KR" b="0" dirty="0"/>
          </a:p>
          <a:p>
            <a:pPr lvl="2"/>
            <a:r>
              <a:rPr lang="ko-KR" altLang="en-US" b="0" dirty="0"/>
              <a:t>클래스 </a:t>
            </a:r>
            <a:r>
              <a:rPr lang="en-US" altLang="ko-KR" b="0" dirty="0"/>
              <a:t>C</a:t>
            </a:r>
            <a:r>
              <a:rPr lang="ko-KR" altLang="en-US" b="0" dirty="0"/>
              <a:t>는 </a:t>
            </a:r>
            <a:r>
              <a:rPr lang="en-US" altLang="ko-KR" b="0" dirty="0"/>
              <a:t>www</a:t>
            </a:r>
            <a:r>
              <a:rPr lang="ko-KR" altLang="en-US" b="0" dirty="0"/>
              <a:t>의 왼쪽 </a:t>
            </a:r>
            <a:r>
              <a:rPr lang="en-US" altLang="ko-KR" b="0" dirty="0"/>
              <a:t>3</a:t>
            </a:r>
            <a:r>
              <a:rPr lang="ko-KR" altLang="en-US" b="0" dirty="0"/>
              <a:t>비트가 </a:t>
            </a:r>
            <a:r>
              <a:rPr lang="en-US" altLang="ko-KR" b="0" dirty="0"/>
              <a:t>110</a:t>
            </a:r>
            <a:r>
              <a:rPr lang="ko-KR" altLang="en-US" b="0" dirty="0"/>
              <a:t>이므로 </a:t>
            </a:r>
            <a:r>
              <a:rPr lang="en-US" altLang="ko-KR" b="0" dirty="0"/>
              <a:t>192~223 </a:t>
            </a:r>
            <a:r>
              <a:rPr lang="ko-KR" altLang="en-US" b="0" dirty="0"/>
              <a:t>범위의 </a:t>
            </a:r>
            <a:r>
              <a:rPr lang="ko-KR" altLang="en-US" b="0" dirty="0" smtClean="0"/>
              <a:t>값을 가짐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2607276"/>
            <a:ext cx="7296150" cy="36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 smtClean="0"/>
              <a:t>필요성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인터넷 보급이 미미하던 시절에는 특정 컴퓨터 시스템이 전체 호스트의 명칭 정보를 </a:t>
            </a:r>
            <a:r>
              <a:rPr lang="ko-KR" altLang="en-US" b="0" dirty="0" smtClean="0"/>
              <a:t>관리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도메인 </a:t>
            </a:r>
            <a:r>
              <a:rPr lang="ko-KR" altLang="en-US" b="0" dirty="0"/>
              <a:t>이름과 </a:t>
            </a:r>
            <a:r>
              <a:rPr lang="en-US" altLang="ko-KR" b="0" dirty="0"/>
              <a:t>IP </a:t>
            </a:r>
            <a:r>
              <a:rPr lang="ko-KR" altLang="en-US" b="0" dirty="0"/>
              <a:t>주소의 매핑 정보를 모두 </a:t>
            </a:r>
            <a:r>
              <a:rPr lang="ko-KR" altLang="en-US" b="0" dirty="0" smtClean="0"/>
              <a:t>관리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컴퓨터 보급이 늘면서 이런 업무를 수작업으로 관리하기 </a:t>
            </a:r>
            <a:r>
              <a:rPr lang="ko-KR" altLang="en-US" b="0" dirty="0" smtClean="0"/>
              <a:t>어려워짐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호스트의 </a:t>
            </a:r>
            <a:r>
              <a:rPr lang="ko-KR" altLang="en-US" b="0" dirty="0"/>
              <a:t>수가 </a:t>
            </a:r>
            <a:r>
              <a:rPr lang="ko-KR" altLang="en-US" b="0" dirty="0" smtClean="0"/>
              <a:t>엄청나게 </a:t>
            </a:r>
            <a:r>
              <a:rPr lang="ko-KR" altLang="en-US" b="0" dirty="0"/>
              <a:t>증가하면서 한 시스템에서 모든 호스트의 정보를 유지하기가 현실적으로 </a:t>
            </a:r>
            <a:r>
              <a:rPr lang="ko-KR" altLang="en-US" b="0" dirty="0" smtClean="0"/>
              <a:t>불가능</a:t>
            </a:r>
            <a:endParaRPr lang="ko-KR" altLang="en-US" b="0" dirty="0"/>
          </a:p>
          <a:p>
            <a:pPr lvl="3"/>
            <a:r>
              <a:rPr lang="ko-KR" altLang="en-US" b="0" dirty="0" smtClean="0"/>
              <a:t>도메인 </a:t>
            </a:r>
            <a:r>
              <a:rPr lang="ko-KR" altLang="en-US" b="0" dirty="0"/>
              <a:t>이름을 중복 사용하지 않도록 통제하기도 쉽지 </a:t>
            </a:r>
            <a:r>
              <a:rPr lang="ko-KR" altLang="en-US" b="0" dirty="0" smtClean="0"/>
              <a:t>않았음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ko-KR" altLang="en-US" b="0" dirty="0" smtClean="0">
                <a:latin typeface="맑은 고딕"/>
                <a:ea typeface="맑은 고딕"/>
              </a:rPr>
              <a:t>▶ </a:t>
            </a:r>
            <a:r>
              <a:rPr lang="ko-KR" altLang="en-US" b="0" dirty="0" smtClean="0"/>
              <a:t>이런 </a:t>
            </a:r>
            <a:r>
              <a:rPr lang="ko-KR" altLang="en-US" b="0" dirty="0"/>
              <a:t>문제점을 </a:t>
            </a:r>
            <a:r>
              <a:rPr lang="ko-KR" altLang="en-US" b="0" dirty="0" smtClean="0"/>
              <a:t>해결하려고 </a:t>
            </a:r>
            <a:r>
              <a:rPr lang="ko-KR" altLang="en-US" b="0" dirty="0"/>
              <a:t>고안된 것이 </a:t>
            </a:r>
            <a:r>
              <a:rPr lang="en-US" altLang="ko-KR" b="0" dirty="0"/>
              <a:t>DNS </a:t>
            </a:r>
            <a:r>
              <a:rPr lang="ko-KR" altLang="en-US" b="0" dirty="0" smtClean="0"/>
              <a:t>서비스</a:t>
            </a:r>
            <a:endParaRPr lang="en-US" altLang="ko-KR" b="0" dirty="0" smtClean="0"/>
          </a:p>
          <a:p>
            <a:pPr marL="447675" lvl="2" indent="0">
              <a:buNone/>
            </a:pPr>
            <a:endParaRPr lang="en-US" altLang="ko-KR" dirty="0" smtClean="0"/>
          </a:p>
          <a:p>
            <a:pPr lvl="1"/>
            <a:r>
              <a:rPr lang="en-US" altLang="ko-KR" b="0" dirty="0" smtClean="0"/>
              <a:t>DNS</a:t>
            </a:r>
          </a:p>
          <a:p>
            <a:pPr lvl="2"/>
            <a:r>
              <a:rPr lang="ko-KR" altLang="en-US" b="0" dirty="0" smtClean="0"/>
              <a:t>계층 </a:t>
            </a:r>
            <a:r>
              <a:rPr lang="ko-KR" altLang="en-US" b="0" dirty="0"/>
              <a:t>구조를 지원하는 도메인 기반의 주소 표기 방법을 위한 분산 데이터베이스 </a:t>
            </a:r>
            <a:r>
              <a:rPr lang="ko-KR" altLang="en-US" b="0" dirty="0" smtClean="0"/>
              <a:t>시스템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기본 </a:t>
            </a:r>
            <a:r>
              <a:rPr lang="ko-KR" altLang="en-US" b="0" dirty="0"/>
              <a:t>목적은 도메인 이름에서 </a:t>
            </a:r>
            <a:r>
              <a:rPr lang="en-US" altLang="ko-KR" b="0" dirty="0"/>
              <a:t>IP </a:t>
            </a:r>
            <a:r>
              <a:rPr lang="ko-KR" altLang="en-US" b="0" dirty="0"/>
              <a:t>주소를 얻는 </a:t>
            </a:r>
            <a:r>
              <a:rPr lang="ko-KR" altLang="en-US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187855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필요성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유닉스 시스템에서 지원하는 </a:t>
            </a:r>
            <a:r>
              <a:rPr lang="en-US" altLang="ko-KR" b="0" dirty="0"/>
              <a:t>nslookup </a:t>
            </a:r>
            <a:r>
              <a:rPr lang="ko-KR" altLang="en-US" b="0" dirty="0"/>
              <a:t>명령은 </a:t>
            </a:r>
            <a:r>
              <a:rPr lang="en-US" altLang="ko-KR" b="0" dirty="0"/>
              <a:t>DNS</a:t>
            </a:r>
            <a:r>
              <a:rPr lang="ko-KR" altLang="en-US" b="0" dirty="0"/>
              <a:t>를 이용해 주소 변환 요구를 </a:t>
            </a:r>
            <a:r>
              <a:rPr lang="ko-KR" altLang="en-US" b="0" dirty="0" smtClean="0"/>
              <a:t>수행하는 대화형 프로그램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다음의 예처럼 도메인 이름이 </a:t>
            </a:r>
            <a:r>
              <a:rPr lang="en-US" altLang="ko-KR" b="0" dirty="0"/>
              <a:t>information.korea.co.kr</a:t>
            </a:r>
            <a:r>
              <a:rPr lang="ko-KR" altLang="en-US" b="0" dirty="0"/>
              <a:t>인 </a:t>
            </a:r>
            <a:r>
              <a:rPr lang="ko-KR" altLang="en-US" b="0" dirty="0" smtClean="0"/>
              <a:t>호스트의 </a:t>
            </a:r>
            <a:r>
              <a:rPr lang="en-US" altLang="ko-KR" b="0" dirty="0" smtClean="0"/>
              <a:t>IP </a:t>
            </a:r>
            <a:r>
              <a:rPr lang="ko-KR" altLang="en-US" b="0" dirty="0"/>
              <a:t>주소를 얻으려면 </a:t>
            </a:r>
            <a:r>
              <a:rPr lang="en-US" altLang="ko-KR" b="0" dirty="0"/>
              <a:t>nslookup</a:t>
            </a:r>
            <a:r>
              <a:rPr lang="ko-KR" altLang="en-US" b="0" dirty="0"/>
              <a:t>을 ❶과 같이 </a:t>
            </a:r>
            <a:r>
              <a:rPr lang="ko-KR" altLang="en-US" b="0" dirty="0" smtClean="0"/>
              <a:t>실행</a:t>
            </a:r>
            <a:endParaRPr lang="en-US" altLang="ko-KR" b="0" dirty="0" smtClean="0"/>
          </a:p>
          <a:p>
            <a:pPr lvl="2"/>
            <a:r>
              <a:rPr lang="ko-KR" altLang="en-US" b="0" dirty="0"/>
              <a:t>결과 ❷와 ❸은 </a:t>
            </a:r>
            <a:r>
              <a:rPr lang="en-US" altLang="ko-KR" b="0" dirty="0"/>
              <a:t>DNS </a:t>
            </a:r>
            <a:r>
              <a:rPr lang="ko-KR" altLang="en-US" b="0" dirty="0"/>
              <a:t>서버의 도메인 이름과 </a:t>
            </a:r>
            <a:r>
              <a:rPr lang="en-US" altLang="ko-KR" b="0" dirty="0"/>
              <a:t>IP </a:t>
            </a:r>
            <a:r>
              <a:rPr lang="ko-KR" altLang="en-US" b="0" dirty="0" smtClean="0"/>
              <a:t>주소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8410575" cy="22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dirty="0"/>
              <a:t>필요성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DNS</a:t>
            </a:r>
            <a:r>
              <a:rPr lang="ko-KR" altLang="en-US" b="0" dirty="0" smtClean="0"/>
              <a:t>는 네임 </a:t>
            </a:r>
            <a:r>
              <a:rPr lang="ko-KR" altLang="en-US" b="0" dirty="0"/>
              <a:t>스페이스</a:t>
            </a:r>
            <a:r>
              <a:rPr lang="en-US" altLang="ko-KR" b="0" dirty="0"/>
              <a:t>, </a:t>
            </a:r>
            <a:r>
              <a:rPr lang="ko-KR" altLang="en-US" b="0" dirty="0"/>
              <a:t>네임 서버</a:t>
            </a:r>
            <a:r>
              <a:rPr lang="en-US" altLang="ko-KR" b="0" dirty="0"/>
              <a:t>, </a:t>
            </a:r>
            <a:r>
              <a:rPr lang="ko-KR" altLang="en-US" b="0" dirty="0"/>
              <a:t>해석기라는 세 가지 </a:t>
            </a:r>
            <a:r>
              <a:rPr lang="ko-KR" altLang="en-US" b="0" dirty="0" smtClean="0"/>
              <a:t>요소로 구성</a:t>
            </a:r>
            <a:endParaRPr lang="en-US" altLang="ko-KR" b="0" dirty="0" smtClean="0"/>
          </a:p>
          <a:p>
            <a:pPr lvl="2"/>
            <a:r>
              <a:rPr lang="ko-KR" altLang="en-US" dirty="0"/>
              <a:t>네임 </a:t>
            </a:r>
            <a:r>
              <a:rPr lang="ko-KR" altLang="en-US" dirty="0" smtClean="0"/>
              <a:t>스페이스</a:t>
            </a:r>
            <a:endParaRPr lang="en-US" altLang="ko-KR" dirty="0" smtClean="0"/>
          </a:p>
          <a:p>
            <a:pPr lvl="3"/>
            <a:r>
              <a:rPr lang="ko-KR" altLang="en-US" b="0" dirty="0" smtClean="0"/>
              <a:t>트리 </a:t>
            </a:r>
            <a:r>
              <a:rPr lang="ko-KR" altLang="en-US" b="0" dirty="0"/>
              <a:t>구조의 네임 스페이스를 비롯해 데이터에 </a:t>
            </a:r>
            <a:r>
              <a:rPr lang="ko-KR" altLang="en-US" b="0" dirty="0" smtClean="0"/>
              <a:t>대한 이름 </a:t>
            </a:r>
            <a:r>
              <a:rPr lang="ko-KR" altLang="en-US" b="0" dirty="0"/>
              <a:t>관련 규칙을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네임 </a:t>
            </a:r>
            <a:r>
              <a:rPr lang="ko-KR" altLang="en-US" b="0" dirty="0"/>
              <a:t>스페이스의 트리에 연결된 호스트는 자원 </a:t>
            </a:r>
            <a:r>
              <a:rPr lang="ko-KR" altLang="en-US" b="0" dirty="0" smtClean="0"/>
              <a:t>레코드라는 </a:t>
            </a:r>
            <a:r>
              <a:rPr lang="ko-KR" altLang="en-US" b="0" dirty="0"/>
              <a:t>정보 집합체로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네임 서버</a:t>
            </a:r>
          </a:p>
          <a:p>
            <a:pPr lvl="3"/>
            <a:r>
              <a:rPr lang="ko-KR" altLang="en-US" b="0" dirty="0" smtClean="0"/>
              <a:t>네임 </a:t>
            </a:r>
            <a:r>
              <a:rPr lang="ko-KR" altLang="en-US" b="0" dirty="0"/>
              <a:t>스페이스의 트리 구조와 트리에 보관된 정보 집합체를 </a:t>
            </a:r>
            <a:r>
              <a:rPr lang="ko-KR" altLang="en-US" b="0" dirty="0" smtClean="0"/>
              <a:t>관리하는 프로그램</a:t>
            </a:r>
            <a:endParaRPr lang="en-US" altLang="ko-KR" b="0" dirty="0" smtClean="0"/>
          </a:p>
          <a:p>
            <a:pPr lvl="2"/>
            <a:r>
              <a:rPr lang="ko-KR" altLang="en-US" b="0" dirty="0"/>
              <a:t>해석기</a:t>
            </a:r>
          </a:p>
          <a:p>
            <a:pPr lvl="3"/>
            <a:r>
              <a:rPr lang="ko-KR" altLang="en-US" b="0" dirty="0" smtClean="0"/>
              <a:t>네임 </a:t>
            </a:r>
            <a:r>
              <a:rPr lang="ko-KR" altLang="en-US" b="0" dirty="0"/>
              <a:t>서버로부터 사용자 응용 프로그램인 클라이언트의 요청 정보를 </a:t>
            </a:r>
            <a:r>
              <a:rPr lang="ko-KR" altLang="en-US" b="0" dirty="0" smtClean="0"/>
              <a:t>얻어내는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67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7094</TotalTime>
  <Words>1484</Words>
  <Application>Microsoft Office PowerPoint</Application>
  <PresentationFormat>사용자 지정</PresentationFormat>
  <Paragraphs>158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1_Office 테마</vt:lpstr>
      <vt:lpstr>PowerPoint 프레젠테이션</vt:lpstr>
      <vt:lpstr>PowerPoint 프레젠테이션</vt:lpstr>
      <vt:lpstr>PowerPoint 프레젠테이션</vt:lpstr>
      <vt:lpstr>01 주소의 변환</vt:lpstr>
      <vt:lpstr>IP 주소 체계 (1)</vt:lpstr>
      <vt:lpstr>IP 주소 체계 (2)</vt:lpstr>
      <vt:lpstr>DNS 필요성 (1)</vt:lpstr>
      <vt:lpstr>DNS 필요성 (2)</vt:lpstr>
      <vt:lpstr>DNS 필요성 (3)</vt:lpstr>
      <vt:lpstr>02 네임 스페이스</vt:lpstr>
      <vt:lpstr>네임 스페이스의 구조 (1)</vt:lpstr>
      <vt:lpstr>네임 스페이스의 구조 (2)</vt:lpstr>
      <vt:lpstr>네임 스페이스의 구조 (3)</vt:lpstr>
      <vt:lpstr>네임 스페이스의 구조 (4)</vt:lpstr>
      <vt:lpstr>데이터베이스 서비스 (1)</vt:lpstr>
      <vt:lpstr>데이터베이스 서비스 (2)</vt:lpstr>
      <vt:lpstr>자원 레코드 (1)</vt:lpstr>
      <vt:lpstr>자원 레코드 (2)</vt:lpstr>
      <vt:lpstr>03 네임 서버와 해석기</vt:lpstr>
      <vt:lpstr>해석기 (1)</vt:lpstr>
      <vt:lpstr>해석기 (2)</vt:lpstr>
      <vt:lpstr>해석기 (3)</vt:lpstr>
      <vt:lpstr>요청의 처리 (1)</vt:lpstr>
      <vt:lpstr>요청의 처리 (2)</vt:lpstr>
      <vt:lpstr>요청의 처리 (3)</vt:lpstr>
      <vt:lpstr>04 DNS 프로토콜</vt:lpstr>
      <vt:lpstr>DNS 메시지 (1)</vt:lpstr>
      <vt:lpstr>DNS 메시지 (2)</vt:lpstr>
      <vt:lpstr>DNS 메시지 (3)</vt:lpstr>
      <vt:lpstr>DNS 프로토콜 동작 과정 (1)</vt:lpstr>
      <vt:lpstr>DNS 프로토콜 동작 과정 (2)</vt:lpstr>
      <vt:lpstr>DNS 프로토콜 동작 과정 (3)</vt:lpstr>
      <vt:lpstr>DNS 프로토콜 동작 과정 (4)</vt:lpstr>
      <vt:lpstr>DNS 프로토콜 동작 과정 (5)</vt:lpstr>
      <vt:lpstr>DNS 프로토콜 동작 과정 (6)</vt:lpstr>
      <vt:lpstr>DNS 프로토콜 동작 과정 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972</cp:revision>
  <cp:lastPrinted>1601-01-01T00:00:00Z</cp:lastPrinted>
  <dcterms:created xsi:type="dcterms:W3CDTF">1601-01-01T00:00:00Z</dcterms:created>
  <dcterms:modified xsi:type="dcterms:W3CDTF">2022-07-26T10:28:08Z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