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7"/>
  </p:notesMasterIdLst>
  <p:handoutMasterIdLst>
    <p:handoutMasterId r:id="rId38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258" r:id="rId3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 varScale="1">
        <p:scale>
          <a:sx n="116" d="100"/>
          <a:sy n="116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17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암호화와 네트워크 보안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대체 암호화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키워드 암호화</a:t>
            </a:r>
          </a:p>
          <a:p>
            <a:pPr lvl="2"/>
            <a:r>
              <a:rPr lang="ko-KR" altLang="en-US" b="0" dirty="0"/>
              <a:t>시저</a:t>
            </a:r>
            <a:r>
              <a:rPr lang="ko-KR" altLang="en-US" b="0" dirty="0"/>
              <a:t> 암호화 방식의 단점을 부분적으로 보완한 대체 </a:t>
            </a:r>
            <a:r>
              <a:rPr lang="ko-KR" altLang="en-US" b="0" dirty="0" smtClean="0"/>
              <a:t>암호화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키워드 </a:t>
            </a:r>
            <a:r>
              <a:rPr lang="ko-KR" altLang="en-US" b="0" dirty="0"/>
              <a:t>암호화는 키워드로 지정한 단어를 문자 변환표의 앞줄에 먼저 적고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키워드로 사용한 </a:t>
            </a:r>
            <a:r>
              <a:rPr lang="ko-KR" altLang="en-US" b="0" dirty="0"/>
              <a:t>문자를 뺀 나머지 문자를 알파벳 순으로 기술하는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 smtClean="0"/>
              <a:t>예</a:t>
            </a:r>
            <a:r>
              <a:rPr lang="en-US" altLang="ko-KR" b="0" dirty="0" smtClean="0"/>
              <a:t>) </a:t>
            </a:r>
            <a:r>
              <a:rPr lang="en-US" altLang="ko-KR" b="0" dirty="0"/>
              <a:t>seoul</a:t>
            </a:r>
            <a:r>
              <a:rPr lang="ko-KR" altLang="en-US" b="0" dirty="0"/>
              <a:t>을 </a:t>
            </a:r>
            <a:r>
              <a:rPr lang="ko-KR" altLang="en-US" b="0" dirty="0" smtClean="0"/>
              <a:t>키워드로 </a:t>
            </a:r>
            <a:r>
              <a:rPr lang="ko-KR" altLang="en-US" b="0" dirty="0"/>
              <a:t>사용하면 대체 문자 </a:t>
            </a:r>
            <a:r>
              <a:rPr lang="ko-KR" altLang="en-US" b="0" dirty="0"/>
              <a:t>변환표는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17-5</a:t>
            </a:r>
            <a:r>
              <a:rPr lang="en-US" altLang="ko-KR" b="0" dirty="0" smtClean="0"/>
              <a:t>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52800"/>
            <a:ext cx="7529513" cy="19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대체 암호화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복수 개의 문자 </a:t>
            </a:r>
            <a:r>
              <a:rPr lang="ko-KR" altLang="en-US" dirty="0" err="1" smtClean="0"/>
              <a:t>변환표</a:t>
            </a:r>
            <a:endParaRPr lang="en-US" altLang="ko-KR" dirty="0" smtClean="0"/>
          </a:p>
          <a:p>
            <a:pPr lvl="2"/>
            <a:r>
              <a:rPr lang="ko-KR" altLang="en-US" b="0" dirty="0"/>
              <a:t>대체 문자 </a:t>
            </a:r>
            <a:r>
              <a:rPr lang="ko-KR" altLang="en-US" b="0" dirty="0" err="1" smtClean="0"/>
              <a:t>변환표는</a:t>
            </a:r>
            <a:r>
              <a:rPr lang="ko-KR" altLang="en-US" b="0" dirty="0" smtClean="0"/>
              <a:t> </a:t>
            </a:r>
            <a:r>
              <a:rPr lang="ko-KR" altLang="en-US" b="0" dirty="0"/>
              <a:t>하나이므로 침입자가 해독할 가능성이 </a:t>
            </a:r>
            <a:r>
              <a:rPr lang="ko-KR" altLang="en-US" b="0" dirty="0" smtClean="0"/>
              <a:t>높음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이를 보완하기 </a:t>
            </a:r>
            <a:r>
              <a:rPr lang="ko-KR" altLang="en-US" b="0" dirty="0"/>
              <a:t>위해 문자 </a:t>
            </a:r>
            <a:r>
              <a:rPr lang="ko-KR" altLang="en-US" b="0" dirty="0"/>
              <a:t>변환표를</a:t>
            </a:r>
            <a:r>
              <a:rPr lang="ko-KR" altLang="en-US" b="0" dirty="0"/>
              <a:t> 둘 이상 </a:t>
            </a:r>
            <a:r>
              <a:rPr lang="ko-KR" altLang="en-US" b="0" dirty="0" smtClean="0"/>
              <a:t>사용 가능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 smtClean="0"/>
              <a:t>예</a:t>
            </a:r>
            <a:r>
              <a:rPr lang="en-US" altLang="ko-KR" b="0" dirty="0" smtClean="0"/>
              <a:t>) [</a:t>
            </a:r>
            <a:r>
              <a:rPr lang="ko-KR" altLang="en-US" b="0" dirty="0"/>
              <a:t>그림 </a:t>
            </a:r>
            <a:r>
              <a:rPr lang="en-US" altLang="ko-KR" b="0" dirty="0"/>
              <a:t>17-6]</a:t>
            </a:r>
            <a:r>
              <a:rPr lang="ko-KR" altLang="en-US" b="0" dirty="0"/>
              <a:t>에서 </a:t>
            </a:r>
            <a:r>
              <a:rPr lang="en-US" altLang="ko-KR" b="0" dirty="0"/>
              <a:t>(a)</a:t>
            </a:r>
            <a:r>
              <a:rPr lang="ko-KR" altLang="en-US" b="0" dirty="0"/>
              <a:t>는 홀수 위치에 있는 </a:t>
            </a:r>
            <a:r>
              <a:rPr lang="ko-KR" altLang="en-US" b="0" dirty="0" smtClean="0"/>
              <a:t>문자를 </a:t>
            </a:r>
            <a:r>
              <a:rPr lang="ko-KR" altLang="en-US" b="0" dirty="0"/>
              <a:t>암호화하는 데 사용하고</a:t>
            </a:r>
            <a:r>
              <a:rPr lang="en-US" altLang="ko-KR" b="0" dirty="0"/>
              <a:t>, (b)</a:t>
            </a:r>
            <a:r>
              <a:rPr lang="ko-KR" altLang="en-US" b="0" dirty="0"/>
              <a:t>는 짝수 위치에 있는 문자를 암호화하는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2459"/>
            <a:ext cx="7709350" cy="35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0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대체 암호화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17-6]</a:t>
            </a:r>
            <a:r>
              <a:rPr lang="ko-KR" altLang="en-US" b="0" dirty="0"/>
              <a:t>의 두 가지 대체 문자 변환표를 사용해 ‘</a:t>
            </a:r>
            <a:r>
              <a:rPr lang="en-US" altLang="ko-KR" b="0" dirty="0"/>
              <a:t>NETWORK TECHNOLOGY</a:t>
            </a:r>
            <a:r>
              <a:rPr lang="ko-KR" altLang="en-US" b="0" dirty="0"/>
              <a:t>’를 </a:t>
            </a:r>
            <a:r>
              <a:rPr lang="ko-KR" altLang="en-US" b="0" dirty="0" smtClean="0"/>
              <a:t>암호화한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540619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</a:t>
            </a:r>
            <a:r>
              <a:rPr lang="ko-KR" altLang="en-US" dirty="0" smtClean="0"/>
              <a:t>암호화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위치 암호화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문자의 </a:t>
            </a:r>
            <a:r>
              <a:rPr lang="ko-KR" altLang="en-US" b="0" dirty="0"/>
              <a:t>배열 순서를 변경해 </a:t>
            </a:r>
            <a:r>
              <a:rPr lang="ko-KR" altLang="en-US" b="0" dirty="0" smtClean="0"/>
              <a:t>암호화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각 </a:t>
            </a:r>
            <a:r>
              <a:rPr lang="ko-KR" altLang="en-US" b="0" dirty="0"/>
              <a:t>문자의 모양은 그대로 유지한 채</a:t>
            </a:r>
            <a:r>
              <a:rPr lang="en-US" altLang="ko-KR" b="0" dirty="0"/>
              <a:t>, </a:t>
            </a:r>
            <a:r>
              <a:rPr lang="ko-KR" altLang="en-US" b="0" dirty="0"/>
              <a:t>문자의 배열 위치를 임의로 </a:t>
            </a:r>
            <a:r>
              <a:rPr lang="ko-KR" altLang="en-US" b="0" dirty="0" smtClean="0"/>
              <a:t>변경하여 암호화</a:t>
            </a:r>
            <a:endParaRPr lang="en-US" altLang="ko-KR" dirty="0"/>
          </a:p>
          <a:p>
            <a:pPr lvl="2"/>
            <a:r>
              <a:rPr lang="ko-KR" altLang="en-US" b="0" dirty="0" smtClean="0"/>
              <a:t>예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ko-KR" altLang="en-US" b="0" dirty="0"/>
              <a:t>컬럼 암호화</a:t>
            </a:r>
            <a:r>
              <a:rPr lang="en-US" altLang="ko-KR" b="0" dirty="0"/>
              <a:t>, </a:t>
            </a:r>
            <a:r>
              <a:rPr lang="ko-KR" altLang="en-US" b="0" dirty="0"/>
              <a:t>키워드 암호화 </a:t>
            </a:r>
            <a:r>
              <a:rPr lang="ko-KR" altLang="en-US" b="0" dirty="0" smtClean="0"/>
              <a:t>등</a:t>
            </a:r>
            <a:endParaRPr lang="en-US" altLang="ko-KR" b="0" dirty="0" smtClean="0"/>
          </a:p>
          <a:p>
            <a:pPr marL="628650" lvl="3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컬럼</a:t>
            </a:r>
            <a:r>
              <a:rPr lang="ko-KR" altLang="en-US" dirty="0" smtClean="0"/>
              <a:t> 암호화</a:t>
            </a:r>
            <a:endParaRPr lang="en-US" altLang="ko-KR" dirty="0" smtClean="0"/>
          </a:p>
          <a:p>
            <a:pPr lvl="1"/>
            <a:r>
              <a:rPr lang="ko-KR" altLang="en-US" b="0" dirty="0"/>
              <a:t>위치 암호화에서 가장 간단한 방식인 컬럼</a:t>
            </a:r>
            <a:r>
              <a:rPr lang="en-US" altLang="ko-KR" b="0" dirty="0"/>
              <a:t>(</a:t>
            </a:r>
            <a:r>
              <a:rPr lang="ko-KR" altLang="en-US" b="0" dirty="0"/>
              <a:t>열</a:t>
            </a:r>
            <a:r>
              <a:rPr lang="en-US" altLang="ko-KR" b="0" dirty="0"/>
              <a:t>) </a:t>
            </a:r>
            <a:r>
              <a:rPr lang="ko-KR" altLang="en-US" b="0" dirty="0" smtClean="0"/>
              <a:t>암호화는 </a:t>
            </a:r>
            <a:r>
              <a:rPr lang="ko-KR" altLang="en-US" b="0" dirty="0"/>
              <a:t>전체 문장을 제한된 </a:t>
            </a:r>
            <a:r>
              <a:rPr lang="ko-KR" altLang="en-US" b="0" dirty="0" smtClean="0"/>
              <a:t>길이의 </a:t>
            </a:r>
            <a:r>
              <a:rPr lang="ko-KR" altLang="en-US" b="0" dirty="0"/>
              <a:t>컬럼을 갖는 표에 작성한 후에 컬럼을</a:t>
            </a:r>
            <a:r>
              <a:rPr lang="ko-KR" altLang="en-US" b="0" dirty="0"/>
              <a:t> 기준으로 다시 </a:t>
            </a:r>
            <a:r>
              <a:rPr lang="ko-KR" altLang="en-US" b="0" dirty="0" smtClean="0"/>
              <a:t>배치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35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암호화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예</a:t>
            </a:r>
            <a:r>
              <a:rPr lang="en-US" altLang="ko-KR" b="0" dirty="0"/>
              <a:t>)</a:t>
            </a:r>
            <a:r>
              <a:rPr lang="ko-KR" altLang="en-US" b="0" dirty="0"/>
              <a:t> </a:t>
            </a:r>
            <a:r>
              <a:rPr lang="ko-KR" altLang="en-US" b="0" dirty="0" err="1"/>
              <a:t>컬럼의</a:t>
            </a:r>
            <a:r>
              <a:rPr lang="ko-KR" altLang="en-US" b="0" dirty="0"/>
              <a:t> 길이가 </a:t>
            </a:r>
            <a:r>
              <a:rPr lang="en-US" altLang="ko-KR" b="0" dirty="0"/>
              <a:t>7</a:t>
            </a:r>
            <a:r>
              <a:rPr lang="ko-KR" altLang="en-US" b="0" dirty="0"/>
              <a:t>인 </a:t>
            </a:r>
            <a:r>
              <a:rPr lang="ko-KR" altLang="en-US" b="0" dirty="0" err="1"/>
              <a:t>컬럼</a:t>
            </a:r>
            <a:r>
              <a:rPr lang="ko-KR" altLang="en-US" b="0" dirty="0"/>
              <a:t> 암호화 방식에서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17-8]</a:t>
            </a:r>
            <a:r>
              <a:rPr lang="ko-KR" altLang="en-US" b="0" dirty="0"/>
              <a:t>의 </a:t>
            </a:r>
            <a:r>
              <a:rPr lang="en-US" altLang="ko-KR" b="0" dirty="0"/>
              <a:t>(a)</a:t>
            </a:r>
            <a:r>
              <a:rPr lang="ko-KR" altLang="en-US" b="0" dirty="0"/>
              <a:t>와 같은 </a:t>
            </a:r>
            <a:r>
              <a:rPr lang="ko-KR" altLang="en-US" b="0" dirty="0" smtClean="0"/>
              <a:t>문장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678852" cy="50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4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암호화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키워드 암호화</a:t>
            </a:r>
          </a:p>
          <a:p>
            <a:pPr lvl="2"/>
            <a:r>
              <a:rPr lang="ko-KR" altLang="en-US" b="0" dirty="0"/>
              <a:t>일반적으로 위치 암호화 방식에서는 중복된 문자를 포함하지 않는 임의의 단어를 </a:t>
            </a:r>
            <a:r>
              <a:rPr lang="ko-KR" altLang="en-US" b="0" dirty="0" err="1" smtClean="0"/>
              <a:t>암호키로</a:t>
            </a:r>
            <a:r>
              <a:rPr lang="ko-KR" altLang="en-US" b="0" dirty="0" smtClean="0"/>
              <a:t> 제공하는 </a:t>
            </a:r>
            <a:r>
              <a:rPr lang="ko-KR" altLang="en-US" b="0" dirty="0"/>
              <a:t>키워드 </a:t>
            </a:r>
            <a:r>
              <a:rPr lang="ko-KR" altLang="en-US" b="0" dirty="0" smtClean="0"/>
              <a:t>암호화가 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en-US" altLang="ko-KR" b="0" dirty="0"/>
              <a:t>NETWORK</a:t>
            </a:r>
            <a:r>
              <a:rPr lang="ko-KR" altLang="en-US" b="0" dirty="0"/>
              <a:t>라는 단어를 키워드로 사용해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17-9]</a:t>
            </a:r>
            <a:r>
              <a:rPr lang="ko-KR" altLang="en-US" b="0" dirty="0"/>
              <a:t>와 같이 위치 </a:t>
            </a:r>
            <a:r>
              <a:rPr lang="ko-KR" altLang="en-US" b="0" dirty="0" smtClean="0"/>
              <a:t>암호화하는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819400"/>
            <a:ext cx="6106555" cy="40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8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암호화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89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DES 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DES </a:t>
            </a:r>
            <a:r>
              <a:rPr lang="ko-KR" altLang="en-US" b="0" dirty="0"/>
              <a:t>알고리즘은 암호문을 작성할 때 사용하는 암호키와</a:t>
            </a:r>
            <a:r>
              <a:rPr lang="ko-KR" altLang="en-US" b="0" dirty="0"/>
              <a:t> 암호문을 해독할 때 사용하는 </a:t>
            </a:r>
            <a:r>
              <a:rPr lang="ko-KR" altLang="en-US" b="0" dirty="0" err="1" smtClean="0"/>
              <a:t>해독키가</a:t>
            </a:r>
            <a:r>
              <a:rPr lang="ko-KR" altLang="en-US" b="0" dirty="0" smtClean="0"/>
              <a:t> 동일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따라서 </a:t>
            </a:r>
            <a:r>
              <a:rPr lang="ko-KR" altLang="en-US" b="0" dirty="0"/>
              <a:t>이 키는 절대로 외부에 유출되지 않도록 관리해야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(</a:t>
            </a:r>
            <a:r>
              <a:rPr lang="ko-KR" altLang="en-US" dirty="0" smtClean="0"/>
              <a:t>비밀키</a:t>
            </a:r>
            <a:r>
              <a:rPr lang="en-US" altLang="ko-KR" dirty="0" smtClean="0"/>
              <a:t>)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양쪽이 </a:t>
            </a:r>
            <a:r>
              <a:rPr lang="ko-KR" altLang="en-US" b="0" dirty="0"/>
              <a:t>동일키를</a:t>
            </a:r>
            <a:r>
              <a:rPr lang="ko-KR" altLang="en-US" b="0" dirty="0"/>
              <a:t> 사용한다고 해서 </a:t>
            </a:r>
            <a:r>
              <a:rPr lang="ko-KR" altLang="en-US" b="0" dirty="0" err="1" smtClean="0"/>
              <a:t>대칭키라고도</a:t>
            </a:r>
            <a:r>
              <a:rPr lang="ko-KR" altLang="en-US" b="0" dirty="0" smtClean="0"/>
              <a:t> 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외부 </a:t>
            </a:r>
            <a:r>
              <a:rPr lang="ko-KR" altLang="en-US" b="0" dirty="0"/>
              <a:t>사용자에게 노출되지 않아야 하는 </a:t>
            </a:r>
            <a:r>
              <a:rPr lang="ko-KR" altLang="en-US" b="0" dirty="0"/>
              <a:t>암호키로 암호화하는 알고리즘을 </a:t>
            </a:r>
            <a:r>
              <a:rPr lang="ko-KR" altLang="en-US" b="0" dirty="0" err="1"/>
              <a:t>비공개키</a:t>
            </a:r>
            <a:r>
              <a:rPr lang="ko-KR" altLang="en-US" b="0" dirty="0"/>
              <a:t> </a:t>
            </a:r>
            <a:r>
              <a:rPr lang="ko-KR" altLang="en-US" b="0" dirty="0" smtClean="0"/>
              <a:t>알고리즘이라 함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r>
              <a:rPr lang="ko-KR" altLang="en-US" dirty="0"/>
              <a:t>동작 방식</a:t>
            </a:r>
          </a:p>
          <a:p>
            <a:pPr lvl="2"/>
            <a:r>
              <a:rPr lang="en-US" altLang="ko-KR" b="0" dirty="0"/>
              <a:t>DES </a:t>
            </a:r>
            <a:r>
              <a:rPr lang="ko-KR" altLang="en-US" b="0" dirty="0"/>
              <a:t>알고리즘은 크기가 </a:t>
            </a:r>
            <a:r>
              <a:rPr lang="en-US" altLang="ko-KR" b="0" dirty="0"/>
              <a:t>64</a:t>
            </a:r>
            <a:r>
              <a:rPr lang="ko-KR" altLang="en-US" b="0" dirty="0"/>
              <a:t>비트인 데이터 블록을 </a:t>
            </a:r>
            <a:r>
              <a:rPr lang="en-US" altLang="ko-KR" b="0" dirty="0"/>
              <a:t>32</a:t>
            </a:r>
            <a:r>
              <a:rPr lang="ko-KR" altLang="en-US" b="0" dirty="0"/>
              <a:t>비트씩 둘로 나누어 독립적으로 </a:t>
            </a:r>
            <a:r>
              <a:rPr lang="ko-KR" altLang="en-US" b="0" dirty="0" smtClean="0"/>
              <a:t>처리</a:t>
            </a:r>
            <a:endParaRPr lang="ko-KR" altLang="en-US" b="0" dirty="0"/>
          </a:p>
          <a:p>
            <a:pPr lvl="2"/>
            <a:r>
              <a:rPr lang="en-US" altLang="ko-KR" b="0" dirty="0" smtClean="0"/>
              <a:t>32</a:t>
            </a:r>
            <a:r>
              <a:rPr lang="ko-KR" altLang="en-US" b="0" dirty="0"/>
              <a:t>비트 블록 하나를 암호키로 암호화한 후에</a:t>
            </a:r>
            <a:r>
              <a:rPr lang="en-US" altLang="ko-KR" b="0" dirty="0"/>
              <a:t>, </a:t>
            </a:r>
            <a:r>
              <a:rPr lang="ko-KR" altLang="en-US" b="0" dirty="0"/>
              <a:t>두 블록의 위치를 맞바꾸는 과정을 </a:t>
            </a:r>
            <a:r>
              <a:rPr lang="en-US" altLang="ko-KR" b="0" dirty="0"/>
              <a:t>16</a:t>
            </a:r>
            <a:r>
              <a:rPr lang="ko-KR" altLang="en-US" b="0" dirty="0"/>
              <a:t>번 </a:t>
            </a:r>
            <a:r>
              <a:rPr lang="ko-KR" altLang="en-US" b="0" dirty="0" smtClean="0"/>
              <a:t>반복하는데</a:t>
            </a:r>
            <a:r>
              <a:rPr lang="en-US" altLang="ko-KR" b="0" dirty="0"/>
              <a:t>, </a:t>
            </a:r>
            <a:r>
              <a:rPr lang="ko-KR" altLang="en-US" b="0" dirty="0"/>
              <a:t>이 과정이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17-10]</a:t>
            </a:r>
            <a:r>
              <a:rPr lang="ko-KR" altLang="en-US" b="0" dirty="0"/>
              <a:t>의 중간에 표기한 </a:t>
            </a:r>
            <a:r>
              <a:rPr lang="en-US" altLang="ko-KR" b="0" dirty="0"/>
              <a:t>16</a:t>
            </a:r>
            <a:r>
              <a:rPr lang="ko-KR" altLang="en-US" b="0" dirty="0"/>
              <a:t>번의 암호화 </a:t>
            </a:r>
            <a:r>
              <a:rPr lang="ko-KR" altLang="en-US" b="0" dirty="0" smtClean="0"/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9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DES </a:t>
            </a:r>
            <a:r>
              <a:rPr lang="ko-KR" altLang="en-US" dirty="0"/>
              <a:t>알고리즘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85454"/>
            <a:ext cx="4267200" cy="5872546"/>
          </a:xfrm>
        </p:spPr>
      </p:pic>
    </p:spTree>
    <p:extLst>
      <p:ext uri="{BB962C8B-B14F-4D97-AF65-F5344CB8AC3E}">
        <p14:creationId xmlns:p14="http://schemas.microsoft.com/office/powerpoint/2010/main" val="3673495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DES </a:t>
            </a:r>
            <a:r>
              <a:rPr lang="ko-KR" altLang="en-US" dirty="0"/>
              <a:t>알고리즘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위치 암호화의 중간 단계에는 동일한 암호화 알고리즘을 </a:t>
            </a:r>
            <a:r>
              <a:rPr lang="en-US" altLang="ko-KR" b="0" dirty="0"/>
              <a:t>16</a:t>
            </a:r>
            <a:r>
              <a:rPr lang="ko-KR" altLang="en-US" b="0" dirty="0"/>
              <a:t>번 반복하는데</a:t>
            </a:r>
            <a:r>
              <a:rPr lang="en-US" altLang="ko-KR" b="0" dirty="0"/>
              <a:t>, </a:t>
            </a:r>
            <a:r>
              <a:rPr lang="ko-KR" altLang="en-US" b="0" dirty="0"/>
              <a:t>각 단계에서 </a:t>
            </a:r>
            <a:r>
              <a:rPr lang="ko-KR" altLang="en-US" b="0" dirty="0" smtClean="0"/>
              <a:t>수행하는 </a:t>
            </a:r>
            <a:r>
              <a:rPr lang="ko-KR" altLang="en-US" b="0" dirty="0"/>
              <a:t>기능은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17-11</a:t>
            </a:r>
            <a:r>
              <a:rPr lang="en-US" altLang="ko-KR" b="0" dirty="0" smtClean="0"/>
              <a:t>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595266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971800"/>
            <a:ext cx="11430000" cy="2867578"/>
          </a:xfrm>
        </p:spPr>
        <p:txBody>
          <a:bodyPr/>
          <a:lstStyle/>
          <a:p>
            <a:r>
              <a:rPr lang="ko-KR" altLang="en-US" dirty="0" smtClean="0"/>
              <a:t>암호화 </a:t>
            </a:r>
            <a:r>
              <a:rPr lang="ko-KR" altLang="en-US" dirty="0"/>
              <a:t>원리를 바탕으로 대체 암호화와 위치 암호화를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암호화 </a:t>
            </a:r>
            <a:r>
              <a:rPr lang="ko-KR" altLang="en-US" dirty="0"/>
              <a:t>알고리즘인 </a:t>
            </a:r>
            <a:r>
              <a:rPr lang="en-US" altLang="ko-KR" dirty="0"/>
              <a:t>DES, RSA</a:t>
            </a:r>
            <a:r>
              <a:rPr lang="ko-KR" altLang="en-US" dirty="0"/>
              <a:t>의 구조를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전자 </a:t>
            </a:r>
            <a:r>
              <a:rPr lang="ko-KR" altLang="en-US" dirty="0"/>
              <a:t>서명의 필요성과 방법을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보안의 개념과 관련 이슈를 살펴본다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라우터와</a:t>
            </a:r>
            <a:r>
              <a:rPr lang="ko-KR" altLang="en-US" dirty="0" smtClean="0"/>
              <a:t> </a:t>
            </a:r>
            <a:r>
              <a:rPr lang="ko-KR" altLang="en-US" dirty="0"/>
              <a:t>프록시로 구현한 방화벽의 원리를 이해한다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DES </a:t>
            </a:r>
            <a:r>
              <a:rPr lang="ko-KR" altLang="en-US" dirty="0"/>
              <a:t>알고리즘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3DES </a:t>
            </a:r>
            <a:r>
              <a:rPr lang="ko-KR" altLang="en-US" dirty="0"/>
              <a:t>알고리즘</a:t>
            </a:r>
          </a:p>
          <a:p>
            <a:pPr lvl="2"/>
            <a:r>
              <a:rPr lang="en-US" altLang="ko-KR" b="0" dirty="0"/>
              <a:t>3DES</a:t>
            </a:r>
            <a:r>
              <a:rPr lang="ko-KR" altLang="en-US" b="0" dirty="0"/>
              <a:t>는 암호 기능을 강화하기 위하여 세 번의 </a:t>
            </a:r>
            <a:r>
              <a:rPr lang="en-US" altLang="ko-KR" b="0" dirty="0"/>
              <a:t>DES </a:t>
            </a:r>
            <a:r>
              <a:rPr lang="ko-KR" altLang="en-US" b="0" dirty="0"/>
              <a:t>알고리즘을 수행하는 </a:t>
            </a:r>
            <a:r>
              <a:rPr lang="en-US" altLang="ko-KR" b="0" dirty="0"/>
              <a:t>3</a:t>
            </a:r>
            <a:r>
              <a:rPr lang="ko-KR" altLang="en-US" b="0" dirty="0"/>
              <a:t>단계 </a:t>
            </a:r>
            <a:r>
              <a:rPr lang="en-US" altLang="ko-KR" b="0" dirty="0"/>
              <a:t>DES </a:t>
            </a:r>
            <a:r>
              <a:rPr lang="ko-KR" altLang="en-US" b="0" dirty="0" smtClean="0"/>
              <a:t>알고리즘</a:t>
            </a:r>
            <a:endParaRPr lang="en-US" altLang="ko-KR" b="0" dirty="0" smtClean="0"/>
          </a:p>
          <a:p>
            <a:pPr lvl="2"/>
            <a:r>
              <a:rPr lang="en-US" altLang="ko-KR" b="0" dirty="0"/>
              <a:t>3DES</a:t>
            </a:r>
            <a:r>
              <a:rPr lang="ko-KR" altLang="en-US" b="0" dirty="0"/>
              <a:t>는 </a:t>
            </a:r>
            <a:r>
              <a:rPr lang="ko-KR" altLang="en-US" b="0" dirty="0" smtClean="0"/>
              <a:t>기본적으로 </a:t>
            </a:r>
            <a:r>
              <a:rPr lang="en-US" altLang="ko-KR" b="0" dirty="0"/>
              <a:t>DES </a:t>
            </a:r>
            <a:r>
              <a:rPr lang="ko-KR" altLang="en-US" b="0" dirty="0"/>
              <a:t>알고리즘을 그대로 사용하기 때문에 구현하기 쉬우며</a:t>
            </a:r>
            <a:r>
              <a:rPr lang="en-US" altLang="ko-KR" b="0" dirty="0"/>
              <a:t>, </a:t>
            </a:r>
            <a:r>
              <a:rPr lang="ko-KR" altLang="en-US" b="0" dirty="0"/>
              <a:t>기존 </a:t>
            </a:r>
            <a:r>
              <a:rPr lang="en-US" altLang="ko-KR" b="0" dirty="0"/>
              <a:t>DES </a:t>
            </a:r>
            <a:r>
              <a:rPr lang="ko-KR" altLang="en-US" b="0" dirty="0"/>
              <a:t>시스템을 </a:t>
            </a:r>
            <a:r>
              <a:rPr lang="ko-KR" altLang="en-US" b="0" dirty="0" smtClean="0"/>
              <a:t>사용하던 </a:t>
            </a:r>
            <a:r>
              <a:rPr lang="ko-KR" altLang="en-US" b="0" dirty="0"/>
              <a:t>환경에 적용하기 </a:t>
            </a:r>
            <a:r>
              <a:rPr lang="ko-KR" altLang="en-US" b="0" dirty="0" smtClean="0"/>
              <a:t>편리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DES </a:t>
            </a:r>
            <a:r>
              <a:rPr lang="ko-KR" altLang="en-US" b="0" dirty="0"/>
              <a:t>알고리즘에 비하여 </a:t>
            </a:r>
            <a:r>
              <a:rPr lang="en-US" altLang="ko-KR" b="0" dirty="0"/>
              <a:t>3</a:t>
            </a:r>
            <a:r>
              <a:rPr lang="ko-KR" altLang="en-US" b="0" dirty="0"/>
              <a:t>배 이상 </a:t>
            </a:r>
            <a:r>
              <a:rPr lang="ko-KR" altLang="en-US" b="0" dirty="0" smtClean="0"/>
              <a:t>속도가 </a:t>
            </a:r>
            <a:r>
              <a:rPr lang="ko-KR" altLang="en-US" b="0" dirty="0"/>
              <a:t>느리다는 </a:t>
            </a:r>
            <a:r>
              <a:rPr lang="ko-KR" altLang="en-US" b="0" dirty="0" smtClean="0"/>
              <a:t>단점이 있음</a:t>
            </a:r>
            <a:endParaRPr lang="en-US" altLang="ko-KR" b="0" dirty="0" smtClean="0"/>
          </a:p>
          <a:p>
            <a:pPr lvl="2"/>
            <a:r>
              <a:rPr lang="en-US" altLang="ko-KR" b="0" dirty="0"/>
              <a:t>3DES</a:t>
            </a:r>
            <a:r>
              <a:rPr lang="ko-KR" altLang="en-US" b="0" dirty="0"/>
              <a:t>는 </a:t>
            </a:r>
            <a:r>
              <a:rPr lang="en-US" altLang="ko-KR" b="0" dirty="0" smtClean="0"/>
              <a:t>3</a:t>
            </a:r>
            <a:r>
              <a:rPr lang="ko-KR" altLang="en-US" b="0" dirty="0"/>
              <a:t>단계 절차를 거쳐 암호화가 이루어지며</a:t>
            </a:r>
            <a:r>
              <a:rPr lang="en-US" altLang="ko-KR" b="0" dirty="0"/>
              <a:t>, </a:t>
            </a:r>
            <a:r>
              <a:rPr lang="ko-KR" altLang="en-US" b="0" dirty="0"/>
              <a:t>반대의 해독 </a:t>
            </a:r>
            <a:r>
              <a:rPr lang="ko-KR" altLang="en-US" b="0" dirty="0" smtClean="0"/>
              <a:t>과정에서도 </a:t>
            </a:r>
            <a:r>
              <a:rPr lang="en-US" altLang="ko-KR" b="0" dirty="0"/>
              <a:t>3</a:t>
            </a:r>
            <a:r>
              <a:rPr lang="ko-KR" altLang="en-US" b="0" dirty="0"/>
              <a:t>단계 절차가 </a:t>
            </a:r>
            <a:r>
              <a:rPr lang="ko-KR" altLang="en-US" b="0" dirty="0" smtClean="0"/>
              <a:t>진행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50043"/>
            <a:ext cx="7810500" cy="23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1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DES </a:t>
            </a:r>
            <a:r>
              <a:rPr lang="ko-KR" altLang="en-US" dirty="0"/>
              <a:t>알고리즘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3DES </a:t>
            </a:r>
            <a:r>
              <a:rPr lang="ko-KR" altLang="en-US" b="0" dirty="0"/>
              <a:t>알고리즘을 이용한 해독 </a:t>
            </a:r>
            <a:r>
              <a:rPr lang="ko-KR" altLang="en-US" b="0" dirty="0" smtClean="0"/>
              <a:t>과정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암호키</a:t>
            </a:r>
            <a:r>
              <a:rPr lang="ko-KR" altLang="en-US" dirty="0"/>
              <a:t> 사용과 관련해서는 </a:t>
            </a:r>
            <a:r>
              <a:rPr lang="ko-KR" altLang="en-US" dirty="0" smtClean="0"/>
              <a:t>세 </a:t>
            </a:r>
            <a:r>
              <a:rPr lang="ko-KR" altLang="en-US" dirty="0"/>
              <a:t>가지 옵션이 표준으로 정해져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66104"/>
            <a:ext cx="7467600" cy="22157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2" y="4648200"/>
            <a:ext cx="7512908" cy="21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RSA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공개키 알고리즘은 사용자가 </a:t>
            </a:r>
            <a:r>
              <a:rPr lang="en-US" altLang="ko-KR" b="0" dirty="0"/>
              <a:t>2</a:t>
            </a:r>
            <a:r>
              <a:rPr lang="ko-KR" altLang="en-US" b="0" dirty="0"/>
              <a:t>개의 암호키</a:t>
            </a:r>
            <a:r>
              <a:rPr lang="en-US" altLang="ko-KR" b="0" dirty="0"/>
              <a:t>(</a:t>
            </a:r>
            <a:r>
              <a:rPr lang="ko-KR" altLang="en-US" b="0" dirty="0"/>
              <a:t>공개키</a:t>
            </a:r>
            <a:r>
              <a:rPr lang="en-US" altLang="ko-KR" b="0" dirty="0"/>
              <a:t>, </a:t>
            </a:r>
            <a:r>
              <a:rPr lang="ko-KR" altLang="en-US" b="0" dirty="0"/>
              <a:t>비공개키</a:t>
            </a:r>
            <a:r>
              <a:rPr lang="en-US" altLang="ko-KR" b="0" dirty="0"/>
              <a:t>) </a:t>
            </a:r>
            <a:r>
              <a:rPr lang="ko-KR" altLang="en-US" b="0" dirty="0"/>
              <a:t>조합을 사용하는데</a:t>
            </a:r>
            <a:r>
              <a:rPr lang="en-US" altLang="ko-KR" b="0" dirty="0"/>
              <a:t>, </a:t>
            </a:r>
            <a:r>
              <a:rPr lang="ko-KR" altLang="en-US" b="0" dirty="0" smtClean="0"/>
              <a:t>공개키는 </a:t>
            </a:r>
            <a:r>
              <a:rPr lang="ko-KR" altLang="en-US" b="0" dirty="0"/>
              <a:t>원문서를</a:t>
            </a:r>
            <a:r>
              <a:rPr lang="ko-KR" altLang="en-US" b="0" dirty="0"/>
              <a:t> 암호화하는 데 사용하므로 원칙적으로 누구에게나 </a:t>
            </a:r>
            <a:r>
              <a:rPr lang="ko-KR" altLang="en-US" b="0" dirty="0" smtClean="0"/>
              <a:t>공개됨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따라서 송신 </a:t>
            </a:r>
            <a:r>
              <a:rPr lang="ko-KR" altLang="en-US" b="0" dirty="0"/>
              <a:t>호스트는 공개키로 </a:t>
            </a:r>
            <a:r>
              <a:rPr lang="ko-KR" altLang="en-US" b="0" dirty="0"/>
              <a:t>원문서를</a:t>
            </a:r>
            <a:r>
              <a:rPr lang="ko-KR" altLang="en-US" b="0" dirty="0"/>
              <a:t> 암호화하여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수신 </a:t>
            </a:r>
            <a:r>
              <a:rPr lang="ko-KR" altLang="en-US" b="0" dirty="0"/>
              <a:t>호스트는 암호문을 </a:t>
            </a:r>
            <a:r>
              <a:rPr lang="ko-KR" altLang="en-US" b="0" dirty="0" smtClean="0"/>
              <a:t>해독하기 위해 </a:t>
            </a:r>
            <a:r>
              <a:rPr lang="ko-KR" altLang="en-US" b="0" dirty="0" err="1" smtClean="0"/>
              <a:t>비공개키를</a:t>
            </a:r>
            <a:r>
              <a:rPr lang="ko-KR" altLang="en-US" b="0" dirty="0" smtClean="0"/>
              <a:t> 사용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비공개키는</a:t>
            </a:r>
            <a:r>
              <a:rPr lang="ko-KR" altLang="en-US" b="0" dirty="0" smtClean="0"/>
              <a:t> </a:t>
            </a:r>
            <a:r>
              <a:rPr lang="ko-KR" altLang="en-US" b="0" dirty="0"/>
              <a:t>공개키와</a:t>
            </a:r>
            <a:r>
              <a:rPr lang="ko-KR" altLang="en-US" b="0" dirty="0"/>
              <a:t> 다른 값을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/>
            <a:r>
              <a:rPr lang="ko-KR" altLang="en-US" b="0" dirty="0"/>
              <a:t>공개키 알고리즘의 대표적인 예는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17-14]</a:t>
            </a:r>
            <a:r>
              <a:rPr lang="ko-KR" altLang="en-US" b="0" dirty="0"/>
              <a:t>의 </a:t>
            </a:r>
            <a:r>
              <a:rPr lang="en-US" altLang="ko-KR" b="0" dirty="0" smtClean="0"/>
              <a:t>RSA </a:t>
            </a:r>
            <a:r>
              <a:rPr lang="ko-KR" altLang="en-US" b="0" dirty="0" smtClean="0"/>
              <a:t>알고리즘</a:t>
            </a:r>
            <a:endParaRPr lang="en-US" altLang="ko-KR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71" y="3962400"/>
            <a:ext cx="7734300" cy="25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 </a:t>
            </a:r>
            <a:r>
              <a:rPr lang="ko-KR" altLang="en-US" dirty="0" smtClean="0"/>
              <a:t>서명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전자 </a:t>
            </a:r>
            <a:r>
              <a:rPr lang="ko-KR" altLang="en-US" b="0" dirty="0" smtClean="0"/>
              <a:t>서명은 </a:t>
            </a:r>
            <a:r>
              <a:rPr lang="ko-KR" altLang="en-US" b="0" dirty="0"/>
              <a:t>인터넷 환경에서 특정 사용자를 </a:t>
            </a:r>
            <a:r>
              <a:rPr lang="ko-KR" altLang="en-US" b="0" dirty="0" smtClean="0"/>
              <a:t>인증하려고 사용</a:t>
            </a:r>
            <a:endParaRPr lang="ko-KR" altLang="en-US" b="0" dirty="0"/>
          </a:p>
          <a:p>
            <a:pPr lvl="1"/>
            <a:r>
              <a:rPr lang="ko-KR" altLang="en-US" b="0" dirty="0" smtClean="0"/>
              <a:t>인증은 </a:t>
            </a:r>
            <a:r>
              <a:rPr lang="ko-KR" altLang="en-US" b="0" dirty="0"/>
              <a:t>특정인이 진짜 그 사람인지를 확인하는 </a:t>
            </a:r>
            <a:r>
              <a:rPr lang="ko-KR" altLang="en-US" b="0" dirty="0" smtClean="0"/>
              <a:t>절차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이와 </a:t>
            </a:r>
            <a:r>
              <a:rPr lang="ko-KR" altLang="en-US" b="0" dirty="0"/>
              <a:t>비슷한 기능으로 </a:t>
            </a:r>
            <a:r>
              <a:rPr lang="ko-KR" altLang="en-US" b="0" dirty="0" smtClean="0"/>
              <a:t>권한이 있고 </a:t>
            </a:r>
            <a:r>
              <a:rPr lang="ko-KR" altLang="en-US" b="0" dirty="0"/>
              <a:t>없음을 확인하는 </a:t>
            </a:r>
            <a:r>
              <a:rPr lang="ko-KR" altLang="en-US" b="0" dirty="0" smtClean="0"/>
              <a:t>권한</a:t>
            </a:r>
            <a:r>
              <a:rPr lang="en-US" altLang="ko-KR" b="0" dirty="0" smtClean="0"/>
              <a:t>(Authorization)</a:t>
            </a:r>
            <a:r>
              <a:rPr lang="ko-KR" altLang="en-US" b="0" dirty="0" smtClean="0"/>
              <a:t>이 </a:t>
            </a:r>
            <a:r>
              <a:rPr lang="ko-KR" altLang="en-US" b="0" dirty="0"/>
              <a:t>있는데</a:t>
            </a:r>
            <a:r>
              <a:rPr lang="en-US" altLang="ko-KR" b="0" dirty="0"/>
              <a:t>, </a:t>
            </a:r>
            <a:r>
              <a:rPr lang="ko-KR" altLang="en-US" b="0" dirty="0"/>
              <a:t>인증과 다른 특징이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17-15]</a:t>
            </a:r>
            <a:r>
              <a:rPr lang="ko-KR" altLang="en-US" b="0" dirty="0" smtClean="0"/>
              <a:t>는 전자 </a:t>
            </a:r>
            <a:r>
              <a:rPr lang="ko-KR" altLang="en-US" b="0" dirty="0"/>
              <a:t>서명의 원리를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30" y="3388476"/>
            <a:ext cx="7810500" cy="24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 서명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암호화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b="0" dirty="0"/>
              <a:t>전자 서명의 암호화는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17-16]</a:t>
            </a:r>
            <a:r>
              <a:rPr lang="ko-KR" altLang="en-US" b="0" dirty="0"/>
              <a:t>과 같이 </a:t>
            </a:r>
            <a:r>
              <a:rPr lang="en-US" altLang="ko-KR" b="0" dirty="0"/>
              <a:t>2</a:t>
            </a:r>
            <a:r>
              <a:rPr lang="ko-KR" altLang="en-US" b="0" dirty="0"/>
              <a:t>단계로 </a:t>
            </a:r>
            <a:r>
              <a:rPr lang="ko-KR" altLang="en-US" b="0" dirty="0" smtClean="0"/>
              <a:t>이루어짐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smtClean="0"/>
              <a:t>첫 </a:t>
            </a:r>
            <a:r>
              <a:rPr lang="ko-KR" altLang="en-US" b="0" dirty="0"/>
              <a:t>번째는 전자 서명 </a:t>
            </a:r>
            <a:r>
              <a:rPr lang="ko-KR" altLang="en-US" b="0" dirty="0" smtClean="0"/>
              <a:t>알고리즘으로 </a:t>
            </a:r>
            <a:r>
              <a:rPr lang="ko-KR" altLang="en-US" b="0" dirty="0"/>
              <a:t>자신을 인증하는 </a:t>
            </a:r>
            <a:r>
              <a:rPr lang="ko-KR" altLang="en-US" b="0" dirty="0"/>
              <a:t>비공개키</a:t>
            </a:r>
            <a:r>
              <a:rPr lang="ko-KR" altLang="en-US" b="0" dirty="0"/>
              <a:t> 암호화 </a:t>
            </a:r>
            <a:r>
              <a:rPr lang="ko-KR" altLang="en-US" b="0" dirty="0" smtClean="0"/>
              <a:t>단계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두 </a:t>
            </a:r>
            <a:r>
              <a:rPr lang="ko-KR" altLang="en-US" b="0" dirty="0"/>
              <a:t>번째는 전자 서명의 정보를 </a:t>
            </a:r>
            <a:r>
              <a:rPr lang="ko-KR" altLang="en-US" b="0" dirty="0" smtClean="0"/>
              <a:t>전송하기 </a:t>
            </a:r>
            <a:r>
              <a:rPr lang="ko-KR" altLang="en-US" b="0" dirty="0"/>
              <a:t>위해 다시 </a:t>
            </a:r>
            <a:r>
              <a:rPr lang="en-US" altLang="ko-KR" b="0" dirty="0"/>
              <a:t>RSA </a:t>
            </a:r>
            <a:r>
              <a:rPr lang="ko-KR" altLang="en-US" b="0" dirty="0"/>
              <a:t>알고리즘을 사용하는 공개키 암호화 </a:t>
            </a:r>
            <a:r>
              <a:rPr lang="ko-KR" altLang="en-US" b="0" dirty="0" smtClean="0"/>
              <a:t>단계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04" y="3124200"/>
            <a:ext cx="7834313" cy="24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7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 서명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해독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17-17]</a:t>
            </a:r>
            <a:r>
              <a:rPr lang="ko-KR" altLang="en-US" b="0" dirty="0"/>
              <a:t>은 수신 호스트가 전자 서명된 문서를 해독하는 </a:t>
            </a:r>
            <a:r>
              <a:rPr lang="ko-KR" altLang="en-US" b="0" dirty="0" smtClean="0"/>
              <a:t>과정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b="0" dirty="0"/>
              <a:t>전자 서명 과정에서 </a:t>
            </a:r>
            <a:r>
              <a:rPr lang="en-US" altLang="ko-KR" sz="2600" b="0" dirty="0"/>
              <a:t>2</a:t>
            </a:r>
            <a:r>
              <a:rPr lang="ko-KR" altLang="en-US" b="0" dirty="0"/>
              <a:t>단계로 암호화하는 </a:t>
            </a:r>
            <a:r>
              <a:rPr lang="ko-KR" altLang="en-US" b="0" dirty="0" smtClean="0"/>
              <a:t>이유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RSA </a:t>
            </a:r>
            <a:r>
              <a:rPr lang="ko-KR" altLang="en-US" b="0" dirty="0"/>
              <a:t>알고리즘을 </a:t>
            </a:r>
            <a:r>
              <a:rPr lang="ko-KR" altLang="en-US" b="0" dirty="0" smtClean="0"/>
              <a:t>사용해 암호화하는 </a:t>
            </a:r>
            <a:r>
              <a:rPr lang="ko-KR" altLang="en-US" b="0" dirty="0"/>
              <a:t>이유는 전송 과정에서 발생할 수 있는 보안 문제를 해결하기 </a:t>
            </a:r>
            <a:r>
              <a:rPr lang="ko-KR" altLang="en-US" b="0" dirty="0" smtClean="0"/>
              <a:t>위함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전자 </a:t>
            </a:r>
            <a:r>
              <a:rPr lang="ko-KR" altLang="en-US" b="0" dirty="0"/>
              <a:t>서명의 기본 목적인 인증 문제를 해결해야 하므로 </a:t>
            </a:r>
            <a:r>
              <a:rPr lang="ko-KR" altLang="en-US" b="0" dirty="0"/>
              <a:t>비공개키인</a:t>
            </a:r>
            <a:r>
              <a:rPr lang="ko-KR" altLang="en-US" b="0" dirty="0"/>
              <a:t> 전자 서명을 사용해 </a:t>
            </a:r>
            <a:r>
              <a:rPr lang="ko-KR" altLang="en-US" b="0" dirty="0" smtClean="0"/>
              <a:t>암호화하는 </a:t>
            </a:r>
            <a:r>
              <a:rPr lang="ko-KR" altLang="en-US" b="0" dirty="0"/>
              <a:t>과정도 </a:t>
            </a:r>
            <a:r>
              <a:rPr lang="ko-KR" altLang="en-US" b="0" dirty="0" smtClean="0"/>
              <a:t>필요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7896225" cy="24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5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보안 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57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프로토콜의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인터넷은 전 세계적으로 연결된 거대한 통신망으로</a:t>
            </a:r>
            <a:r>
              <a:rPr lang="en-US" altLang="ko-KR" b="0" dirty="0"/>
              <a:t>, </a:t>
            </a:r>
            <a:r>
              <a:rPr lang="ko-KR" altLang="en-US" b="0" dirty="0"/>
              <a:t>데이터 전달 </a:t>
            </a:r>
            <a:r>
              <a:rPr lang="ko-KR" altLang="en-US" b="0" dirty="0" smtClean="0"/>
              <a:t>과정에서 다양한 </a:t>
            </a:r>
            <a:r>
              <a:rPr lang="ko-KR" altLang="en-US" b="0" dirty="0"/>
              <a:t>보안 문제에 직면할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감청</a:t>
            </a:r>
            <a:endParaRPr lang="en-US" altLang="ko-KR" dirty="0" smtClean="0"/>
          </a:p>
          <a:p>
            <a:pPr lvl="1"/>
            <a:r>
              <a:rPr lang="ko-KR" altLang="en-US" b="0" dirty="0"/>
              <a:t>감청은 허가받지</a:t>
            </a:r>
            <a:r>
              <a:rPr lang="ko-KR" altLang="en-US" b="0" dirty="0"/>
              <a:t> 않은 자가 직간접적인 방법으로 전송 중인 데이터를 얻는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불법으로 </a:t>
            </a:r>
            <a:r>
              <a:rPr lang="ko-KR" altLang="en-US" b="0" dirty="0"/>
              <a:t>획득한 정보를 변경한 후 이를 통신 과정에 다시 입력함으로써</a:t>
            </a:r>
            <a:r>
              <a:rPr lang="en-US" altLang="ko-KR" b="0" dirty="0"/>
              <a:t>, </a:t>
            </a:r>
            <a:r>
              <a:rPr lang="ko-KR" altLang="en-US" b="0" dirty="0"/>
              <a:t>송수신 호스트의 </a:t>
            </a:r>
            <a:r>
              <a:rPr lang="ko-KR" altLang="en-US" b="0" dirty="0" smtClean="0"/>
              <a:t>통신 내용을 </a:t>
            </a:r>
            <a:r>
              <a:rPr lang="ko-KR" altLang="en-US" b="0" dirty="0"/>
              <a:t>왜곡하는 것도 넓은 의미에서 감청에 </a:t>
            </a:r>
            <a:r>
              <a:rPr lang="ko-KR" altLang="en-US" b="0" dirty="0" smtClean="0"/>
              <a:t>포함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lvl="1"/>
            <a:r>
              <a:rPr lang="ko-KR" altLang="en-US" b="0" dirty="0"/>
              <a:t>전송 선로에서 감청 위협으로부터 데이터를 안전하게 보호하는 방법에는 물리 계층에서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송신하기 전에 암호화하는 데이터 링크 계층 암호화가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470106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프로토콜의 개요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17-18]</a:t>
            </a:r>
            <a:r>
              <a:rPr lang="ko-KR" altLang="en-US" b="0" dirty="0"/>
              <a:t>처럼 응용 계층부터 네트워크 계층까지는 암호화 기능을 수행하지 않으며</a:t>
            </a:r>
            <a:r>
              <a:rPr lang="en-US" altLang="ko-KR" b="0" dirty="0"/>
              <a:t>, </a:t>
            </a:r>
            <a:r>
              <a:rPr lang="ko-KR" altLang="en-US" b="0" dirty="0" smtClean="0"/>
              <a:t>전송 </a:t>
            </a:r>
            <a:r>
              <a:rPr lang="ko-KR" altLang="en-US" b="0" dirty="0"/>
              <a:t>직전인 데이터 링크 계층에서 암호화하는 방식이 데이터 링크 계층 </a:t>
            </a:r>
            <a:r>
              <a:rPr lang="ko-KR" altLang="en-US" b="0" dirty="0" smtClean="0"/>
              <a:t>암호화임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55" y="1828800"/>
            <a:ext cx="549432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28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프로토콜의 개요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호스트 내부에서 보안을 지원하려면 응용 계층 암호화 방식을 사용해야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송수신 </a:t>
            </a:r>
            <a:r>
              <a:rPr lang="ko-KR" altLang="en-US" b="0" dirty="0"/>
              <a:t>과정의 </a:t>
            </a:r>
            <a:r>
              <a:rPr lang="ko-KR" altLang="en-US" b="0" dirty="0"/>
              <a:t>끝단에 위치한 응용 계층에서 암호화하는 방식으로</a:t>
            </a:r>
            <a:r>
              <a:rPr lang="en-US" altLang="ko-KR" b="0" dirty="0"/>
              <a:t>, </a:t>
            </a:r>
            <a:r>
              <a:rPr lang="ko-KR" altLang="en-US" b="0" dirty="0"/>
              <a:t>형태는 </a:t>
            </a:r>
            <a:r>
              <a:rPr lang="ko-KR" altLang="en-US" b="0" dirty="0" smtClean="0"/>
              <a:t>다음과 같음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05429"/>
            <a:ext cx="5334000" cy="48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 </a:t>
            </a:r>
            <a:r>
              <a:rPr lang="ko-KR" altLang="en-US" dirty="0"/>
              <a:t>암호화의 </a:t>
            </a:r>
            <a:r>
              <a:rPr lang="ko-KR" altLang="en-US" dirty="0" smtClean="0"/>
              <a:t>이해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02</a:t>
            </a:r>
            <a:r>
              <a:rPr lang="en-US" altLang="ko-KR" dirty="0" smtClean="0"/>
              <a:t> </a:t>
            </a:r>
            <a:r>
              <a:rPr lang="ko-KR" altLang="en-US" dirty="0"/>
              <a:t>암호화 </a:t>
            </a:r>
            <a:r>
              <a:rPr lang="ko-KR" altLang="en-US" dirty="0" smtClean="0"/>
              <a:t>시스템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ko-KR" altLang="en-US" dirty="0"/>
              <a:t>보안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프로토콜의 개요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트래픽</a:t>
            </a:r>
            <a:r>
              <a:rPr lang="ko-KR" altLang="en-US" dirty="0"/>
              <a:t>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/>
              <a:t>특정 호스트가 누구와 통신을 많이 하는지에 대한 정보도 네트워크 보안에 </a:t>
            </a:r>
            <a:r>
              <a:rPr lang="ko-KR" altLang="en-US" dirty="0" smtClean="0"/>
              <a:t>포함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외부 </a:t>
            </a:r>
            <a:r>
              <a:rPr lang="ko-KR" altLang="en-US" b="0" dirty="0"/>
              <a:t>침입자의 </a:t>
            </a:r>
            <a:r>
              <a:rPr lang="ko-KR" altLang="en-US" b="0" dirty="0"/>
              <a:t>통신량</a:t>
            </a:r>
            <a:r>
              <a:rPr lang="ko-KR" altLang="en-US" b="0" dirty="0"/>
              <a:t> 분석을 방해하는 간단한 방법은 무의미한 가공의 데이터를 여러 </a:t>
            </a:r>
            <a:r>
              <a:rPr lang="ko-KR" altLang="en-US" b="0" dirty="0" smtClean="0"/>
              <a:t>호스트에서 </a:t>
            </a:r>
            <a:r>
              <a:rPr lang="ko-KR" altLang="en-US" b="0" dirty="0"/>
              <a:t>주기적으로 발생시킴으로써 통계 자료에 혼선을 주는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이러한 </a:t>
            </a:r>
            <a:r>
              <a:rPr lang="ko-KR" altLang="en-US" b="0" dirty="0"/>
              <a:t>가상 </a:t>
            </a:r>
            <a:r>
              <a:rPr lang="ko-KR" altLang="en-US" b="0" dirty="0" smtClean="0"/>
              <a:t>데이터의 </a:t>
            </a:r>
            <a:r>
              <a:rPr lang="ko-KR" altLang="en-US" b="0" dirty="0" err="1" smtClean="0"/>
              <a:t>통신량</a:t>
            </a:r>
            <a:r>
              <a:rPr lang="en-US" altLang="ko-KR" b="0" dirty="0"/>
              <a:t>, </a:t>
            </a:r>
            <a:r>
              <a:rPr lang="ko-KR" altLang="en-US" b="0" dirty="0"/>
              <a:t>송신자</a:t>
            </a:r>
            <a:r>
              <a:rPr lang="en-US" altLang="ko-KR" b="0" dirty="0"/>
              <a:t>, </a:t>
            </a:r>
            <a:r>
              <a:rPr lang="ko-KR" altLang="en-US" b="0" dirty="0"/>
              <a:t>수신자 등은 </a:t>
            </a:r>
            <a:r>
              <a:rPr lang="ko-KR" altLang="en-US" b="0" dirty="0" err="1"/>
              <a:t>랜덤하게</a:t>
            </a:r>
            <a:r>
              <a:rPr lang="ko-KR" altLang="en-US" b="0" dirty="0"/>
              <a:t> </a:t>
            </a:r>
            <a:r>
              <a:rPr lang="ko-KR" altLang="en-US" b="0" dirty="0" smtClean="0"/>
              <a:t>생성됨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98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방화벽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방화벽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개방적인 </a:t>
            </a:r>
            <a:r>
              <a:rPr lang="ko-KR" altLang="en-US" b="0" dirty="0"/>
              <a:t>공중 </a:t>
            </a:r>
            <a:r>
              <a:rPr lang="ko-KR" altLang="en-US" b="0" dirty="0"/>
              <a:t>인터넷망과</a:t>
            </a:r>
            <a:r>
              <a:rPr lang="ko-KR" altLang="en-US" b="0" dirty="0"/>
              <a:t> 제한된 사용자 그룹에 </a:t>
            </a:r>
            <a:r>
              <a:rPr lang="ko-KR" altLang="en-US" b="0" dirty="0" smtClean="0"/>
              <a:t>허가된 </a:t>
            </a:r>
            <a:r>
              <a:rPr lang="ko-KR" altLang="en-US" b="0" dirty="0"/>
              <a:t>사설망</a:t>
            </a:r>
            <a:r>
              <a:rPr lang="ko-KR" altLang="en-US" b="0" dirty="0"/>
              <a:t> 사이에 보안 기능이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사설망을 외부로부터 보호하는 간단한 방법은 외부망을</a:t>
            </a:r>
            <a:r>
              <a:rPr lang="ko-KR" altLang="en-US" b="0" dirty="0"/>
              <a:t> 끊어버리는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사설망의</a:t>
            </a:r>
            <a:r>
              <a:rPr lang="ko-KR" altLang="en-US" b="0" dirty="0" smtClean="0"/>
              <a:t> 내부 </a:t>
            </a:r>
            <a:r>
              <a:rPr lang="ko-KR" altLang="en-US" b="0" dirty="0"/>
              <a:t>사용자가 공중 </a:t>
            </a:r>
            <a:r>
              <a:rPr lang="ko-KR" altLang="en-US" b="0" dirty="0"/>
              <a:t>인터넷망에 접속하면서 보안을 유지하려면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17-20]</a:t>
            </a:r>
            <a:r>
              <a:rPr lang="ko-KR" altLang="en-US" b="0" dirty="0"/>
              <a:t>과 같은 </a:t>
            </a:r>
            <a:r>
              <a:rPr lang="ko-KR" altLang="en-US" b="0" dirty="0" smtClean="0"/>
              <a:t>방화벽 기능이 필요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470392"/>
            <a:ext cx="7924801" cy="23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1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라우터를</a:t>
            </a:r>
            <a:r>
              <a:rPr lang="ko-KR" altLang="en-US" dirty="0"/>
              <a:t> 이용한 방화벽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ko-KR" altLang="en-US" b="0" dirty="0"/>
              <a:t>인터넷에 연결된 호스트들은 외부 통신망과 연결하기 위해 반드시 라우터의</a:t>
            </a:r>
            <a:r>
              <a:rPr lang="ko-KR" altLang="en-US" b="0" dirty="0"/>
              <a:t> 중개 과정을 </a:t>
            </a:r>
            <a:r>
              <a:rPr lang="ko-KR" altLang="en-US" b="0" dirty="0" smtClean="0"/>
              <a:t>거침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따라서 </a:t>
            </a:r>
            <a:r>
              <a:rPr lang="ko-KR" altLang="en-US" b="0" dirty="0"/>
              <a:t>라우터를</a:t>
            </a:r>
            <a:r>
              <a:rPr lang="ko-KR" altLang="en-US" b="0" dirty="0"/>
              <a:t> 이용해 방화벽을 구현하는 것은 간단하면서도 </a:t>
            </a:r>
            <a:r>
              <a:rPr lang="ko-KR" altLang="en-US" b="0" dirty="0" smtClean="0"/>
              <a:t>효과적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라우터는 자신과 연결된 네트워크로부터 입력된 패킷의</a:t>
            </a:r>
            <a:r>
              <a:rPr lang="ko-KR" altLang="en-US" b="0" dirty="0"/>
              <a:t> 정보를 분석하여 어느 네트워크로 </a:t>
            </a:r>
            <a:r>
              <a:rPr lang="ko-KR" altLang="en-US" b="0" dirty="0" smtClean="0"/>
              <a:t>중개할 </a:t>
            </a:r>
            <a:r>
              <a:rPr lang="ko-KR" altLang="en-US" b="0" dirty="0"/>
              <a:t>것인지를 결정하므로</a:t>
            </a:r>
            <a:r>
              <a:rPr lang="en-US" altLang="ko-KR" b="0" dirty="0"/>
              <a:t>, </a:t>
            </a:r>
            <a:r>
              <a:rPr lang="ko-KR" altLang="en-US" b="0" dirty="0"/>
              <a:t>패킷을</a:t>
            </a:r>
            <a:r>
              <a:rPr lang="ko-KR" altLang="en-US" b="0" dirty="0"/>
              <a:t> 계속 전송할지에 대한 권한도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505200"/>
            <a:ext cx="8096250" cy="30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32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프록시를</a:t>
            </a:r>
            <a:r>
              <a:rPr lang="ko-KR" altLang="en-US" dirty="0"/>
              <a:t> 이용한 방화벽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b="0" dirty="0"/>
              <a:t>라우터의</a:t>
            </a:r>
            <a:r>
              <a:rPr lang="ko-KR" altLang="en-US" b="0" dirty="0"/>
              <a:t> 방화벽 기능은 네트워크 계층과 전송 계층의 헤더 정보에 정의된 </a:t>
            </a:r>
            <a:r>
              <a:rPr lang="en-US" altLang="ko-KR" b="0" dirty="0" smtClean="0"/>
              <a:t>IP </a:t>
            </a:r>
            <a:r>
              <a:rPr lang="ko-KR" altLang="en-US" b="0" dirty="0" smtClean="0"/>
              <a:t>주소와 </a:t>
            </a:r>
            <a:r>
              <a:rPr lang="ko-KR" altLang="en-US" b="0" dirty="0"/>
              <a:t>포트 번호에 기초하여 </a:t>
            </a:r>
            <a:r>
              <a:rPr lang="ko-KR" altLang="en-US" b="0" dirty="0" smtClean="0"/>
              <a:t>이루어짐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그러므로 </a:t>
            </a:r>
            <a:r>
              <a:rPr lang="ko-KR" altLang="en-US" b="0" dirty="0"/>
              <a:t>메일 내용처럼 </a:t>
            </a:r>
            <a:r>
              <a:rPr lang="ko-KR" altLang="en-US" b="0" dirty="0"/>
              <a:t>패킷</a:t>
            </a:r>
            <a:r>
              <a:rPr lang="ko-KR" altLang="en-US" b="0" dirty="0"/>
              <a:t> 내부에 포함되는 </a:t>
            </a:r>
            <a:r>
              <a:rPr lang="ko-KR" altLang="en-US" b="0" dirty="0" smtClean="0"/>
              <a:t>응용 </a:t>
            </a:r>
            <a:r>
              <a:rPr lang="ko-KR" altLang="en-US" b="0" dirty="0"/>
              <a:t>데이터는 제어할 수 </a:t>
            </a:r>
            <a:r>
              <a:rPr lang="ko-KR" altLang="en-US" b="0" dirty="0" smtClean="0"/>
              <a:t>없음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프록시는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응용 환경에서 적절하게 처리할 수 있는 정보만 수신하도록 가상의 응용 </a:t>
            </a:r>
            <a:r>
              <a:rPr lang="ko-KR" altLang="en-US" b="0" dirty="0" smtClean="0"/>
              <a:t>프로그램을 </a:t>
            </a:r>
            <a:r>
              <a:rPr lang="ko-KR" altLang="en-US" b="0" dirty="0" err="1"/>
              <a:t>시뮬레이션하는</a:t>
            </a:r>
            <a:r>
              <a:rPr lang="ko-KR" altLang="en-US" b="0" dirty="0"/>
              <a:t> </a:t>
            </a:r>
            <a:r>
              <a:rPr lang="ko-KR" altLang="en-US" b="0" dirty="0" smtClean="0"/>
              <a:t>방화벽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프록시는</a:t>
            </a:r>
            <a:r>
              <a:rPr lang="ko-KR" altLang="en-US" b="0" dirty="0" smtClean="0"/>
              <a:t> </a:t>
            </a:r>
            <a:r>
              <a:rPr lang="ko-KR" altLang="en-US" b="0" dirty="0"/>
              <a:t>내부 네트워크의 호스트에는 외부 </a:t>
            </a:r>
            <a:r>
              <a:rPr lang="ko-KR" altLang="en-US" b="0" dirty="0" smtClean="0"/>
              <a:t>네트워크의 응용 </a:t>
            </a:r>
            <a:r>
              <a:rPr lang="ko-KR" altLang="en-US" b="0" dirty="0"/>
              <a:t>프로그램처럼 보이고</a:t>
            </a:r>
            <a:r>
              <a:rPr lang="en-US" altLang="ko-KR" b="0" dirty="0"/>
              <a:t>, </a:t>
            </a:r>
            <a:r>
              <a:rPr lang="ko-KR" altLang="en-US" b="0" dirty="0"/>
              <a:t>외부 네트워크에는 내부 네트워크의 응용 프로그램처럼 </a:t>
            </a:r>
            <a:r>
              <a:rPr lang="ko-KR" altLang="en-US" b="0" dirty="0" smtClean="0"/>
              <a:t>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882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17-22]</a:t>
            </a:r>
            <a:r>
              <a:rPr lang="ko-KR" altLang="en-US" b="0" dirty="0"/>
              <a:t>와 같이 메일 송신자와 수신자 사이에 메일 </a:t>
            </a:r>
            <a:r>
              <a:rPr lang="ko-KR" altLang="en-US" b="0" dirty="0" err="1"/>
              <a:t>프록시를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설치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메일 </a:t>
            </a:r>
            <a:r>
              <a:rPr lang="ko-KR" altLang="en-US" b="0" dirty="0"/>
              <a:t>수신자는 메일 </a:t>
            </a:r>
            <a:r>
              <a:rPr lang="ko-KR" altLang="en-US" b="0" dirty="0"/>
              <a:t>프록시 내부에 있는 가상 송신자를 메일 송신자로 인식하고</a:t>
            </a:r>
            <a:r>
              <a:rPr lang="en-US" altLang="ko-KR" b="0" dirty="0"/>
              <a:t>, </a:t>
            </a:r>
            <a:r>
              <a:rPr lang="ko-KR" altLang="en-US" b="0" dirty="0"/>
              <a:t>메일 </a:t>
            </a:r>
            <a:r>
              <a:rPr lang="ko-KR" altLang="en-US" b="0" dirty="0" smtClean="0"/>
              <a:t>송신자는 메일 </a:t>
            </a:r>
            <a:r>
              <a:rPr lang="ko-KR" altLang="en-US" b="0" dirty="0"/>
              <a:t>프록시</a:t>
            </a:r>
            <a:r>
              <a:rPr lang="ko-KR" altLang="en-US" b="0" dirty="0"/>
              <a:t> 내부에 있는 가상 수신자를 메일 수신자로 </a:t>
            </a:r>
            <a:r>
              <a:rPr lang="ko-KR" altLang="en-US" b="0" dirty="0" smtClean="0"/>
              <a:t>인식하여 </a:t>
            </a:r>
            <a:r>
              <a:rPr lang="en-US" altLang="ko-KR" b="0" dirty="0" smtClean="0"/>
              <a:t>SMTP </a:t>
            </a:r>
            <a:r>
              <a:rPr lang="ko-KR" altLang="en-US" b="0" dirty="0"/>
              <a:t>메시지를 </a:t>
            </a:r>
            <a:r>
              <a:rPr lang="ko-KR" altLang="en-US" b="0" dirty="0" smtClean="0"/>
              <a:t>전송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09" y="2501859"/>
            <a:ext cx="7116805" cy="40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8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암호화의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용어의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외부 침입자가 전송 메시지에 가하는 공격 </a:t>
            </a:r>
            <a:r>
              <a:rPr lang="ko-KR" altLang="en-US" dirty="0" smtClean="0"/>
              <a:t>행동</a:t>
            </a:r>
            <a:endParaRPr lang="en-US" altLang="ko-KR" dirty="0" smtClean="0"/>
          </a:p>
          <a:p>
            <a:pPr lvl="1"/>
            <a:r>
              <a:rPr lang="ko-KR" altLang="en-US" b="0" dirty="0"/>
              <a:t>메시지 </a:t>
            </a:r>
            <a:r>
              <a:rPr lang="ko-KR" altLang="en-US" b="0" dirty="0" smtClean="0"/>
              <a:t>읽기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선로에서 흐르는 신호를 도청하여 메시지의 내용을 </a:t>
            </a:r>
            <a:r>
              <a:rPr lang="ko-KR" altLang="en-US" b="0" dirty="0" smtClean="0"/>
              <a:t>읽음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전송 방해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메시지가 수신자에게 도착하지 못하게 함으로써 송수신자 간의 통신을 </a:t>
            </a:r>
            <a:r>
              <a:rPr lang="ko-KR" altLang="en-US" b="0" dirty="0" smtClean="0"/>
              <a:t>방해</a:t>
            </a:r>
            <a:endParaRPr lang="ko-KR" altLang="en-US" b="0" dirty="0"/>
          </a:p>
          <a:p>
            <a:pPr lvl="2"/>
            <a:r>
              <a:rPr lang="ko-KR" altLang="en-US" b="0" dirty="0" smtClean="0"/>
              <a:t>예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인터넷에서 </a:t>
            </a:r>
            <a:r>
              <a:rPr lang="ko-KR" altLang="en-US" b="0" dirty="0"/>
              <a:t>방화벽 기능을 통해 불법 사이트에 접속하지 못하도록 차단하는 것과 무선 </a:t>
            </a:r>
            <a:r>
              <a:rPr lang="ko-KR" altLang="en-US" b="0" dirty="0" smtClean="0"/>
              <a:t>통신에서 </a:t>
            </a:r>
            <a:r>
              <a:rPr lang="ko-KR" altLang="en-US" b="0" dirty="0"/>
              <a:t>교란 전파를 발사하는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 smtClean="0"/>
              <a:t>메시지 수정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전송되는 </a:t>
            </a:r>
            <a:r>
              <a:rPr lang="ko-KR" altLang="en-US" b="0" dirty="0"/>
              <a:t>메시지의 내용을 수정하는 것으로</a:t>
            </a:r>
            <a:r>
              <a:rPr lang="en-US" altLang="ko-KR" b="0" dirty="0"/>
              <a:t>, </a:t>
            </a:r>
            <a:r>
              <a:rPr lang="ko-KR" altLang="en-US" b="0" dirty="0"/>
              <a:t>송수신자가 교환하는 메시지의 </a:t>
            </a:r>
            <a:r>
              <a:rPr lang="ko-KR" altLang="en-US" b="0" dirty="0" smtClean="0"/>
              <a:t>의미를 왜곡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06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용어의 정의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암호화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2"/>
            <a:r>
              <a:rPr lang="ko-KR" altLang="en-US" b="0" dirty="0"/>
              <a:t>외부 침입자가 송수신자 사이에 전송되는 메시지를 불법적으로 읽거나 수정하는 등의 </a:t>
            </a:r>
            <a:r>
              <a:rPr lang="ko-KR" altLang="en-US" b="0" dirty="0" smtClean="0"/>
              <a:t>위해 행위를 </a:t>
            </a:r>
            <a:r>
              <a:rPr lang="ko-KR" altLang="en-US" b="0" dirty="0"/>
              <a:t>막기 위해 컴퓨터 네트워크에서 사용하는 일반 </a:t>
            </a:r>
            <a:r>
              <a:rPr lang="ko-KR" altLang="en-US" b="0" dirty="0" smtClean="0"/>
              <a:t>기법</a:t>
            </a:r>
            <a:endParaRPr lang="en-US" altLang="ko-KR" b="0" dirty="0" smtClean="0"/>
          </a:p>
          <a:p>
            <a:pPr lvl="2"/>
            <a:r>
              <a:rPr lang="ko-KR" altLang="en-US" dirty="0"/>
              <a:t>암호화는 메시지의 내용을 임의로 조작하여 원래의 의미를 알아볼 수 없도록 변형하는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2"/>
            <a:r>
              <a:rPr lang="ko-KR" altLang="en-US" b="0" dirty="0"/>
              <a:t>암호화된 문서를 </a:t>
            </a:r>
            <a:r>
              <a:rPr lang="ko-KR" altLang="en-US" b="0" dirty="0" smtClean="0"/>
              <a:t>원래 언어로 </a:t>
            </a:r>
            <a:r>
              <a:rPr lang="ko-KR" altLang="en-US" b="0" dirty="0"/>
              <a:t>복구하여 수신자가 알아보기 위해서는 해독 과정이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17-1]</a:t>
            </a:r>
            <a:r>
              <a:rPr lang="ko-KR" altLang="en-US" b="0" dirty="0"/>
              <a:t>은 왼쪽에서 오른쪽으로 메시지를 전송할 때 </a:t>
            </a:r>
            <a:r>
              <a:rPr lang="ko-KR" altLang="en-US" b="0" dirty="0" smtClean="0"/>
              <a:t>암호화와 해독 과정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86200"/>
            <a:ext cx="6886575" cy="25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2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용어의 정의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암호키</a:t>
            </a:r>
            <a:endParaRPr lang="en-US" altLang="ko-KR" dirty="0" smtClean="0"/>
          </a:p>
          <a:p>
            <a:pPr lvl="2"/>
            <a:r>
              <a:rPr lang="ko-KR" altLang="en-US" b="0" dirty="0"/>
              <a:t>암호화와 해독 과정에서 </a:t>
            </a:r>
            <a:r>
              <a:rPr lang="ko-KR" altLang="en-US" b="0" dirty="0" smtClean="0"/>
              <a:t>키를 사용하며</a:t>
            </a:r>
            <a:r>
              <a:rPr lang="en-US" altLang="ko-KR" b="0" dirty="0" smtClean="0"/>
              <a:t> </a:t>
            </a:r>
            <a:r>
              <a:rPr lang="ko-KR" altLang="en-US" b="0" dirty="0" err="1" smtClean="0"/>
              <a:t>암호키와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해독키가</a:t>
            </a:r>
            <a:r>
              <a:rPr lang="ko-KR" altLang="en-US" b="0" dirty="0"/>
              <a:t>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dirty="0" err="1" smtClean="0"/>
              <a:t>암호</a:t>
            </a:r>
            <a:r>
              <a:rPr lang="ko-KR" altLang="en-US" b="0" dirty="0" err="1" smtClean="0"/>
              <a:t>키는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송신 호스트에서 암호화 알고리즘에 필요한 </a:t>
            </a:r>
            <a:r>
              <a:rPr lang="ko-KR" altLang="en-US" b="0" dirty="0" smtClean="0"/>
              <a:t>키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해독키는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수신 호스트에서 해독 </a:t>
            </a:r>
            <a:r>
              <a:rPr lang="ko-KR" altLang="en-US" b="0" dirty="0" smtClean="0"/>
              <a:t>알고리즘에 </a:t>
            </a:r>
            <a:r>
              <a:rPr lang="ko-KR" altLang="en-US" b="0" dirty="0"/>
              <a:t>필요한 </a:t>
            </a:r>
            <a:r>
              <a:rPr lang="ko-KR" altLang="en-US" b="0" dirty="0" smtClean="0"/>
              <a:t>키</a:t>
            </a:r>
            <a:endParaRPr lang="en-US" altLang="ko-KR" b="0" dirty="0" smtClean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17-2]</a:t>
            </a:r>
            <a:r>
              <a:rPr lang="ko-KR" altLang="en-US" b="0" dirty="0"/>
              <a:t>의 </a:t>
            </a:r>
            <a:r>
              <a:rPr lang="en-US" altLang="ko-KR" b="0" dirty="0"/>
              <a:t>(a)</a:t>
            </a:r>
            <a:r>
              <a:rPr lang="ko-KR" altLang="en-US" b="0" dirty="0"/>
              <a:t>는 암호화와 해독 과정에서 동일한 하나의 키 </a:t>
            </a:r>
            <a:r>
              <a:rPr lang="en-US" altLang="ko-KR" b="0" dirty="0"/>
              <a:t>k</a:t>
            </a:r>
            <a:r>
              <a:rPr lang="ko-KR" altLang="en-US" b="0" dirty="0" smtClean="0"/>
              <a:t>를 사용하는 </a:t>
            </a:r>
            <a:r>
              <a:rPr lang="ko-KR" altLang="en-US" b="0" dirty="0" err="1"/>
              <a:t>대칭키</a:t>
            </a:r>
            <a:r>
              <a:rPr lang="ko-KR" altLang="en-US" b="0" dirty="0"/>
              <a:t>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(</a:t>
            </a:r>
            <a:r>
              <a:rPr lang="en-US" altLang="ko-KR" b="0" dirty="0"/>
              <a:t>b)</a:t>
            </a:r>
            <a:r>
              <a:rPr lang="ko-KR" altLang="en-US" b="0" dirty="0"/>
              <a:t>는 암호화 과정에서 사용하는 암호키 </a:t>
            </a:r>
            <a:r>
              <a:rPr lang="en-US" altLang="ko-KR" b="0" i="1" dirty="0"/>
              <a:t>k</a:t>
            </a:r>
            <a:r>
              <a:rPr lang="en-US" altLang="ko-KR" sz="800" b="0" i="1" dirty="0"/>
              <a:t>E</a:t>
            </a:r>
            <a:r>
              <a:rPr lang="ko-KR" altLang="en-US" b="0" dirty="0"/>
              <a:t>와 해독 과정에서 </a:t>
            </a:r>
            <a:r>
              <a:rPr lang="ko-KR" altLang="en-US" b="0" dirty="0" smtClean="0"/>
              <a:t>사용하는 </a:t>
            </a:r>
            <a:r>
              <a:rPr lang="ko-KR" altLang="en-US" b="0" dirty="0"/>
              <a:t>해독키 </a:t>
            </a:r>
            <a:r>
              <a:rPr lang="en-US" altLang="ko-KR" b="0" i="1" dirty="0"/>
              <a:t>k</a:t>
            </a:r>
            <a:r>
              <a:rPr lang="en-US" altLang="ko-KR" sz="800" b="0" i="1" dirty="0"/>
              <a:t>D</a:t>
            </a:r>
            <a:r>
              <a:rPr lang="ko-KR" altLang="en-US" b="0" dirty="0"/>
              <a:t>가 서로 다른 </a:t>
            </a:r>
            <a:r>
              <a:rPr lang="ko-KR" altLang="en-US" b="0" dirty="0" err="1"/>
              <a:t>비대칭키</a:t>
            </a:r>
            <a:r>
              <a:rPr lang="ko-KR" altLang="en-US" b="0" dirty="0"/>
              <a:t> </a:t>
            </a:r>
            <a:r>
              <a:rPr lang="ko-KR" altLang="en-US" b="0" dirty="0" smtClean="0"/>
              <a:t>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114800"/>
            <a:ext cx="6643688" cy="26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2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대체 </a:t>
            </a:r>
            <a:r>
              <a:rPr lang="ko-KR" altLang="en-US" dirty="0" smtClean="0"/>
              <a:t>암호화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대체 암호화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임의의 </a:t>
            </a:r>
            <a:r>
              <a:rPr lang="ko-KR" altLang="en-US" b="0" dirty="0"/>
              <a:t>문자를 특정한 문자로 대체하는 </a:t>
            </a:r>
            <a:r>
              <a:rPr lang="ko-KR" altLang="en-US" b="0" dirty="0" smtClean="0"/>
              <a:t>암호화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ko-KR" altLang="en-US" b="0" dirty="0"/>
              <a:t>시저 암호화</a:t>
            </a:r>
            <a:r>
              <a:rPr lang="en-US" altLang="ko-KR" b="0" dirty="0"/>
              <a:t>, </a:t>
            </a:r>
            <a:r>
              <a:rPr lang="ko-KR" altLang="en-US" b="0" dirty="0"/>
              <a:t>키워드 </a:t>
            </a:r>
            <a:r>
              <a:rPr lang="ko-KR" altLang="en-US" b="0" dirty="0" smtClean="0"/>
              <a:t>암호화</a:t>
            </a:r>
            <a:r>
              <a:rPr lang="en-US" altLang="ko-KR" b="0" dirty="0"/>
              <a:t>, </a:t>
            </a:r>
            <a:r>
              <a:rPr lang="ko-KR" altLang="en-US" b="0" dirty="0"/>
              <a:t>복수 개의 문자 변환표</a:t>
            </a:r>
            <a:r>
              <a:rPr lang="ko-KR" altLang="en-US" b="0" dirty="0"/>
              <a:t> 방식 </a:t>
            </a:r>
            <a:r>
              <a:rPr lang="ko-KR" altLang="en-US" b="0" dirty="0" smtClean="0"/>
              <a:t>등</a:t>
            </a:r>
            <a:endParaRPr lang="en-US" altLang="ko-KR" b="0" dirty="0" smtClean="0"/>
          </a:p>
          <a:p>
            <a:r>
              <a:rPr lang="ko-KR" altLang="en-US" dirty="0" err="1"/>
              <a:t>시저</a:t>
            </a:r>
            <a:r>
              <a:rPr lang="ko-KR" altLang="en-US" dirty="0"/>
              <a:t> </a:t>
            </a:r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lvl="2"/>
            <a:r>
              <a:rPr lang="ko-KR" altLang="en-US" b="0" dirty="0"/>
              <a:t>줄리어스 시저가</a:t>
            </a:r>
            <a:r>
              <a:rPr lang="ko-KR" altLang="en-US" b="0" dirty="0"/>
              <a:t> 처음 사용했을 것이라는 의미에서 붙은 </a:t>
            </a:r>
            <a:r>
              <a:rPr lang="ko-KR" altLang="en-US" b="0" dirty="0" smtClean="0"/>
              <a:t>이름</a:t>
            </a:r>
            <a:endParaRPr lang="ko-KR" altLang="en-US" b="0" dirty="0"/>
          </a:p>
          <a:p>
            <a:pPr lvl="2"/>
            <a:r>
              <a:rPr lang="ko-KR" altLang="en-US" b="0" dirty="0" smtClean="0"/>
              <a:t>알파벳 </a:t>
            </a:r>
            <a:r>
              <a:rPr lang="ko-KR" altLang="en-US" b="0" dirty="0"/>
              <a:t>문자를 순차적으로 세 문자씩 오른쪽으로 이동하면서 대체 문자를 사용하는 방식</a:t>
            </a:r>
          </a:p>
          <a:p>
            <a:pPr marL="628650" lvl="3" indent="0">
              <a:buNone/>
            </a:pPr>
            <a:r>
              <a:rPr lang="ko-KR" altLang="en-US" b="0" dirty="0" err="1" smtClean="0"/>
              <a:t>시저</a:t>
            </a:r>
            <a:r>
              <a:rPr lang="ko-KR" altLang="en-US" b="0" dirty="0" smtClean="0"/>
              <a:t> </a:t>
            </a:r>
            <a:r>
              <a:rPr lang="ko-KR" altLang="en-US" b="0" dirty="0"/>
              <a:t>암호화에서 </a:t>
            </a:r>
            <a:r>
              <a:rPr lang="ko-KR" altLang="en-US" b="0" dirty="0"/>
              <a:t>암호키에</a:t>
            </a:r>
            <a:r>
              <a:rPr lang="ko-KR" altLang="en-US" b="0" dirty="0"/>
              <a:t> 해당하는 문자 </a:t>
            </a:r>
            <a:r>
              <a:rPr lang="ko-KR" altLang="en-US" b="0" dirty="0" err="1" smtClean="0"/>
              <a:t>변환표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43400"/>
            <a:ext cx="7753350" cy="15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대체 암호화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[</a:t>
            </a:r>
            <a:r>
              <a:rPr lang="ko-KR" altLang="en-US" b="0" dirty="0" smtClean="0"/>
              <a:t>그림 </a:t>
            </a:r>
            <a:r>
              <a:rPr lang="en-US" altLang="ko-KR" dirty="0" smtClean="0"/>
              <a:t>17-3]</a:t>
            </a:r>
            <a:r>
              <a:rPr lang="ko-KR" altLang="en-US" b="0" dirty="0" smtClean="0"/>
              <a:t> 문자 </a:t>
            </a:r>
            <a:r>
              <a:rPr lang="ko-KR" altLang="en-US" b="0" dirty="0"/>
              <a:t>변환표를 이용해 ‘</a:t>
            </a:r>
            <a:r>
              <a:rPr lang="en-US" altLang="ko-KR" b="0" dirty="0"/>
              <a:t>NETWORK TECHNOLOGY</a:t>
            </a:r>
            <a:r>
              <a:rPr lang="ko-KR" altLang="en-US" b="0" dirty="0"/>
              <a:t>’를 암호화하면 </a:t>
            </a:r>
            <a:r>
              <a:rPr lang="ko-KR" altLang="en-US" b="0" dirty="0" smtClean="0"/>
              <a:t>다음과 같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b="0" dirty="0"/>
              <a:t>시저</a:t>
            </a:r>
            <a:r>
              <a:rPr lang="ko-KR" altLang="en-US" b="0" dirty="0"/>
              <a:t> 암호화 방식의 장점은 </a:t>
            </a:r>
            <a:r>
              <a:rPr lang="ko-KR" altLang="en-US" b="0" dirty="0" smtClean="0"/>
              <a:t>단순함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세 </a:t>
            </a:r>
            <a:r>
              <a:rPr lang="ko-KR" altLang="en-US" b="0" dirty="0"/>
              <a:t>문자 간격으로 이동된 </a:t>
            </a:r>
            <a:r>
              <a:rPr lang="ko-KR" altLang="en-US" b="0" dirty="0"/>
              <a:t>암호키를</a:t>
            </a:r>
            <a:r>
              <a:rPr lang="ko-KR" altLang="en-US" b="0" dirty="0"/>
              <a:t> 쉽게 </a:t>
            </a:r>
            <a:r>
              <a:rPr lang="ko-KR" altLang="en-US" b="0" dirty="0" smtClean="0"/>
              <a:t>기억할 </a:t>
            </a:r>
            <a:r>
              <a:rPr lang="ko-KR" altLang="en-US" b="0" dirty="0"/>
              <a:t>수 있으므로 간단한 수작업만으로도 암호문을 작성하고 </a:t>
            </a:r>
            <a:r>
              <a:rPr lang="ko-KR" altLang="en-US" b="0" dirty="0" smtClean="0"/>
              <a:t>해독 가능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이런 단순함은 </a:t>
            </a:r>
            <a:r>
              <a:rPr lang="ko-KR" altLang="en-US" b="0" dirty="0"/>
              <a:t>외부 침입자도 쉽게 해독할 수 있어 </a:t>
            </a:r>
            <a:r>
              <a:rPr lang="ko-KR" altLang="en-US" b="0" dirty="0" smtClean="0"/>
              <a:t>단점이기도 함</a:t>
            </a:r>
            <a:endParaRPr lang="en-US" altLang="ko-KR" dirty="0" smtClean="0"/>
          </a:p>
          <a:p>
            <a:pPr lvl="2"/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49627"/>
            <a:ext cx="6315075" cy="16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84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7586</TotalTime>
  <Words>1396</Words>
  <Application>Microsoft Office PowerPoint</Application>
  <PresentationFormat>사용자 지정</PresentationFormat>
  <Paragraphs>173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1_Office 테마</vt:lpstr>
      <vt:lpstr>PowerPoint 프레젠테이션</vt:lpstr>
      <vt:lpstr>PowerPoint 프레젠테이션</vt:lpstr>
      <vt:lpstr>PowerPoint 프레젠테이션</vt:lpstr>
      <vt:lpstr>01 암호화의 이해</vt:lpstr>
      <vt:lpstr>용어의 정의 (1)</vt:lpstr>
      <vt:lpstr>용어의 정의 (2)</vt:lpstr>
      <vt:lpstr>용어의 정의 (3)</vt:lpstr>
      <vt:lpstr>대체 암호화 (1)</vt:lpstr>
      <vt:lpstr>대체 암호화 (2)</vt:lpstr>
      <vt:lpstr>대체 암호화 (3)</vt:lpstr>
      <vt:lpstr>대체 암호화 (4)</vt:lpstr>
      <vt:lpstr>대체 암호화 (5)</vt:lpstr>
      <vt:lpstr>위치 암호화 (1)</vt:lpstr>
      <vt:lpstr>위치 암호화 (2)</vt:lpstr>
      <vt:lpstr>위치 암호화 (3)</vt:lpstr>
      <vt:lpstr>02 암호화 시스템</vt:lpstr>
      <vt:lpstr>DES 알고리즘 (1)</vt:lpstr>
      <vt:lpstr>DES 알고리즘 (2)</vt:lpstr>
      <vt:lpstr>DES 알고리즘 (3)</vt:lpstr>
      <vt:lpstr>DES 알고리즘 (4)</vt:lpstr>
      <vt:lpstr>DES 알고리즘 (5)</vt:lpstr>
      <vt:lpstr>RSA 알고리즘</vt:lpstr>
      <vt:lpstr>전자 서명 (1)</vt:lpstr>
      <vt:lpstr>전자 서명 (2)</vt:lpstr>
      <vt:lpstr>전자 서명 (3)</vt:lpstr>
      <vt:lpstr>03 보안 프로토콜</vt:lpstr>
      <vt:lpstr>보안 프로토콜의 개요 (1)</vt:lpstr>
      <vt:lpstr>보안 프로토콜의 개요 (2)</vt:lpstr>
      <vt:lpstr>보안 프로토콜의 개요 (3)</vt:lpstr>
      <vt:lpstr>보안 프로토콜의 개요 (4)</vt:lpstr>
      <vt:lpstr>방화벽 (1)</vt:lpstr>
      <vt:lpstr>방화벽 (2)</vt:lpstr>
      <vt:lpstr>방화벽 (3)</vt:lpstr>
      <vt:lpstr>방화벽 (4)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1098</cp:revision>
  <cp:lastPrinted>1601-01-01T00:00:00Z</cp:lastPrinted>
  <dcterms:created xsi:type="dcterms:W3CDTF">1601-01-01T00:00:00Z</dcterms:created>
  <dcterms:modified xsi:type="dcterms:W3CDTF">2022-07-26T18:43:05Z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