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3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820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8" roundtripDataSignature="AMtx7miNL2cAm+WLYnxrGQ0qx4VOmYi+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3" orient="horz"/>
        <p:guide pos="937"/>
        <p:guide pos="3999"/>
        <p:guide pos="822" orient="horz"/>
        <p:guide pos="597"/>
        <p:guide pos="1820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4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4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4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34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5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6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36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36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6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6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6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6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6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3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3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8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8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02 컴퓨터 구조</a:t>
            </a:r>
            <a:endParaRPr b="1" sz="1800">
              <a:solidFill>
                <a:srgbClr val="D6E3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02-4 메모리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25543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메모리(7)</a:t>
            </a:r>
            <a:endParaRPr/>
          </a:p>
        </p:txBody>
      </p:sp>
      <p:sp>
        <p:nvSpPr>
          <p:cNvPr id="133" name="Google Shape;133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리틀 엔디안(little endian) - 낮은 번지의 주소에 하위 바이트부터 저장하는 방식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메모리 값을 직접 읽고 쓰기는 불편하지만 수치 계산이 편리하다는 장점</a:t>
            </a:r>
            <a:endParaRPr/>
          </a:p>
        </p:txBody>
      </p:sp>
      <p:sp>
        <p:nvSpPr>
          <p:cNvPr id="135" name="Google Shape;135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1342" y="1642730"/>
            <a:ext cx="7772398" cy="3572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메모리(8)</a:t>
            </a:r>
            <a:endParaRPr/>
          </a:p>
        </p:txBody>
      </p:sp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4" name="Google Shape;144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 flipH="1" rot="10800000">
            <a:off x="1348388" y="1124711"/>
            <a:ext cx="9633936" cy="3534253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11"/>
          <p:cNvGrpSpPr/>
          <p:nvPr/>
        </p:nvGrpSpPr>
        <p:grpSpPr>
          <a:xfrm>
            <a:off x="1348389" y="688819"/>
            <a:ext cx="9729186" cy="435894"/>
            <a:chOff x="1624614" y="3429000"/>
            <a:chExt cx="9729186" cy="435894"/>
          </a:xfrm>
        </p:grpSpPr>
        <p:sp>
          <p:nvSpPr>
            <p:cNvPr id="147" name="Google Shape;147;p11"/>
            <p:cNvSpPr/>
            <p:nvPr/>
          </p:nvSpPr>
          <p:spPr>
            <a:xfrm>
              <a:off x="1624614" y="3547697"/>
              <a:ext cx="9729186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1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49" name="Google Shape;149;p11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50" name="Google Shape;150;p11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2" name="Google Shape;152;p11"/>
          <p:cNvSpPr txBox="1"/>
          <p:nvPr/>
        </p:nvSpPr>
        <p:spPr>
          <a:xfrm>
            <a:off x="1609725" y="1181090"/>
            <a:ext cx="9372599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MSB와 LSB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MSB(Most Significant Bit) - 숫자의 크기에 가장 큰 영향을 미치는 유효 숫자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가장 왼쪽에 있는 비트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LSB(Least Significant Bit) - 숫자의 크기에 가장 적은 영향을 미치는 유효 숫자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가장 오른쪽에 있는 비트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예) 10진수 123에서 MSB 쪽 숫자는 1이고, LSB 쪽 숫자는 3</a:t>
            </a:r>
            <a:endParaRPr/>
          </a:p>
          <a:p>
            <a:pPr indent="-1714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빅 엔디안 - MSB가 있는 바이트, 즉 중요하고 큰 데이터부터 저장해 나가는 방식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리틀 엔디안 - LSB가 있는 바이트, 즉 덜 중요하고 작은 데이터부터 저장해 나가는 방식</a:t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1774825" y="5217209"/>
            <a:ext cx="6045468" cy="91940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바이 엔디안(bi-endian)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빅 엔디언과 리틀 엔디언 중 하나를 선택할 수 있도록 설계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메모리(9)</a:t>
            </a:r>
            <a:endParaRPr/>
          </a:p>
        </p:txBody>
      </p:sp>
      <p:sp>
        <p:nvSpPr>
          <p:cNvPr id="160" name="Google Shape;160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파이썬 코드로 빅 엔디안 또는 리틀 엔디안 중 어떤 방식을 활용하는 환경인지 확인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 코드를 실행해 ‘big’이 출력되면 빅 엔디안, ‘little’이 출력되면 리틀 엔디안 환경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62" name="Google Shape;162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1592263"/>
            <a:ext cx="80676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메모리(10)</a:t>
            </a:r>
            <a:endParaRPr/>
          </a:p>
        </p:txBody>
      </p:sp>
      <p:sp>
        <p:nvSpPr>
          <p:cNvPr id="170" name="Google Shape;170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빅 엔디안(&gt;) 방식으로 표기된 107.6640625라는 소수(f )를 16진수(hex )로 표현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리틀 엔디안(&lt;) 방식으로 표기된 107.6640625라는 소수(f )를 16진수(hex )로 표현</a:t>
            </a:r>
            <a:endParaRPr/>
          </a:p>
        </p:txBody>
      </p:sp>
      <p:sp>
        <p:nvSpPr>
          <p:cNvPr id="172" name="Google Shape;172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3">
            <a:alphaModFix/>
          </a:blip>
          <a:srcRect b="0" l="0" r="39819" t="0"/>
          <a:stretch/>
        </p:blipFill>
        <p:spPr>
          <a:xfrm>
            <a:off x="1487488" y="1304925"/>
            <a:ext cx="48609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8638" y="1592263"/>
            <a:ext cx="36766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3"/>
          <p:cNvPicPr preferRelativeResize="0"/>
          <p:nvPr/>
        </p:nvPicPr>
        <p:blipFill rotWithShape="1">
          <a:blip r:embed="rId5">
            <a:alphaModFix/>
          </a:blip>
          <a:srcRect b="0" l="0" r="39677" t="0"/>
          <a:stretch/>
        </p:blipFill>
        <p:spPr>
          <a:xfrm>
            <a:off x="1487487" y="3802380"/>
            <a:ext cx="486092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62749" y="4083367"/>
            <a:ext cx="36957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메모리(11)</a:t>
            </a:r>
            <a:endParaRPr/>
          </a:p>
        </p:txBody>
      </p:sp>
      <p:sp>
        <p:nvSpPr>
          <p:cNvPr id="183" name="Google Shape;183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107.6640625를 리틀 엔디안 방식으로 저장된 변수를 디버깅한 모습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실제 메모리에서 107.6640625를 저장한 데이터 ‘0054d742’를 확인</a:t>
            </a:r>
            <a:endParaRPr/>
          </a:p>
        </p:txBody>
      </p:sp>
      <p:sp>
        <p:nvSpPr>
          <p:cNvPr id="185" name="Google Shape;185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86" name="Google Shape;1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2517" y="1809749"/>
            <a:ext cx="5806966" cy="3238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메모리(12)</a:t>
            </a:r>
            <a:endParaRPr/>
          </a:p>
        </p:txBody>
      </p:sp>
      <p:sp>
        <p:nvSpPr>
          <p:cNvPr id="193" name="Google Shape;193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캐시 메모리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캐시 메모리(cache memory) - CPU의 연산 속도와 메모리 접근 속도의 차이를 줄이기 위해 탄생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CPU와 메모리 사이에 위치한 SRAM 기반의 저장장치</a:t>
            </a:r>
            <a:endParaRPr/>
          </a:p>
        </p:txBody>
      </p:sp>
      <p:sp>
        <p:nvSpPr>
          <p:cNvPr id="195" name="Google Shape;195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4575" y="2181224"/>
            <a:ext cx="9242850" cy="3295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메모리(13)</a:t>
            </a:r>
            <a:endParaRPr/>
          </a:p>
        </p:txBody>
      </p:sp>
      <p:sp>
        <p:nvSpPr>
          <p:cNvPr id="203" name="Google Shape;203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코어와 가장 가까운 캐시 메모리는 L1 캐시(Level 1 cache)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그 다음으로 가까운 캐시 메모리를 L2 캐시(Level 2 cache)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그 다음으로 가까운 캐시 메모리를 L3 캐시(Level 3 cache)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일반적으로 L1 캐시와 L2 캐시는 코어 내부에, L3 캐시는 코어 외부에 위치</a:t>
            </a:r>
            <a:endParaRPr/>
          </a:p>
        </p:txBody>
      </p:sp>
      <p:sp>
        <p:nvSpPr>
          <p:cNvPr id="205" name="Google Shape;205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06" name="Google Shape;2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6031" y="2543175"/>
            <a:ext cx="8579938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메모리(14)</a:t>
            </a:r>
            <a:endParaRPr/>
          </a:p>
        </p:txBody>
      </p:sp>
      <p:sp>
        <p:nvSpPr>
          <p:cNvPr id="213" name="Google Shape;213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4" name="Google Shape;214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캐시 메모리의 크기는 L1 &lt; L2 &lt; L3의 순으로 크고, 속도는 L3 &lt; L2 &lt; L1의 순으로 빠름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CPU가 메모리 내에 데이터가 필요하다고 판단하면 우선 L1 캐시 메모리에 해당 데이터가 있는지 알아보고, 없다면 L2, L3 캐시 메모리 순으로 데이터를 검색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윈도우를 사용하는 경우 [작업 관리자] 창의 [성능] 탭에서 L1, L2, L3 캐시 메모리의 크기를 확인</a:t>
            </a:r>
            <a:endParaRPr/>
          </a:p>
        </p:txBody>
      </p:sp>
      <p:sp>
        <p:nvSpPr>
          <p:cNvPr id="215" name="Google Shape;215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16" name="Google Shape;2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2241256"/>
            <a:ext cx="5638800" cy="4068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메모리(15)</a:t>
            </a:r>
            <a:endParaRPr/>
          </a:p>
        </p:txBody>
      </p:sp>
      <p:sp>
        <p:nvSpPr>
          <p:cNvPr id="223" name="Google Shape;223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4" name="Google Shape;224;p1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멀티코어 프로세서의 경우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일반적으로 L1 캐시 메모리와 L2 캐시 메모리는 코어마다 고유한 캐시 메모리로 할당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L3 캐시는 여러 코어가 공유하는 형태로 구현</a:t>
            </a:r>
            <a:endParaRPr/>
          </a:p>
        </p:txBody>
      </p:sp>
      <p:sp>
        <p:nvSpPr>
          <p:cNvPr id="225" name="Google Shape;225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26" name="Google Shape;2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3779" y="2181713"/>
            <a:ext cx="8244442" cy="299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메모리(16)</a:t>
            </a:r>
            <a:endParaRPr/>
          </a:p>
        </p:txBody>
      </p:sp>
      <p:sp>
        <p:nvSpPr>
          <p:cNvPr id="233" name="Google Shape;233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분리형 캐시(split cache)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L1I 캐시 - 명령어만을 저장하는 L1 캐시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L1D 캐시 - 데이터만을 저장하는 L1 캐시</a:t>
            </a:r>
            <a:endParaRPr/>
          </a:p>
        </p:txBody>
      </p:sp>
      <p:sp>
        <p:nvSpPr>
          <p:cNvPr id="235" name="Google Shape;235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36" name="Google Shape;2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0" y="2071292"/>
            <a:ext cx="7810500" cy="3211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기술 면접과 실무를 위한 컴퓨터 과학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6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원리를 모르는 개발자는 뛰어난 개발자가 아니다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컴퓨터 과학 지도 그리기: 기술 면접에 대비하고 싶다면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컴퓨터 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02-1	컴퓨터 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컴퓨터가 이해하는 정보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CPU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02-5	보조기억장치와 입출력장치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운영체제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03-1	운영체제의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프로세스와 스레드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동기화와 교착 상태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03-4	CPU 스케줄링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03-5	가상 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03-6	파일 시스템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메모리(17)</a:t>
            </a:r>
            <a:endParaRPr/>
          </a:p>
        </p:txBody>
      </p:sp>
      <p:sp>
        <p:nvSpPr>
          <p:cNvPr id="243" name="Google Shape;243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4" name="Google Shape;244;p2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캐시 히트와 캐시 미스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캐시 히트(cache hit)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캐시 메모리가 예측하여 저장한 데이터가 CPU에 의해 실제로 사용되는 경우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캐시 미스(cache miss)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틀린 예측으로 인해 CPU가 메모리로부터 필요한 데이터를 직접 가져와야 하는 경우</a:t>
            </a:r>
            <a:endParaRPr/>
          </a:p>
        </p:txBody>
      </p:sp>
      <p:sp>
        <p:nvSpPr>
          <p:cNvPr id="245" name="Google Shape;245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46" name="Google Shape;2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587" y="3083892"/>
            <a:ext cx="81248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메모리(18)</a:t>
            </a:r>
            <a:endParaRPr/>
          </a:p>
        </p:txBody>
      </p:sp>
      <p:sp>
        <p:nvSpPr>
          <p:cNvPr id="253" name="Google Shape;253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4" name="Google Shape;254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캐시 적중률(cache hit ratio)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캐시가 히트되는 비율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범용적으로 사용되는 컴퓨터의 캐시 적중률은 대략 85~95% 이상</a:t>
            </a:r>
            <a:endParaRPr/>
          </a:p>
        </p:txBody>
      </p:sp>
      <p:sp>
        <p:nvSpPr>
          <p:cNvPr id="255" name="Google Shape;255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56" name="Google Shape;2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2066924"/>
            <a:ext cx="9595564" cy="914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메모리(19)</a:t>
            </a:r>
            <a:endParaRPr/>
          </a:p>
        </p:txBody>
      </p:sp>
      <p:sp>
        <p:nvSpPr>
          <p:cNvPr id="263" name="Google Shape;263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4" name="Google Shape;264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참조 지역성의 원리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참조 지역성의 원리(locality of reference, principle of locality)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특정한 원칙에 따라 메모리로부터 가져올 데이터를 결정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시간 지역성: CPU는 최근에 접근했던 메모리 공간에 다시 접근하려는 경향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변수 - 일반적으로 변수에 저장된 값은 한 번만 사용되지 않고, 프로그램이 실행되는 동안 여러 번 사용</a:t>
            </a:r>
            <a:br>
              <a:rPr lang="ko-KR"/>
            </a:br>
            <a:r>
              <a:rPr lang="ko-KR"/>
              <a:t>- 즉, CPU는 최근에 접근했던 (변수가 저장된)메모리 공간에 여러 번 다시 접근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공간 지역성: CPU는 접근한 메모리 공간의 근처에 접근하려는 경향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배열</a:t>
            </a:r>
            <a:endParaRPr/>
          </a:p>
        </p:txBody>
      </p:sp>
      <p:sp>
        <p:nvSpPr>
          <p:cNvPr id="265" name="Google Shape;265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메모리(20)</a:t>
            </a:r>
            <a:endParaRPr/>
          </a:p>
        </p:txBody>
      </p:sp>
      <p:sp>
        <p:nvSpPr>
          <p:cNvPr id="272" name="Google Shape;272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3" name="Google Shape;273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공간 지역성을 고려한 파이썬 코드와 그렇지 못한 파이썬 코드</a:t>
            </a:r>
            <a:endParaRPr/>
          </a:p>
        </p:txBody>
      </p:sp>
      <p:sp>
        <p:nvSpPr>
          <p:cNvPr id="274" name="Google Shape;274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75" name="Google Shape;2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925" y="1313184"/>
            <a:ext cx="80391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4825" y="3470762"/>
            <a:ext cx="8077200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3"/>
          <p:cNvSpPr/>
          <p:nvPr/>
        </p:nvSpPr>
        <p:spPr>
          <a:xfrm>
            <a:off x="1774825" y="5675965"/>
            <a:ext cx="8607425" cy="646986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두 코드는 언뜻 비슷해 보이지만, 각 코드의 마지막 행만 다름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첫 번째 코드는 메모리에 순차적으로 접근하고, 두 번째 코드는 순차적으로 접근하지 않음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메모리(21)</a:t>
            </a:r>
            <a:endParaRPr/>
          </a:p>
        </p:txBody>
      </p:sp>
      <p:sp>
        <p:nvSpPr>
          <p:cNvPr id="284" name="Google Shape;284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5" name="Google Shape;285;p2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메모리 내에 일렬로 저장될 때 2차원 배열은 다음 그림과 같이 행과 열의 순으로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4×4 크기의 2차원 배열</a:t>
            </a:r>
            <a:endParaRPr/>
          </a:p>
        </p:txBody>
      </p:sp>
      <p:sp>
        <p:nvSpPr>
          <p:cNvPr id="286" name="Google Shape;286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87" name="Google Shape;2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626" y="1662796"/>
            <a:ext cx="6000748" cy="4380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메모리(22)</a:t>
            </a:r>
            <a:endParaRPr/>
          </a:p>
        </p:txBody>
      </p:sp>
      <p:sp>
        <p:nvSpPr>
          <p:cNvPr id="294" name="Google Shape;294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5" name="Google Shape;295;p2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첫 번째 코드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이중 반복문을 실행할 때 한 열의 모든 행을 순회하고, 그 다음 열의 모든 열을 순회하는 방식으로 </a:t>
            </a:r>
            <a:br>
              <a:rPr lang="ko-KR"/>
            </a:br>
            <a:r>
              <a:rPr lang="ko-KR"/>
              <a:t>2차원 배열에 접근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두 번째 코드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 행의 모든 열을 순회하고, 그 다음 행의 모든 열을 순회하는 방식으로 2차원 배열에 접근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첫 번째 코드와 두 번째 코드의 메모리 접근은 공간 지역성 측면에서 차이가 있어, 실제 실행 속도가 크게 차이가 남</a:t>
            </a:r>
            <a:endParaRPr/>
          </a:p>
        </p:txBody>
      </p:sp>
      <p:sp>
        <p:nvSpPr>
          <p:cNvPr id="296" name="Google Shape;296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메모리(23)</a:t>
            </a:r>
            <a:endParaRPr/>
          </a:p>
        </p:txBody>
      </p:sp>
      <p:sp>
        <p:nvSpPr>
          <p:cNvPr id="303" name="Google Shape;303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4" name="Google Shape;304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05" name="Google Shape;3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409" y="990600"/>
            <a:ext cx="9357182" cy="484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메모리(24)</a:t>
            </a:r>
            <a:endParaRPr/>
          </a:p>
        </p:txBody>
      </p:sp>
      <p:sp>
        <p:nvSpPr>
          <p:cNvPr id="312" name="Google Shape;312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3" name="Google Shape;313;p2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캐시 메모리의 쓰기 정책과 일관성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캐시 메모리에 데이터를 쓰는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CPU가 캐시 메모리에 데이터를 쓸 때는 캐시 메모리에 새롭게 쓰여진 데이터와 메모리 상의 데이터가 </a:t>
            </a:r>
            <a:br>
              <a:rPr lang="ko-KR"/>
            </a:br>
            <a:r>
              <a:rPr lang="ko-KR"/>
              <a:t>일관성을 유지해야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현재 메모리 1000번지에 200이라는 값이 저장되어 있고, 이 값이 캐시 메모리에도 저장되어 있다고 가정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CPU가 이 값에 접근하고자 할 때는 당연히 앞서 배웠던 것처럼 캐시 메모리를 통해 값을 얻어냄</a:t>
            </a:r>
            <a:br>
              <a:rPr lang="ko-KR"/>
            </a:br>
            <a:r>
              <a:rPr lang="ko-KR"/>
              <a:t>- 이때 만약 CPU가 이 값을 200에서 300으로 바꾸고 싶다면?</a:t>
            </a:r>
            <a:endParaRPr/>
          </a:p>
        </p:txBody>
      </p:sp>
      <p:sp>
        <p:nvSpPr>
          <p:cNvPr id="314" name="Google Shape;314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15" name="Google Shape;3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7587" y="3429000"/>
            <a:ext cx="50768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메모리(25)</a:t>
            </a:r>
            <a:endParaRPr/>
          </a:p>
        </p:txBody>
      </p:sp>
      <p:sp>
        <p:nvSpPr>
          <p:cNvPr id="322" name="Google Shape;322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3" name="Google Shape;323;p2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현재 CPU는 1000번지 값을 얻기 위해 캐시 메모리를 참조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메모리 1000번지 값을 무작정 300으로 바꾼다면 다음과 같은 명령어를 수행할 때 예상치 못한 결과 발생</a:t>
            </a:r>
            <a:endParaRPr/>
          </a:p>
        </p:txBody>
      </p:sp>
      <p:sp>
        <p:nvSpPr>
          <p:cNvPr id="324" name="Google Shape;324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25" name="Google Shape;3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9938" y="1592263"/>
            <a:ext cx="97569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738" y="3222149"/>
            <a:ext cx="5095875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6502" y="3260249"/>
            <a:ext cx="50673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메모리(26)</a:t>
            </a:r>
            <a:endParaRPr/>
          </a:p>
        </p:txBody>
      </p:sp>
      <p:sp>
        <p:nvSpPr>
          <p:cNvPr id="334" name="Google Shape;334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5" name="Google Shape;335;p2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캐시 메모리와 메모리 간의 불일치 방지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즉시 쓰기(write-through) - 캐시 메모리와 메모리에 동시에 쓰는 방법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장점 - 메모리를 항상 최신 상태로 유지하여 캐시 메모리와 메모리 간의 일관성이 깨지는 상황을 방지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단점 - 데이터를 쓸 때마다 메모리를 참조해야 하므로 버스의 사용 시간과 쓰기 시간이 늘어남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지연 쓰기(write-back) - 캐시 메모리에만 값을 써 두었다가 추후 수정된 데이터를 한 번에 메모리에 반영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장점 - 메모리 접근 횟수를 줄일 수 있어 즉시 쓰기 방식에 비해 속도가 더 빠름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단점 - 메모리와 캐시 메모리 간의 일관성이 깨질 수 있다는 위험을 감수</a:t>
            </a:r>
            <a:endParaRPr/>
          </a:p>
        </p:txBody>
      </p:sp>
      <p:sp>
        <p:nvSpPr>
          <p:cNvPr id="336" name="Google Shape;336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37" name="Google Shape;33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3473642"/>
            <a:ext cx="4785717" cy="2491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2242" y="3429000"/>
            <a:ext cx="4776788" cy="253571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9"/>
          <p:cNvSpPr txBox="1"/>
          <p:nvPr/>
        </p:nvSpPr>
        <p:spPr>
          <a:xfrm>
            <a:off x="3324225" y="6054294"/>
            <a:ext cx="9428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즉시 쓰기</a:t>
            </a:r>
            <a:endParaRPr/>
          </a:p>
        </p:txBody>
      </p:sp>
      <p:sp>
        <p:nvSpPr>
          <p:cNvPr id="340" name="Google Shape;340;p29"/>
          <p:cNvSpPr txBox="1"/>
          <p:nvPr/>
        </p:nvSpPr>
        <p:spPr>
          <a:xfrm>
            <a:off x="8549192" y="6014634"/>
            <a:ext cx="9428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지연 쓰기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02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메모리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메모리(27)</a:t>
            </a:r>
            <a:endParaRPr/>
          </a:p>
        </p:txBody>
      </p:sp>
      <p:sp>
        <p:nvSpPr>
          <p:cNvPr id="347" name="Google Shape;347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8" name="Google Shape;348;p3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다른 코어가 사용하는 캐시 메모리와의 불일치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49" name="Google Shape;349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50" name="Google Shape;3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6634" y="1304925"/>
            <a:ext cx="7338732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메모리(28)</a:t>
            </a:r>
            <a:endParaRPr/>
          </a:p>
        </p:txBody>
      </p:sp>
      <p:sp>
        <p:nvSpPr>
          <p:cNvPr id="357" name="Google Shape;357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8" name="Google Shape;358;p3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캐시 메모리를 사용한다는 것, 나아가 캐싱을 한다는 것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 접근에 있어 어느 정도의 빠른 성능은 보장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자주 사용할 법한 대상을 가까이 위치시킴으로써 성능 향상을 꾀함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캐싱을 할 때는 언제나 캐시된 데이터와 원본 데이터 간의 불일치와 데이터의 일관성을 고려</a:t>
            </a:r>
            <a:endParaRPr/>
          </a:p>
        </p:txBody>
      </p:sp>
      <p:sp>
        <p:nvSpPr>
          <p:cNvPr id="359" name="Google Shape;359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60" name="Google Shape;3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4816" y="2426900"/>
            <a:ext cx="5442368" cy="391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RAM(Random Access Memory)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RAM - 휘발성 저장장치(volatile memory)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전원을 끄면 저장하고 있던 데이터와 명령어가 사라짐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CPU가 실행할 대상을 저장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보조기억장치 - 비휘발성 저장장치(non-volatile memory)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전원이 꺼져도 저장된 내용이 유지되며, 보관할 대상을 저장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메모리(2)</a:t>
            </a:r>
            <a:endParaRPr/>
          </a:p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임의 접근(random access) 또는 직접 접근(direct access)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저장된 요소에 순차적으로 접근할 필요 없이 임의의 위치에 곧장 접근 가능한 방식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순차 접근(sequential access)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특정 위치에 저장된 요소에 접근하기 위해 처음부터 순차적으로 접근하는 방식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0426" y="2538365"/>
            <a:ext cx="5391148" cy="2829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메모리(3)</a:t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800"/>
              <a:buNone/>
            </a:pPr>
            <a:r>
              <a:rPr lang="ko-KR">
                <a:solidFill>
                  <a:srgbClr val="215968"/>
                </a:solidFill>
              </a:rPr>
              <a:t>➊</a:t>
            </a:r>
            <a:r>
              <a:rPr lang="ko-KR"/>
              <a:t> DRAM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DRAM(Dynamic RAM)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저장된 데이터가 동적으로 변하는(사라지는) 특성 </a:t>
            </a:r>
            <a:br>
              <a:rPr lang="ko-KR"/>
            </a:br>
            <a:r>
              <a:rPr lang="ko-KR"/>
              <a:t>- 데이터의 소멸을 막기 위해 일정 주기로 데이터를 재활성화(다시 저장)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비교적 DRAM의 소비 전력이 낮고, 저렴하며, 집적도가 높아 메모리를 대용량으로 설계하기에 용이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15968"/>
              </a:buClr>
              <a:buSzPts val="1800"/>
              <a:buNone/>
            </a:pPr>
            <a:r>
              <a:rPr lang="ko-KR">
                <a:solidFill>
                  <a:srgbClr val="215968"/>
                </a:solidFill>
              </a:rPr>
              <a:t>➋</a:t>
            </a:r>
            <a:r>
              <a:rPr lang="ko-KR"/>
              <a:t> SRAM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SRAM(Static RAM)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DRAM과는 달리, 저장된 데이터가 변하지 않는 RAM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SRAM도 전원이 공급되지 않으면 저장된 내용이 소실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DRAM과 비교해 속도는 빠르지만, 소비 전력이 크고 가격도 비싼데다 집적도도 낮음</a:t>
            </a:r>
            <a:br>
              <a:rPr lang="ko-KR"/>
            </a:br>
            <a:r>
              <a:rPr lang="ko-KR"/>
              <a:t>- 대용량으로 만들 필요는 없지만 속도가 빨라야 하는 저장장치, 가령 캐시 메모리 등에서 사용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15968"/>
              </a:buClr>
              <a:buSzPts val="1800"/>
              <a:buNone/>
            </a:pPr>
            <a:r>
              <a:rPr lang="ko-KR">
                <a:solidFill>
                  <a:srgbClr val="215968"/>
                </a:solidFill>
              </a:rPr>
              <a:t>➌</a:t>
            </a:r>
            <a:r>
              <a:rPr lang="ko-KR"/>
              <a:t> SDRAM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SDRAM(Synchronous Dynamic RAM)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클럭 신호와 동기화된, 보다 발전된 형태의 DRAM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클럭 타이밍에 맞춰 CPU와 정보를 주고받을 수 있음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메모리(4)</a:t>
            </a:r>
            <a:endParaRPr/>
          </a:p>
        </p:txBody>
      </p:sp>
      <p:sp>
        <p:nvSpPr>
          <p:cNvPr id="103" name="Google Shape;103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5968"/>
              </a:buClr>
              <a:buSzPts val="1800"/>
              <a:buNone/>
            </a:pPr>
            <a:r>
              <a:rPr lang="ko-KR">
                <a:solidFill>
                  <a:srgbClr val="215968"/>
                </a:solidFill>
              </a:rPr>
              <a:t>➍ </a:t>
            </a:r>
            <a:r>
              <a:rPr lang="ko-KR"/>
              <a:t>DDR SDRAM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DDR SDRAM(Double Data Rate SDRAM)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대역폭을 넓혀 속도를 빠르게 만든 SDRAM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DDR2 SDRAM은 DDR SDRAM보다 대역폭이 두 배 넓은 SDRAM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DDR3, DDR4</a:t>
            </a:r>
            <a:endParaRPr/>
          </a:p>
        </p:txBody>
      </p:sp>
      <p:sp>
        <p:nvSpPr>
          <p:cNvPr id="105" name="Google Shape;105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4866" y="2800349"/>
            <a:ext cx="8422268" cy="308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메모리(5)</a:t>
            </a:r>
            <a:endParaRPr/>
          </a:p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4" name="Google Shape;114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215968"/>
                </a:solidFill>
              </a:rPr>
              <a:t> </a:t>
            </a:r>
            <a:r>
              <a:rPr lang="ko-KR">
                <a:solidFill>
                  <a:srgbClr val="366092"/>
                </a:solidFill>
              </a:rPr>
              <a:t>메모리에 바이트를 밀어 넣는 순서 - 빅 엔디안과 리틀 엔디안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현대의 메모리는 대부분 데이터를 바이트 단위로 저장하고 관리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메모리는 데이터를 CPU로부터 바이트 단위로 받아들이지 않고, 일반적으로 4바이트(32비트), 혹은 8바이트(64비트)인 워드 단위로 받아들임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여러 바이트로 구성된 데이터를 받아들여 여러 주소에 걸쳐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 주소에 1바이트씩을 저장하는 메모리는 4바이트의 데이터를 4개의 주소에 저장하고, 8바이트의 데이터를 8개의 주소에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16진수인 1A2B3C4D는 1A, 2B, 3C, 4D로 나누어 4개의 주소에 저장되고, 16진수 1A2B3C4D5A6B7C8D는 1A, 2B, 3C, 4D, 5A, 6B, 7C, 8D로 나누어 8개의 주소에 저장</a:t>
            </a:r>
            <a:endParaRPr/>
          </a:p>
        </p:txBody>
      </p:sp>
      <p:sp>
        <p:nvSpPr>
          <p:cNvPr id="115" name="Google Shape;115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>
            <a:off x="1774825" y="4942766"/>
            <a:ext cx="6323459" cy="91940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16진수 하나를 저장하는 데에는 4비트가 필요(24=16)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따라서 16진수 2개를 저장하는 데에는 8비트인 1바이트가 필요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02-4 </a:t>
            </a:r>
            <a:r>
              <a:rPr lang="ko-KR"/>
              <a:t>메모리(6)</a:t>
            </a:r>
            <a:endParaRPr/>
          </a:p>
        </p:txBody>
      </p:sp>
      <p:sp>
        <p:nvSpPr>
          <p:cNvPr id="123" name="Google Shape;123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메모리에 바이트를 저장하는 순서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빅 엔디안(big endian) - 낮은 번지의 주소에 상위 바이트부터 저장하는 방식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일상적으로 숫자 체계를 읽고 쓰는 순서와 동일하기 때문에 메모리 값을 직접 읽거나, 특히 디버깅할 때 편리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주소에 1A, 2D, 3C, 4D의 순서대로 저장된 값 그대로 16진수 1A2D3C4D로 읽음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26" name="Google Shape;1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161" y="2809434"/>
            <a:ext cx="7581678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