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sldIdLst>
    <p:sldId id="268" r:id="rId2"/>
    <p:sldId id="270" r:id="rId3"/>
    <p:sldId id="258" r:id="rId4"/>
    <p:sldId id="260" r:id="rId5"/>
    <p:sldId id="261" r:id="rId6"/>
    <p:sldId id="262" r:id="rId7"/>
    <p:sldId id="264" r:id="rId8"/>
    <p:sldId id="263" r:id="rId9"/>
    <p:sldId id="265" r:id="rId10"/>
    <p:sldId id="305" r:id="rId11"/>
    <p:sldId id="306" r:id="rId12"/>
    <p:sldId id="266" r:id="rId13"/>
    <p:sldId id="267" r:id="rId14"/>
    <p:sldId id="307" r:id="rId15"/>
    <p:sldId id="308" r:id="rId16"/>
    <p:sldId id="309" r:id="rId17"/>
    <p:sldId id="310" r:id="rId18"/>
    <p:sldId id="311" r:id="rId19"/>
    <p:sldId id="298" r:id="rId20"/>
    <p:sldId id="256" r:id="rId21"/>
    <p:sldId id="257" r:id="rId22"/>
    <p:sldId id="271" r:id="rId23"/>
    <p:sldId id="259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69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99" r:id="rId42"/>
    <p:sldId id="288" r:id="rId43"/>
    <p:sldId id="289" r:id="rId44"/>
    <p:sldId id="300" r:id="rId45"/>
    <p:sldId id="290" r:id="rId46"/>
    <p:sldId id="291" r:id="rId47"/>
    <p:sldId id="292" r:id="rId48"/>
    <p:sldId id="293" r:id="rId49"/>
    <p:sldId id="294" r:id="rId50"/>
    <p:sldId id="295" r:id="rId51"/>
    <p:sldId id="302" r:id="rId52"/>
    <p:sldId id="296" r:id="rId53"/>
    <p:sldId id="304" r:id="rId54"/>
    <p:sldId id="297" r:id="rId5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7292" autoAdjust="0"/>
  </p:normalViewPr>
  <p:slideViewPr>
    <p:cSldViewPr snapToGrid="0">
      <p:cViewPr varScale="1">
        <p:scale>
          <a:sx n="89" d="100"/>
          <a:sy n="89" d="100"/>
        </p:scale>
        <p:origin x="108" y="15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33A45-2A05-408E-94BC-33C11D1B010F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EE4A5-8EEA-4414-955F-CCBF00F51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352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EE4A5-8EEA-4414-955F-CCBF00F51856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926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EE4A5-8EEA-4414-955F-CCBF00F51856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595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767" y="2693651"/>
            <a:ext cx="7880466" cy="1919912"/>
          </a:xfrm>
        </p:spPr>
        <p:txBody>
          <a:bodyPr anchor="t"/>
          <a:lstStyle>
            <a:lvl1pPr algn="l">
              <a:defRPr sz="5500"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767" y="1878676"/>
            <a:ext cx="3940233" cy="814975"/>
          </a:xfrm>
        </p:spPr>
        <p:txBody>
          <a:bodyPr>
            <a:noAutofit/>
          </a:bodyPr>
          <a:lstStyle>
            <a:lvl1pPr marL="0" indent="0" algn="l">
              <a:buNone/>
              <a:defRPr sz="550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213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F891-201B-4CCE-98CC-6B60D15F2948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DE5D-49EB-43B3-AACC-EC4346CF5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744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F891-201B-4CCE-98CC-6B60D15F2948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DE5D-49EB-43B3-AACC-EC4346CF5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701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8615E-8400-4EF3-99ED-EADE0128E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CCD28A-18E6-4722-A8C0-698EA328D4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82640E-D65F-4AEB-9EA7-CB9033DD7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4AC0-0F61-4443-83BF-D88E288991C3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96FCD2-ADB0-4228-9B95-53D5225B9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2F35A1-5321-4B6F-9955-209A5D92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F1DB-8941-4D4D-9742-EB8922B7C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53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0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530726"/>
          </a:xfrm>
        </p:spPr>
        <p:txBody>
          <a:bodyPr>
            <a:normAutofit/>
          </a:bodyPr>
          <a:lstStyle>
            <a:lvl1pPr marL="230400" indent="-230400">
              <a:buFont typeface="Arial" panose="020B0604020202020204" pitchFamily="34" charset="0"/>
              <a:buChar char="•"/>
              <a:defRPr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1pPr>
            <a:lvl2pPr marL="460800">
              <a:spcBef>
                <a:spcPts val="1000"/>
              </a:spcBef>
              <a:defRPr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2pPr>
            <a:lvl3pPr marL="691200">
              <a:defRPr sz="14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3pPr>
            <a:lvl4pPr marL="921600">
              <a:defRPr sz="12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4pPr>
            <a:lvl5pPr marL="1152000">
              <a:defRPr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3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515390"/>
            <a:ext cx="7886700" cy="1194086"/>
          </a:xfrm>
        </p:spPr>
        <p:txBody>
          <a:bodyPr anchor="ctr">
            <a:normAutofit/>
          </a:bodyPr>
          <a:lstStyle>
            <a:lvl1pPr>
              <a:defRPr sz="330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294313"/>
            <a:ext cx="7886700" cy="3795339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51924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F891-201B-4CCE-98CC-6B60D15F2948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DE5D-49EB-43B3-AACC-EC4346CF5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048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F891-201B-4CCE-98CC-6B60D15F2948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DE5D-49EB-43B3-AACC-EC4346CF5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852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F891-201B-4CCE-98CC-6B60D15F2948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DE5D-49EB-43B3-AACC-EC4346CF5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937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F891-201B-4CCE-98CC-6B60D15F2948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DE5D-49EB-43B3-AACC-EC4346CF5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582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F891-201B-4CCE-98CC-6B60D15F2948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DE5D-49EB-43B3-AACC-EC4346CF5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550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F891-201B-4CCE-98CC-6B60D15F2948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DE5D-49EB-43B3-AACC-EC4346CF5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21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F891-201B-4CCE-98CC-6B60D15F2948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7DE5D-49EB-43B3-AACC-EC4346CF5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283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5C14204-1762-45A3-A2D7-CF4B63B41A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r>
              <a:rPr lang="ko-KR" altLang="en-US" dirty="0"/>
              <a:t>로 웹 구조 설계하기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3336DA46-6EF3-4CAE-8C6D-D1741623B9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Part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5137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350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2.1 HTML</a:t>
            </a:r>
            <a:r>
              <a:rPr lang="ko-KR" altLang="en-US" sz="350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기본 구성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25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3. </a:t>
            </a:r>
            <a:r>
              <a:rPr lang="ko-KR" altLang="en-US" sz="25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문법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콘텐츠가 있는 문법 </a:t>
            </a:r>
            <a:r>
              <a:rPr lang="en-US" altLang="ko-KR" dirty="0"/>
              <a:t>: </a:t>
            </a:r>
            <a:r>
              <a:rPr lang="ko-KR" altLang="en-US" dirty="0"/>
              <a:t>콘텐츠 앞뒤를 태그로 감싸는 형태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콘텐츠가 없는 문법 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200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시작 태그만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빈 태그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(empty tag)</a:t>
            </a:r>
            <a:b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E3F8CF-E99F-41FA-BE2C-88A982706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565" y="3710776"/>
            <a:ext cx="4770709" cy="139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154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350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2.1 HTML</a:t>
            </a:r>
            <a:r>
              <a:rPr lang="ko-KR" altLang="en-US" sz="350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기본 구성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2500" dirty="0"/>
              <a:t>4. </a:t>
            </a:r>
            <a:r>
              <a:rPr lang="ko-KR" altLang="en-US" sz="2500" dirty="0"/>
              <a:t>주석</a:t>
            </a:r>
            <a:endParaRPr lang="en-US" altLang="ko-KR" sz="2500" dirty="0"/>
          </a:p>
          <a:p>
            <a:pPr>
              <a:lnSpc>
                <a:spcPct val="120000"/>
              </a:lnSpc>
            </a:pP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실행결과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웹 브라우저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에는 표시되지 않음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코드에 어떠한 메모나 설명을 남기고 싶을 때 사용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smtClean="0">
                <a:solidFill>
                  <a:srgbClr val="7030A0"/>
                </a:solidFill>
              </a:rPr>
              <a:t>   형식</a:t>
            </a:r>
            <a:r>
              <a:rPr lang="ko-KR" altLang="en-US" smtClean="0">
                <a:solidFill>
                  <a:srgbClr val="00B050"/>
                </a:solidFill>
              </a:rPr>
              <a:t> </a:t>
            </a:r>
            <a:r>
              <a:rPr lang="en-US" altLang="ko-KR" dirty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&lt;!-- </a:t>
            </a:r>
            <a:r>
              <a:rPr lang="ko-KR" altLang="en-US" dirty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주석 내용 </a:t>
            </a:r>
            <a:r>
              <a:rPr lang="en-US" altLang="ko-KR" dirty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--&gt;</a:t>
            </a:r>
            <a:endParaRPr lang="en-US" altLang="ko-KR" sz="2000" dirty="0">
              <a:solidFill>
                <a:srgbClr val="00B05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0DE312-5933-4CD3-B0A9-3058BD088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192266"/>
            <a:ext cx="8145710" cy="249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260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199" y="2545817"/>
            <a:ext cx="5994160" cy="431218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3500" dirty="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2.2 HTML</a:t>
            </a:r>
            <a:r>
              <a:rPr lang="ko-KR" altLang="en-US" sz="3500" dirty="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기본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HTML 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문서는 기본 구조라고 하는일정한 구조 안에서 작성됨</a:t>
            </a:r>
            <a:endParaRPr lang="en-US" altLang="ko-KR" sz="200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sz="1500" b="1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sz="1500" b="1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sz="1500" b="1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sz="1500" b="1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sz="1500" b="1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sz="1500" b="1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sz="1500" b="1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sz="1500" b="1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200" b="1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&lt;1.2 </a:t>
            </a:r>
            <a:r>
              <a:rPr lang="ko-KR" altLang="en-US" sz="1200" b="1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첫 번째 </a:t>
            </a:r>
            <a:r>
              <a:rPr lang="en-US" altLang="ko-KR" sz="1200" b="1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HTML </a:t>
            </a:r>
            <a:r>
              <a:rPr lang="ko-KR" altLang="en-US" sz="1200" b="1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만들기</a:t>
            </a:r>
            <a:r>
              <a:rPr lang="en-US" altLang="ko-KR" sz="1200" b="1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&gt;</a:t>
            </a:r>
            <a:r>
              <a:rPr lang="ko-KR" altLang="en-US" sz="1200" b="1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에서 </a:t>
            </a:r>
            <a:endParaRPr lang="en-US" altLang="ko-KR" sz="1200" b="1">
              <a:solidFill>
                <a:srgbClr val="7030A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200" b="1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작성한 예제 코드의 기본 구조</a:t>
            </a:r>
            <a:endParaRPr lang="en-US" altLang="ko-KR" sz="1200" b="1">
              <a:solidFill>
                <a:srgbClr val="7030A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5259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199" y="2545817"/>
            <a:ext cx="5994160" cy="431218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350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2.2 HTML</a:t>
            </a:r>
            <a:r>
              <a:rPr lang="ko-KR" altLang="en-US" sz="350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기본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HTML 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문서는 기본 구조라고 하는일정한 구조 안에서 작성됨</a:t>
            </a:r>
            <a:endParaRPr lang="en-US" altLang="ko-KR" sz="200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sz="1500" b="1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sz="1500" b="1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sz="1500" b="1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sz="1500" b="1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sz="1500" b="1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sz="1500" b="1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sz="1500" b="1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sz="1500" b="1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200" b="1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&lt;1.2 </a:t>
            </a:r>
            <a:r>
              <a:rPr lang="ko-KR" altLang="en-US" sz="1200" b="1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첫 번째 </a:t>
            </a:r>
            <a:r>
              <a:rPr lang="en-US" altLang="ko-KR" sz="1200" b="1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HTML </a:t>
            </a:r>
            <a:r>
              <a:rPr lang="ko-KR" altLang="en-US" sz="1200" b="1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만들기</a:t>
            </a:r>
            <a:r>
              <a:rPr lang="en-US" altLang="ko-KR" sz="1200" b="1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&gt;</a:t>
            </a:r>
            <a:r>
              <a:rPr lang="ko-KR" altLang="en-US" sz="1200" b="1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에서 </a:t>
            </a:r>
            <a:endParaRPr lang="en-US" altLang="ko-KR" sz="1200" b="1">
              <a:solidFill>
                <a:srgbClr val="7030A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200" b="1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작성한 예제 코드의 기본 구조</a:t>
            </a:r>
            <a:endParaRPr lang="en-US" altLang="ko-KR" sz="1200" b="1">
              <a:solidFill>
                <a:srgbClr val="7030A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0083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9E38B-7F90-4DC7-843D-9ACEF9A5C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500" dirty="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2.2 HTML</a:t>
            </a:r>
            <a:r>
              <a:rPr lang="ko-KR" altLang="en-US" sz="3500" dirty="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기본 구조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F9F327-61A8-4248-AABA-8DBF68A63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500" dirty="0"/>
              <a:t>1. DTD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문서형 정의</a:t>
            </a:r>
            <a:r>
              <a:rPr lang="en-US" altLang="ko-KR" dirty="0"/>
              <a:t>(DTD, Document Type Definition) : </a:t>
            </a:r>
            <a:r>
              <a:rPr lang="ko-KR" altLang="en-US" dirty="0"/>
              <a:t>웹 브라우저가 처리할 </a:t>
            </a:r>
            <a:r>
              <a:rPr lang="en-US" altLang="ko-KR" dirty="0"/>
              <a:t>HTML </a:t>
            </a:r>
            <a:r>
              <a:rPr lang="ko-KR" altLang="en-US" dirty="0"/>
              <a:t>문서가 어떤 문서 형식을 따라야 하는지 알려 주는 것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000" b="0" i="0" u="none" strike="noStrike" baseline="0">
                <a:solidFill>
                  <a:srgbClr val="73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b="0" i="0" u="none" strike="noStrike" baseline="0" smtClean="0">
                <a:solidFill>
                  <a:srgbClr val="73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&lt;!</a:t>
            </a:r>
            <a:r>
              <a:rPr lang="en-US" altLang="ko-KR" sz="2000" b="0" i="0" u="none" strike="noStrike" baseline="0" dirty="0">
                <a:solidFill>
                  <a:srgbClr val="73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 </a:t>
            </a:r>
            <a:r>
              <a:rPr lang="en-US" altLang="ko-KR" sz="2000" b="0" i="0" u="none" strike="noStrike" baseline="0" dirty="0">
                <a:solidFill>
                  <a:srgbClr val="FF111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html</a:t>
            </a:r>
            <a:r>
              <a:rPr lang="en-US" altLang="ko-KR" sz="2000" b="0" i="0" u="none" strike="noStrike" baseline="0" dirty="0">
                <a:solidFill>
                  <a:srgbClr val="73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2500" dirty="0"/>
              <a:t>2. html </a:t>
            </a:r>
            <a:r>
              <a:rPr lang="ko-KR" altLang="en-US" sz="2500" dirty="0"/>
              <a:t>태그</a:t>
            </a:r>
            <a:endParaRPr lang="en-US" altLang="ko-KR" sz="2500" dirty="0"/>
          </a:p>
          <a:p>
            <a:pPr>
              <a:lnSpc>
                <a:spcPct val="120000"/>
              </a:lnSpc>
            </a:pPr>
            <a:r>
              <a:rPr lang="en-US" altLang="ko-KR" dirty="0"/>
              <a:t>HTML </a:t>
            </a:r>
            <a:r>
              <a:rPr lang="ko-KR" altLang="en-US" dirty="0"/>
              <a:t>문서의 시작과 끝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모든 태그는 </a:t>
            </a:r>
            <a:r>
              <a:rPr lang="en-US" altLang="ko-KR" dirty="0"/>
              <a:t>html </a:t>
            </a:r>
            <a:r>
              <a:rPr lang="ko-KR" altLang="en-US"/>
              <a:t>태그 </a:t>
            </a:r>
            <a:r>
              <a:rPr lang="ko-KR" altLang="en-US" smtClean="0"/>
              <a:t>안에 </a:t>
            </a:r>
            <a:r>
              <a:rPr lang="ko-KR" altLang="en-US" dirty="0"/>
              <a:t>작성</a:t>
            </a:r>
          </a:p>
        </p:txBody>
      </p:sp>
    </p:spTree>
    <p:extLst>
      <p:ext uri="{BB962C8B-B14F-4D97-AF65-F5344CB8AC3E}">
        <p14:creationId xmlns:p14="http://schemas.microsoft.com/office/powerpoint/2010/main" val="1869698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9E38B-7F90-4DC7-843D-9ACEF9A5C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500" dirty="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2.2 HTML</a:t>
            </a:r>
            <a:r>
              <a:rPr lang="ko-KR" altLang="en-US" sz="3500" dirty="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기본 구조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F9F327-61A8-4248-AABA-8DBF68A63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500" dirty="0"/>
              <a:t>3. head </a:t>
            </a:r>
            <a:r>
              <a:rPr lang="ko-KR" altLang="en-US" sz="2500" dirty="0"/>
              <a:t>태그</a:t>
            </a:r>
            <a:endParaRPr lang="en-US" altLang="ko-KR" sz="2500" dirty="0"/>
          </a:p>
          <a:p>
            <a:r>
              <a:rPr lang="ko-KR" altLang="en-US" dirty="0"/>
              <a:t>웹 브라우저에 직접 노출되지 않음</a:t>
            </a:r>
            <a:endParaRPr lang="en-US" altLang="ko-KR" dirty="0"/>
          </a:p>
          <a:p>
            <a:r>
              <a:rPr lang="en-US" altLang="ko-KR" dirty="0"/>
              <a:t>meta, title, link, style, script </a:t>
            </a:r>
            <a:r>
              <a:rPr lang="ko-KR" altLang="en-US"/>
              <a:t>등의 </a:t>
            </a:r>
            <a:r>
              <a:rPr lang="ko-KR" altLang="en-US" smtClean="0"/>
              <a:t>태그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/>
              <a:t>meta </a:t>
            </a:r>
            <a:r>
              <a:rPr lang="ko-KR" altLang="en-US" dirty="0"/>
              <a:t>태그 </a:t>
            </a:r>
            <a:r>
              <a:rPr lang="en-US" altLang="ko-KR"/>
              <a:t>: </a:t>
            </a:r>
            <a:r>
              <a:rPr lang="ko-KR" altLang="en-US" smtClean="0"/>
              <a:t>메타데이터 </a:t>
            </a:r>
            <a:r>
              <a:rPr lang="ko-KR" altLang="en-US" dirty="0"/>
              <a:t>정의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/>
              <a:t>title </a:t>
            </a:r>
            <a:r>
              <a:rPr lang="ko-KR" altLang="en-US" dirty="0"/>
              <a:t>태그 </a:t>
            </a:r>
            <a:r>
              <a:rPr lang="en-US" altLang="ko-KR" dirty="0"/>
              <a:t>: </a:t>
            </a:r>
            <a:r>
              <a:rPr lang="en-US" altLang="ko-KR"/>
              <a:t>HTML </a:t>
            </a:r>
            <a:r>
              <a:rPr lang="ko-KR" altLang="en-US" smtClean="0"/>
              <a:t>문서의 제목 </a:t>
            </a:r>
            <a:r>
              <a:rPr lang="ko-KR" altLang="en-US" dirty="0"/>
              <a:t>지정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2500" dirty="0"/>
              <a:t>4. body </a:t>
            </a:r>
            <a:r>
              <a:rPr lang="ko-KR" altLang="en-US" sz="2500" dirty="0"/>
              <a:t>태그</a:t>
            </a:r>
            <a:endParaRPr lang="en-US" altLang="ko-KR" sz="2500" dirty="0"/>
          </a:p>
          <a:p>
            <a:r>
              <a:rPr lang="ko-KR" altLang="en-US" dirty="0"/>
              <a:t>웹 브라우저에 </a:t>
            </a:r>
            <a:r>
              <a:rPr lang="ko-KR" altLang="en-US"/>
              <a:t>노출되는 </a:t>
            </a:r>
            <a:r>
              <a:rPr lang="ko-KR" altLang="en-US" smtClean="0"/>
              <a:t>내용 </a:t>
            </a:r>
            <a:r>
              <a:rPr lang="ko-KR" altLang="en-US" dirty="0"/>
              <a:t>작성</a:t>
            </a:r>
            <a:endParaRPr lang="en-US" altLang="ko-KR" dirty="0"/>
          </a:p>
          <a:p>
            <a:r>
              <a:rPr lang="ko-KR" altLang="en-US" dirty="0"/>
              <a:t>웹 브라우저에 표시되는 모든 내용은 </a:t>
            </a:r>
            <a:r>
              <a:rPr lang="en-US" altLang="ko-KR" dirty="0"/>
              <a:t>body </a:t>
            </a:r>
            <a:r>
              <a:rPr lang="ko-KR" altLang="en-US" dirty="0"/>
              <a:t>태그 영역 안에 작성</a:t>
            </a:r>
          </a:p>
        </p:txBody>
      </p:sp>
    </p:spTree>
    <p:extLst>
      <p:ext uri="{BB962C8B-B14F-4D97-AF65-F5344CB8AC3E}">
        <p14:creationId xmlns:p14="http://schemas.microsoft.com/office/powerpoint/2010/main" val="261514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9E38B-7F90-4DC7-843D-9ACEF9A5C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500" dirty="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2.3 HTML</a:t>
            </a:r>
            <a:r>
              <a:rPr lang="ko-KR" altLang="en-US" sz="3500" dirty="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특징 파악하기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F9F327-61A8-4248-AABA-8DBF68A63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7976965" cy="4530726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500" dirty="0"/>
              <a:t>1. </a:t>
            </a:r>
            <a:r>
              <a:rPr lang="ko-KR" altLang="en-US" sz="2500" dirty="0"/>
              <a:t>블록 요소와 인라인 요소</a:t>
            </a:r>
            <a:endParaRPr lang="en-US" altLang="ko-KR" dirty="0"/>
          </a:p>
          <a:p>
            <a:pPr algn="l">
              <a:lnSpc>
                <a:spcPct val="120000"/>
              </a:lnSpc>
            </a:pPr>
            <a:r>
              <a:rPr lang="ko-KR" altLang="en-US" b="0" i="0" u="none" strike="noStrike" baseline="0" dirty="0">
                <a:solidFill>
                  <a:srgbClr val="000000"/>
                </a:solidFill>
                <a:latin typeface="YDVYGOStd14"/>
              </a:rPr>
              <a:t>블록 요소</a:t>
            </a:r>
            <a:r>
              <a:rPr lang="en-US" altLang="ko-KR" b="0" i="0" u="none" strike="noStrike" baseline="0" dirty="0">
                <a:solidFill>
                  <a:srgbClr val="666666"/>
                </a:solidFill>
                <a:latin typeface="YDVYMjOStd12"/>
              </a:rPr>
              <a:t>(</a:t>
            </a:r>
            <a:r>
              <a:rPr lang="en-US" altLang="ko-KR" b="0" i="0" u="none" strike="noStrike" baseline="0" dirty="0">
                <a:solidFill>
                  <a:srgbClr val="666666"/>
                </a:solidFill>
                <a:latin typeface="SDMyeongjoNeoa-bLt"/>
              </a:rPr>
              <a:t>block element</a:t>
            </a:r>
            <a:r>
              <a:rPr lang="en-US" altLang="ko-KR" b="0" i="0" u="none" strike="noStrike" baseline="0" dirty="0">
                <a:solidFill>
                  <a:srgbClr val="666666"/>
                </a:solidFill>
                <a:latin typeface="YDVYMjOStd12"/>
              </a:rPr>
              <a:t>)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b="0" i="0" u="none" strike="noStrike" baseline="0" dirty="0">
                <a:solidFill>
                  <a:srgbClr val="000000"/>
                </a:solidFill>
                <a:latin typeface="YDVYGOStd14"/>
              </a:rPr>
              <a:t>웹 브라우저의 공간 유무와 상관없이 사용할 때마다 줄 </a:t>
            </a:r>
            <a:r>
              <a:rPr lang="ko-KR" altLang="en-US" b="0" i="0" u="none" strike="noStrike" baseline="0" dirty="0" err="1">
                <a:solidFill>
                  <a:srgbClr val="000000"/>
                </a:solidFill>
                <a:latin typeface="YDVYGOStd14"/>
              </a:rPr>
              <a:t>바꿈되는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DVYGOStd14"/>
              </a:rPr>
              <a:t> 태그</a:t>
            </a:r>
            <a:endParaRPr lang="en-US" altLang="ko-KR" dirty="0">
              <a:solidFill>
                <a:srgbClr val="000000"/>
              </a:solidFill>
              <a:latin typeface="YDVYGOStd14"/>
            </a:endParaRPr>
          </a:p>
          <a:p>
            <a:pPr marL="232200" lvl="1" indent="0">
              <a:lnSpc>
                <a:spcPct val="120000"/>
              </a:lnSpc>
              <a:buNone/>
            </a:pPr>
            <a:r>
              <a:rPr lang="ko-KR" altLang="en-US" b="1" smtClean="0">
                <a:solidFill>
                  <a:srgbClr val="7030A0"/>
                </a:solidFill>
              </a:rPr>
              <a:t>   예</a:t>
            </a:r>
            <a:r>
              <a:rPr lang="en-US" altLang="ko-KR" smtClean="0">
                <a:solidFill>
                  <a:srgbClr val="000000"/>
                </a:solidFill>
                <a:latin typeface="YDVYGOStd14"/>
              </a:rPr>
              <a:t> </a:t>
            </a:r>
            <a:r>
              <a:rPr lang="en-US" altLang="ko-KR" b="0" i="0" u="none" strike="noStrike" baseline="0" dirty="0" err="1">
                <a:solidFill>
                  <a:srgbClr val="000000"/>
                </a:solidFill>
                <a:latin typeface="YDVYGOStd14"/>
              </a:rPr>
              <a:t>hn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DVYGOStd14"/>
              </a:rPr>
              <a:t>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DVYGOStd14"/>
              </a:rPr>
              <a:t>태그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DVYGOStd14"/>
              </a:rPr>
              <a:t>,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DVYGOStd14"/>
              </a:rPr>
              <a:t>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DVYGOStd14"/>
              </a:rPr>
              <a:t>p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DVYGOStd14"/>
              </a:rPr>
              <a:t>태그</a:t>
            </a:r>
            <a:endParaRPr lang="en-US" altLang="ko-KR" b="0" i="0" u="none" strike="noStrike" baseline="0" dirty="0">
              <a:solidFill>
                <a:srgbClr val="000000"/>
              </a:solidFill>
              <a:latin typeface="YDVYGOStd14"/>
            </a:endParaRPr>
          </a:p>
          <a:p>
            <a:pPr algn="l">
              <a:lnSpc>
                <a:spcPct val="120000"/>
              </a:lnSpc>
            </a:pPr>
            <a:r>
              <a:rPr lang="ko-KR" altLang="en-US" b="0" i="0" u="none" strike="noStrike" baseline="0" dirty="0">
                <a:solidFill>
                  <a:srgbClr val="000000"/>
                </a:solidFill>
                <a:latin typeface="YDVYGOStd14"/>
              </a:rPr>
              <a:t>인라인 요소</a:t>
            </a:r>
            <a:r>
              <a:rPr lang="en-US" altLang="ko-KR" b="0" i="0" u="none" strike="noStrike" baseline="0" dirty="0">
                <a:solidFill>
                  <a:srgbClr val="666666"/>
                </a:solidFill>
                <a:latin typeface="YDVYMjOStd12"/>
              </a:rPr>
              <a:t>(</a:t>
            </a:r>
            <a:r>
              <a:rPr lang="en-US" altLang="ko-KR" b="0" i="0" u="none" strike="noStrike" baseline="0" dirty="0">
                <a:solidFill>
                  <a:srgbClr val="666666"/>
                </a:solidFill>
                <a:latin typeface="SDMyeongjoNeoa-bLt"/>
              </a:rPr>
              <a:t>inline element</a:t>
            </a:r>
            <a:r>
              <a:rPr lang="en-US" altLang="ko-KR" b="0" i="0" u="none" strike="noStrike" baseline="0" dirty="0">
                <a:solidFill>
                  <a:srgbClr val="666666"/>
                </a:solidFill>
                <a:latin typeface="YDVYMjOStd12"/>
              </a:rPr>
              <a:t>)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공간이 부족할 때만 줄 </a:t>
            </a:r>
            <a:r>
              <a:rPr lang="ko-KR" altLang="en-US" dirty="0" err="1"/>
              <a:t>바꿈되는</a:t>
            </a:r>
            <a:r>
              <a:rPr lang="ko-KR" altLang="en-US" dirty="0"/>
              <a:t> 태그</a:t>
            </a:r>
            <a:endParaRPr lang="en-US" altLang="ko-KR" dirty="0"/>
          </a:p>
          <a:p>
            <a:pPr marL="232200" lvl="1" indent="0">
              <a:lnSpc>
                <a:spcPct val="120000"/>
              </a:lnSpc>
              <a:buNone/>
            </a:pPr>
            <a:r>
              <a:rPr lang="ko-KR" altLang="en-US" b="1" smtClean="0">
                <a:solidFill>
                  <a:srgbClr val="7030A0"/>
                </a:solidFill>
              </a:rPr>
              <a:t>   예</a:t>
            </a:r>
            <a:r>
              <a:rPr lang="ko-KR" altLang="en-US" b="1" smtClean="0">
                <a:solidFill>
                  <a:srgbClr val="8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mtClean="0"/>
              <a:t>a </a:t>
            </a:r>
            <a:r>
              <a:rPr lang="ko-KR" altLang="en-US" dirty="0"/>
              <a:t>태그</a:t>
            </a:r>
            <a:r>
              <a:rPr lang="en-US" altLang="ko-KR" dirty="0"/>
              <a:t>, span </a:t>
            </a:r>
            <a:r>
              <a:rPr lang="ko-KR" altLang="en-US" dirty="0"/>
              <a:t>태그</a:t>
            </a:r>
          </a:p>
        </p:txBody>
      </p:sp>
    </p:spTree>
    <p:extLst>
      <p:ext uri="{BB962C8B-B14F-4D97-AF65-F5344CB8AC3E}">
        <p14:creationId xmlns:p14="http://schemas.microsoft.com/office/powerpoint/2010/main" val="2726496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9E38B-7F90-4DC7-843D-9ACEF9A5C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500" dirty="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2.3 HTML</a:t>
            </a:r>
            <a:r>
              <a:rPr lang="ko-KR" altLang="en-US" sz="3500" dirty="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특징 파악하기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F9F327-61A8-4248-AABA-8DBF68A63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500" dirty="0"/>
              <a:t>2. </a:t>
            </a:r>
            <a:r>
              <a:rPr lang="ko-KR" altLang="en-US" sz="2500" dirty="0"/>
              <a:t>부모</a:t>
            </a:r>
            <a:r>
              <a:rPr lang="en-US" altLang="ko-KR" sz="2500" dirty="0"/>
              <a:t>, </a:t>
            </a:r>
            <a:r>
              <a:rPr lang="ko-KR" altLang="en-US" sz="2500" dirty="0"/>
              <a:t>자식</a:t>
            </a:r>
            <a:r>
              <a:rPr lang="en-US" altLang="ko-KR" sz="2500" dirty="0"/>
              <a:t>, </a:t>
            </a:r>
            <a:r>
              <a:rPr lang="ko-KR" altLang="en-US" sz="2500" dirty="0"/>
              <a:t>형제 관계</a:t>
            </a:r>
            <a:endParaRPr lang="en-US" altLang="ko-KR" dirty="0"/>
          </a:p>
          <a:p>
            <a:r>
              <a:rPr lang="ko-KR" altLang="en-US" dirty="0"/>
              <a:t>태그 사용 위치에 따라 부모</a:t>
            </a:r>
            <a:r>
              <a:rPr lang="en-US" altLang="ko-KR" dirty="0"/>
              <a:t>, </a:t>
            </a:r>
            <a:r>
              <a:rPr lang="ko-KR" altLang="en-US" dirty="0"/>
              <a:t>자식</a:t>
            </a:r>
            <a:r>
              <a:rPr lang="en-US" altLang="ko-KR" dirty="0"/>
              <a:t>, </a:t>
            </a:r>
            <a:r>
              <a:rPr lang="ko-KR" altLang="en-US"/>
              <a:t>형제 </a:t>
            </a:r>
            <a:r>
              <a:rPr lang="ko-KR" altLang="en-US" smtClean="0"/>
              <a:t>관계 </a:t>
            </a:r>
            <a:r>
              <a:rPr lang="ko-KR" altLang="en-US" dirty="0"/>
              <a:t>성립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0F395D-08C8-42A7-95AB-C23CCE92F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82" y="2976625"/>
            <a:ext cx="5420299" cy="374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528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9E38B-7F90-4DC7-843D-9ACEF9A5C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500" dirty="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2.3 HTML</a:t>
            </a:r>
            <a:r>
              <a:rPr lang="ko-KR" altLang="en-US" sz="3500" dirty="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특징 파악하기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F9F327-61A8-4248-AABA-8DBF68A63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500" dirty="0"/>
              <a:t>3. </a:t>
            </a:r>
            <a:r>
              <a:rPr lang="ko-KR" altLang="en-US" sz="2500" dirty="0"/>
              <a:t>줄 바꿈과 들여쓰기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문법상 강제된 규칙은 아님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암묵적으로 지키는 규칙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HTML </a:t>
            </a:r>
            <a:r>
              <a:rPr lang="ko-KR" altLang="en-US" dirty="0"/>
              <a:t>문서의 가독성을 높일 수 있음</a:t>
            </a:r>
            <a:endParaRPr lang="en-US" altLang="ko-KR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b="0" i="0" u="none" strike="noStrike" baseline="0" dirty="0">
                <a:solidFill>
                  <a:srgbClr val="000000"/>
                </a:solidFill>
                <a:latin typeface="YDVYGOStd14"/>
              </a:rPr>
              <a:t>가독성</a:t>
            </a:r>
            <a:r>
              <a:rPr lang="en-US" altLang="ko-KR" b="0" i="0" u="none" strike="noStrike" baseline="0" dirty="0">
                <a:solidFill>
                  <a:srgbClr val="666666"/>
                </a:solidFill>
                <a:latin typeface="YDVYMjOStd12"/>
              </a:rPr>
              <a:t>(</a:t>
            </a:r>
            <a:r>
              <a:rPr lang="ko-KR" altLang="en-US" b="0" i="0" u="none" strike="noStrike" baseline="0" dirty="0">
                <a:solidFill>
                  <a:srgbClr val="666666"/>
                </a:solidFill>
                <a:latin typeface="YDVYMjOStd12"/>
              </a:rPr>
              <a:t>可讀性</a:t>
            </a:r>
            <a:r>
              <a:rPr lang="en-US" altLang="ko-KR" b="0" i="0" u="none" strike="noStrike" baseline="0" dirty="0">
                <a:solidFill>
                  <a:srgbClr val="666666"/>
                </a:solidFill>
                <a:latin typeface="YDVYMjOStd12"/>
              </a:rPr>
              <a:t>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얼마나 쉽게 읽히는가를 나타내는 정도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부모</a:t>
            </a:r>
            <a:r>
              <a:rPr lang="en-US" altLang="ko-KR" dirty="0"/>
              <a:t>, </a:t>
            </a:r>
            <a:r>
              <a:rPr lang="ko-KR" altLang="en-US" dirty="0"/>
              <a:t>자식</a:t>
            </a:r>
            <a:r>
              <a:rPr lang="en-US" altLang="ko-KR" dirty="0"/>
              <a:t>, </a:t>
            </a:r>
            <a:r>
              <a:rPr lang="ko-KR" altLang="en-US" dirty="0"/>
              <a:t>형제</a:t>
            </a:r>
            <a:r>
              <a:rPr lang="en-US" altLang="ko-KR" dirty="0"/>
              <a:t>(</a:t>
            </a:r>
            <a:r>
              <a:rPr lang="ko-KR" altLang="en-US" dirty="0"/>
              <a:t>더 나아가서는 조상</a:t>
            </a:r>
            <a:r>
              <a:rPr lang="en-US" altLang="ko-KR" dirty="0"/>
              <a:t>, </a:t>
            </a:r>
            <a:r>
              <a:rPr lang="ko-KR" altLang="en-US" dirty="0"/>
              <a:t>자손</a:t>
            </a:r>
            <a:r>
              <a:rPr lang="en-US" altLang="ko-KR" dirty="0"/>
              <a:t>) </a:t>
            </a:r>
            <a:r>
              <a:rPr lang="ko-KR" altLang="en-US" dirty="0"/>
              <a:t>관계를 금방 파악할 수 있음</a:t>
            </a:r>
          </a:p>
        </p:txBody>
      </p:sp>
    </p:spTree>
    <p:extLst>
      <p:ext uri="{BB962C8B-B14F-4D97-AF65-F5344CB8AC3E}">
        <p14:creationId xmlns:p14="http://schemas.microsoft.com/office/powerpoint/2010/main" val="817726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515389"/>
            <a:ext cx="7886700" cy="11952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</a:t>
            </a:r>
            <a:r>
              <a:rPr lang="ko-KR" altLang="en-US" sz="30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장 </a:t>
            </a:r>
            <a: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/>
            </a:r>
            <a:br>
              <a:rPr lang="en-US" altLang="ko-KR" sz="30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ko-KR" altLang="en-US" sz="3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실무에서 </a:t>
            </a:r>
            <a:r>
              <a:rPr lang="ko-KR" altLang="en-US" sz="3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자주 </a:t>
            </a:r>
            <a:r>
              <a:rPr lang="ko-KR" altLang="en-US" sz="30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사용하는 </a:t>
            </a:r>
            <a:r>
              <a:rPr lang="en-US" altLang="ko-KR" sz="30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HTML </a:t>
            </a:r>
            <a:r>
              <a:rPr lang="ko-KR" altLang="en-US" sz="3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필수 태그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>
          <a:xfrm>
            <a:off x="623888" y="2289052"/>
            <a:ext cx="7886700" cy="3509041"/>
          </a:xfrm>
        </p:spPr>
        <p:txBody>
          <a:bodyPr numCol="2">
            <a:norm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3.1</a:t>
            </a:r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텍스트 작성하기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3.2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그룹 짓기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3.3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목록 만들기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3.4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링크와 이미지 넣기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3.5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텍스트 강조하기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3.6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폼 구성하기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3.7 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표 </a:t>
            </a:r>
            <a:r>
              <a:rPr lang="ko-KR" altLang="en-US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만들기</a:t>
            </a:r>
            <a:endParaRPr lang="en-US" altLang="ko-KR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smtClean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3.8 </a:t>
            </a:r>
            <a:r>
              <a:rPr lang="ko-KR" altLang="en-US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멀티미디어 설정하기</a:t>
            </a:r>
            <a:endParaRPr lang="en-US" altLang="ko-KR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smtClean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3.9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웹 페이지 구조를 설계하는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/>
              <a:t>      </a:t>
            </a:r>
            <a:r>
              <a:rPr lang="en-US" altLang="ko-KR" smtClean="0"/>
              <a:t> </a:t>
            </a:r>
            <a:r>
              <a:rPr lang="ko-KR" altLang="en-US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시맨틱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태그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3.10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태그 종류에 상관없이 사용하는 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ko-KR" dirty="0"/>
              <a:t>        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글로벌 속성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9468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15D3444-4F57-4BC7-AC33-487240F05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3000" dirty="0">
                <a:solidFill>
                  <a:schemeClr val="bg1"/>
                </a:solidFill>
              </a:rPr>
              <a:t>1</a:t>
            </a:r>
            <a:r>
              <a:rPr lang="ko-KR" altLang="en-US" sz="3000">
                <a:solidFill>
                  <a:schemeClr val="bg1"/>
                </a:solidFill>
              </a:rPr>
              <a:t>장 </a:t>
            </a:r>
            <a:r>
              <a:rPr lang="en-US" altLang="ko-KR" sz="3000" smtClean="0">
                <a:solidFill>
                  <a:schemeClr val="bg1"/>
                </a:solidFill>
              </a:rPr>
              <a:t/>
            </a:r>
            <a:br>
              <a:rPr lang="en-US" altLang="ko-KR" sz="3000" smtClean="0">
                <a:solidFill>
                  <a:schemeClr val="bg1"/>
                </a:solidFill>
              </a:rPr>
            </a:br>
            <a:r>
              <a:rPr lang="en-US" altLang="ko-KR" sz="3000" smtClean="0"/>
              <a:t>Hello</a:t>
            </a:r>
            <a:r>
              <a:rPr lang="en-US" altLang="ko-KR" sz="3000" dirty="0"/>
              <a:t>, HTML</a:t>
            </a:r>
            <a:r>
              <a:rPr lang="ko-KR" altLang="en-US" sz="3000" dirty="0"/>
              <a:t> </a:t>
            </a:r>
            <a:r>
              <a:rPr lang="en-US" altLang="ko-KR" sz="3000" dirty="0"/>
              <a:t>+</a:t>
            </a:r>
            <a:r>
              <a:rPr lang="ko-KR" altLang="en-US" sz="3000" dirty="0"/>
              <a:t> </a:t>
            </a:r>
            <a:r>
              <a:rPr lang="en-US" altLang="ko-KR" sz="3000" dirty="0"/>
              <a:t>CSS</a:t>
            </a:r>
            <a:r>
              <a:rPr lang="ko-KR" altLang="en-US" sz="3000" dirty="0"/>
              <a:t> </a:t>
            </a:r>
            <a:r>
              <a:rPr lang="en-US" altLang="ko-KR" sz="3000" dirty="0"/>
              <a:t>+ </a:t>
            </a:r>
            <a:r>
              <a:rPr lang="ko-KR" altLang="en-US" sz="3000" dirty="0"/>
              <a:t>자바스크립트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6D6767-5EF7-41A4-9E2A-CC91B4DC5B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1.1</a:t>
            </a:r>
            <a:r>
              <a:rPr lang="en-US" altLang="ko-KR" dirty="0"/>
              <a:t> </a:t>
            </a:r>
            <a:r>
              <a:rPr lang="ko-KR" altLang="en-US" dirty="0"/>
              <a:t>개발 환경 설정하기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1.2</a:t>
            </a:r>
            <a:r>
              <a:rPr lang="en-US" altLang="ko-KR" dirty="0"/>
              <a:t> </a:t>
            </a:r>
            <a:r>
              <a:rPr lang="ko-KR" altLang="en-US" dirty="0"/>
              <a:t>첫 번째 </a:t>
            </a:r>
            <a:r>
              <a:rPr lang="en-US" altLang="ko-KR" dirty="0"/>
              <a:t>HTML </a:t>
            </a:r>
            <a:r>
              <a:rPr lang="ko-KR" altLang="en-US" dirty="0"/>
              <a:t>문서 만들기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8175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3598B-29D4-49C4-A828-29D26FF09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3.1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텍스트 작성하기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BFB52F-3BD3-4BF2-851C-BA827480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 </a:t>
            </a:r>
            <a:r>
              <a:rPr lang="en-US" altLang="ko-KR" sz="2500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hn</a:t>
            </a:r>
            <a:r>
              <a:rPr lang="en-US" altLang="ko-KR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태그</a:t>
            </a:r>
          </a:p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주제나 제목 </a:t>
            </a:r>
            <a:r>
              <a:rPr lang="ko-KR" altLang="en-US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성격의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텍스트를 작성할 때 사용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형식</a:t>
            </a:r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b="0" i="0" u="none" strike="noStrike" kern="100" baseline="0" dirty="0" err="1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hn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b="0" i="0" u="none" strike="noStrike" kern="100" baseline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제목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b="0" i="0" u="none" strike="noStrike" kern="100" baseline="0" dirty="0" err="1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hn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예</a:t>
            </a:r>
            <a:endParaRPr lang="ko-KR" altLang="en-US" b="1" i="0" u="none" strike="noStrike" kern="100" baseline="0" dirty="0">
              <a:solidFill>
                <a:srgbClr val="7030A0"/>
              </a:solidFill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48FCF3-F622-44F7-BF00-2DB9EBD2D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007" y="3292220"/>
            <a:ext cx="2886419" cy="26881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BD8F374-2218-4D4F-B4D9-C8157D179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493" y="3292220"/>
            <a:ext cx="3934858" cy="355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00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12A0A-33FE-4642-8AAB-FA15221BA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3.1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텍스트 작성하기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F71848-B327-4B7E-ADA3-F39A3940A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2. p </a:t>
            </a:r>
            <a:r>
              <a:rPr lang="ko-KR" altLang="en-US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태그</a:t>
            </a:r>
          </a:p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텍스트로 문장 또는 단락을 구성할 때 사용</a:t>
            </a: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형식</a:t>
            </a:r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&lt;p&gt;</a:t>
            </a:r>
            <a:r>
              <a:rPr lang="ko-KR" altLang="en-US" b="0" i="0" u="none" strike="noStrike" kern="100" baseline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내용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예</a:t>
            </a:r>
            <a:endParaRPr lang="ko-KR" altLang="en-US" b="1" i="0" u="none" strike="noStrike" kern="100" baseline="0" dirty="0">
              <a:solidFill>
                <a:srgbClr val="7030A0"/>
              </a:solidFill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FB10AB-8EB6-4C8C-A573-45BCFA667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514" y="3323664"/>
            <a:ext cx="5442333" cy="9364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1FFEDA2-742C-4541-BCE2-2E767CC6B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024" y="4395034"/>
            <a:ext cx="6499952" cy="117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649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DA39D0-B161-4725-A7AF-541E42D82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3.1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텍스트 작성하기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451F05-0134-4B42-BF0B-243AD71AE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3. </a:t>
            </a:r>
            <a:r>
              <a:rPr lang="en-US" altLang="ko-KR" sz="2500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br</a:t>
            </a:r>
            <a:r>
              <a:rPr lang="en-US" altLang="ko-KR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태그</a:t>
            </a:r>
          </a:p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텍스트를 줄 </a:t>
            </a:r>
            <a:r>
              <a:rPr lang="ko-KR" altLang="en-US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바꿈할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때 사용</a:t>
            </a: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형식</a:t>
            </a:r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b="0" i="0" u="none" strike="noStrike" kern="100" baseline="0" dirty="0" err="1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예</a:t>
            </a:r>
            <a:endParaRPr lang="ko-KR" altLang="en-US" b="1" i="0" u="none" strike="noStrike" kern="100" baseline="0" dirty="0">
              <a:solidFill>
                <a:srgbClr val="7030A0"/>
              </a:solidFill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0B3FE1-BB17-4B2C-B02C-6F1BF3D7B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041" y="3265840"/>
            <a:ext cx="3238959" cy="21152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FE872EC-8424-4C74-A71D-F9CE2F997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322" y="3265840"/>
            <a:ext cx="3789802" cy="144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03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BF064-CA12-4AA0-ACF6-6977CAA0C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3.1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텍스트 작성하기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67C222-A789-4A08-BD12-C88429719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301706" cy="4530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4. blockquote </a:t>
            </a:r>
            <a:r>
              <a:rPr lang="ko-KR" altLang="en-US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태그</a:t>
            </a:r>
          </a:p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문단 단위의 인용문을 작성할 때 사용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형식</a:t>
            </a:r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&lt;blockquote </a:t>
            </a:r>
            <a:r>
              <a:rPr lang="en-US" altLang="ko-KR" b="0" i="0" u="none" strike="noStrike" kern="100" baseline="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cite</a:t>
            </a:r>
            <a:r>
              <a:rPr lang="en-US" altLang="ko-KR" b="0" i="0" u="none" strike="noStrike" kern="100" baseline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b="0" i="0" u="none" strike="noStrike" kern="100" baseline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b="0" i="0" u="none" strike="noStrike" kern="100" baseline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출처 </a:t>
            </a:r>
            <a:r>
              <a:rPr lang="en-US" altLang="ko-KR" b="0" i="0" u="none" strike="noStrike" kern="100" baseline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URL"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b="0" i="0" u="none" strike="noStrike" kern="100" baseline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문단 </a:t>
            </a:r>
            <a:r>
              <a:rPr lang="ko-KR" altLang="en-US" b="0" i="0" u="none" strike="noStrike" kern="100" baseline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</a:t>
            </a:r>
            <a:r>
              <a:rPr lang="ko-KR" altLang="en-US" b="0" i="0" u="none" strike="noStrike" kern="100" baseline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인용문</a:t>
            </a:r>
            <a:r>
              <a:rPr lang="en-US" altLang="ko-KR" b="0" i="0" u="none" strike="noStrike" kern="100" baseline="0" smtClean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blockquote&gt;</a:t>
            </a:r>
          </a:p>
          <a:p>
            <a:pPr marL="0" indent="0">
              <a:buNone/>
            </a:pPr>
            <a:endParaRPr lang="ko-KR" altLang="en-US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5. q </a:t>
            </a:r>
            <a:r>
              <a:rPr lang="ko-KR" altLang="en-US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태그</a:t>
            </a:r>
          </a:p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문장 단위의 짧은 인용문을 작성할 때 사용</a:t>
            </a: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형식</a:t>
            </a:r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&lt;q</a:t>
            </a:r>
            <a:r>
              <a:rPr lang="en-US" altLang="ko-KR" b="0" i="0" u="none" strike="noStrike" kern="100" baseline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0" i="0" u="none" strike="noStrike" kern="100" baseline="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cite</a:t>
            </a:r>
            <a:r>
              <a:rPr lang="en-US" altLang="ko-KR" b="0" i="0" u="none" strike="noStrike" kern="100" baseline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b="0" i="0" u="none" strike="noStrike" kern="100" baseline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b="0" i="0" u="none" strike="noStrike" kern="100" baseline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출처 </a:t>
            </a:r>
            <a:r>
              <a:rPr lang="en-US" altLang="ko-KR" b="0" i="0" u="none" strike="noStrike" kern="100" baseline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URL"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b="0" i="0" u="none" strike="noStrike" kern="100" baseline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짧은 인용문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&lt;/q&gt;</a:t>
            </a:r>
          </a:p>
        </p:txBody>
      </p:sp>
    </p:spTree>
    <p:extLst>
      <p:ext uri="{BB962C8B-B14F-4D97-AF65-F5344CB8AC3E}">
        <p14:creationId xmlns:p14="http://schemas.microsoft.com/office/powerpoint/2010/main" val="590414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8CAAB-DEB1-4B97-8D68-104336B09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3.1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텍스트 작성하기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1E5676-FA2F-440E-8D3F-85F5E82A8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6. ins</a:t>
            </a:r>
            <a:r>
              <a:rPr lang="ko-KR" altLang="en-US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와 </a:t>
            </a:r>
            <a:r>
              <a:rPr lang="en-US" altLang="ko-KR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del </a:t>
            </a:r>
            <a:r>
              <a:rPr lang="ko-KR" altLang="en-US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태그</a:t>
            </a:r>
          </a:p>
          <a:p>
            <a:pPr>
              <a:lnSpc>
                <a:spcPct val="120000"/>
              </a:lnSpc>
            </a:pP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ins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태그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추가할 텍스트를 표시할 때 사용</a:t>
            </a:r>
          </a:p>
          <a:p>
            <a:pPr>
              <a:lnSpc>
                <a:spcPct val="120000"/>
              </a:lnSpc>
            </a:pP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del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태그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삭제할 텍스트를 표시할 때 사용</a:t>
            </a: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형식</a:t>
            </a:r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&lt;ins&gt;</a:t>
            </a:r>
            <a:r>
              <a:rPr lang="ko-KR" altLang="en-US" b="0" i="0" u="none" strike="noStrike" kern="100" baseline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추가 텍스트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&lt;/ins&gt;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0" i="0" u="none" strike="noStrike" kern="100" baseline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b="0" i="0" u="none" strike="noStrike" kern="100" baseline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b="0" i="0" u="none" strike="noStrike" kern="100" baseline="0" smtClean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del&gt;</a:t>
            </a:r>
            <a:r>
              <a:rPr lang="ko-KR" altLang="en-US" b="0" i="0" u="none" strike="noStrike" kern="100" baseline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 텍스트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&lt;/del&gt;</a:t>
            </a:r>
          </a:p>
          <a:p>
            <a:pPr marL="0" indent="0">
              <a:buNone/>
            </a:pPr>
            <a:endParaRPr lang="ko-KR" altLang="en-US" b="1" i="0" u="none" strike="noStrike" kern="100" baseline="0" dirty="0">
              <a:solidFill>
                <a:srgbClr val="7030A0"/>
              </a:solidFill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AA9517F-8411-4435-9DD8-31D6C3AC5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588" y="4432405"/>
            <a:ext cx="7050795" cy="150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828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701BA-B31F-403A-BF9F-D9526275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3.1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텍스트 작성하기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467C21-DF34-440B-8B11-9A65F92B6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7. sub</a:t>
            </a:r>
            <a:r>
              <a:rPr lang="ko-KR" altLang="en-US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와 </a:t>
            </a:r>
            <a:r>
              <a:rPr lang="en-US" altLang="ko-KR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sup </a:t>
            </a:r>
            <a:r>
              <a:rPr lang="ko-KR" altLang="en-US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태그</a:t>
            </a:r>
          </a:p>
          <a:p>
            <a:pPr>
              <a:lnSpc>
                <a:spcPct val="120000"/>
              </a:lnSpc>
            </a:pP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sub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태그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아래 첨자를 표시할 때 사용</a:t>
            </a:r>
          </a:p>
          <a:p>
            <a:pPr>
              <a:lnSpc>
                <a:spcPct val="120000"/>
              </a:lnSpc>
            </a:pP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sup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태그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위 첨자를 표시할 때 사용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형식</a:t>
            </a:r>
            <a:r>
              <a:rPr lang="ko-KR" altLang="en-US" b="0" i="0" u="none" strike="noStrike" kern="100" baseline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&lt;sub&gt;</a:t>
            </a:r>
            <a:r>
              <a:rPr lang="ko-KR" altLang="en-US" b="0" i="0" u="none" strike="noStrike" kern="100" baseline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아래 첨자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&lt;/sub&gt;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0" i="0" u="none" strike="noStrike" kern="100" baseline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en-US" altLang="ko-KR" b="0" i="0" u="none" strike="noStrike" kern="100" baseline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0" i="0" u="none" strike="noStrike" kern="100" baseline="0" smtClean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sup&gt;</a:t>
            </a:r>
            <a:r>
              <a:rPr lang="ko-KR" altLang="en-US" b="0" i="0" u="none" strike="noStrike" kern="100" baseline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 첨자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&lt;/sup&gt;</a:t>
            </a:r>
          </a:p>
          <a:p>
            <a:endParaRPr lang="ko-KR" altLang="en-US" b="0" i="0" u="none" strike="noStrike" kern="100" baseline="0" dirty="0"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A0844B-B3D0-4F37-9A5F-DB2107143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087" y="4359523"/>
            <a:ext cx="3635566" cy="213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24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67B95-E03F-47E7-B596-1C2E4D49F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3.2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그룹 짓기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A58D45-2B5F-4EFB-B610-C993E636A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 div </a:t>
            </a:r>
            <a:r>
              <a:rPr lang="ko-KR" altLang="en-US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태그</a:t>
            </a:r>
          </a:p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블록 요소와 인라인 요소를 그룹으로 묶을 때 사용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형식</a:t>
            </a:r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&lt;div&gt;&lt;/div&gt;</a:t>
            </a:r>
          </a:p>
          <a:p>
            <a:endParaRPr lang="ko-KR" altLang="en-US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2. span </a:t>
            </a:r>
            <a:r>
              <a:rPr lang="ko-KR" altLang="en-US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태그</a:t>
            </a:r>
          </a:p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인라인 요소를 그룹으로 묶을 때 사용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형식</a:t>
            </a:r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&lt;span&gt;&lt;/span&gt;</a:t>
            </a:r>
          </a:p>
        </p:txBody>
      </p:sp>
    </p:spTree>
    <p:extLst>
      <p:ext uri="{BB962C8B-B14F-4D97-AF65-F5344CB8AC3E}">
        <p14:creationId xmlns:p14="http://schemas.microsoft.com/office/powerpoint/2010/main" val="5334005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7E1A68-A268-4A5D-AC11-1650EB1D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3.3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목록 만들기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279B8D-63FA-459A-8BB2-E768E4D14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 </a:t>
            </a:r>
            <a:r>
              <a:rPr lang="en-US" altLang="ko-KR" sz="2500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ul</a:t>
            </a:r>
            <a:r>
              <a:rPr lang="en-US" altLang="ko-KR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태그</a:t>
            </a:r>
          </a:p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비순서형 목록을 만들고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목록 내용을 구성할 때는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li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태그 사용</a:t>
            </a: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형식</a:t>
            </a:r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b="0" i="0" u="none" strike="noStrike" kern="100" baseline="0" dirty="0" err="1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ul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0" i="0" u="none" strike="noStrike" kern="100" baseline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</a:t>
            </a:r>
            <a:r>
              <a:rPr lang="en-US" altLang="ko-KR" b="0" i="0" u="none" strike="noStrike" kern="100" baseline="0" smtClean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&lt;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li&gt;</a:t>
            </a:r>
            <a:r>
              <a:rPr lang="ko-KR" altLang="en-US" b="0" i="0" u="none" strike="noStrike" kern="100" baseline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목록 내용 </a:t>
            </a:r>
            <a:r>
              <a:rPr lang="en-US" altLang="ko-KR" b="0" i="0" u="none" strike="noStrike" kern="100" baseline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&lt;/li&gt;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0" i="0" u="none" strike="noStrike" kern="100" baseline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</a:t>
            </a:r>
            <a:r>
              <a:rPr lang="en-US" altLang="ko-KR" b="0" i="0" u="none" strike="noStrike" kern="100" baseline="0" smtClean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&lt;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li&gt;</a:t>
            </a:r>
            <a:r>
              <a:rPr lang="ko-KR" altLang="en-US" b="0" i="0" u="none" strike="noStrike" kern="100" baseline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목록 내용 </a:t>
            </a:r>
            <a:r>
              <a:rPr lang="en-US" altLang="ko-KR" b="0" i="0" u="none" strike="noStrike" kern="100" baseline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&lt;/li&gt;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0" i="0" u="none" strike="noStrike" kern="100" baseline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</a:t>
            </a:r>
            <a:r>
              <a:rPr lang="en-US" altLang="ko-KR" b="0" i="0" u="none" strike="noStrike" kern="100" baseline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b="0" i="0" u="none" strike="noStrike" kern="100" baseline="0" smtClean="0">
                <a:solidFill>
                  <a:schemeClr val="bg1">
                    <a:lumMod val="5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b="0" i="0" u="none" strike="noStrike" kern="100" baseline="0" dirty="0">
                <a:solidFill>
                  <a:schemeClr val="bg1">
                    <a:lumMod val="5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중략</a:t>
            </a:r>
            <a:r>
              <a:rPr lang="en-US" altLang="ko-KR" b="0" i="0" u="none" strike="noStrike" kern="100" baseline="0" dirty="0">
                <a:solidFill>
                  <a:schemeClr val="bg1">
                    <a:lumMod val="5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0" i="0" u="none" strike="noStrike" kern="100" baseline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</a:t>
            </a:r>
            <a:r>
              <a:rPr lang="en-US" altLang="ko-KR" b="0" i="0" u="none" strike="noStrike" kern="100" baseline="0" smtClean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&lt;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li&gt;</a:t>
            </a:r>
            <a:r>
              <a:rPr lang="ko-KR" altLang="en-US" b="0" i="0" u="none" strike="noStrike" kern="100" baseline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목록 내용 </a:t>
            </a:r>
            <a:r>
              <a:rPr lang="en-US" altLang="ko-KR" b="0" i="0" u="none" strike="noStrike" kern="100" baseline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&lt;/li&gt;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0" i="0" u="none" strike="noStrike" kern="100" baseline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b="0" i="0" u="none" strike="noStrike" kern="100" baseline="0" smtClean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&lt;/</a:t>
            </a:r>
            <a:r>
              <a:rPr lang="en-US" altLang="ko-KR" b="0" i="0" u="none" strike="noStrike" kern="100" baseline="0" dirty="0" err="1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ul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647568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6F243-9F0E-4549-81C1-F5BE1227B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3.3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목록 만들기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E27310-AD08-4838-A7ED-CA8AFB855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2. </a:t>
            </a:r>
            <a:r>
              <a:rPr lang="en-US" altLang="ko-KR" sz="2500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ol</a:t>
            </a:r>
            <a:r>
              <a:rPr lang="en-US" altLang="ko-KR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태그</a:t>
            </a:r>
          </a:p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순서형 목록을 만들고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목록 내용을 구성할 때는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li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태그 사용</a:t>
            </a: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형식</a:t>
            </a:r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b="0" i="0" u="none" strike="noStrike" kern="100" baseline="0" dirty="0" err="1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ol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0" i="0" u="none" strike="noStrike" kern="100" baseline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</a:t>
            </a:r>
            <a:r>
              <a:rPr lang="en-US" altLang="ko-KR" b="0" i="0" u="none" strike="noStrike" kern="100" baseline="0" smtClean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&lt;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li&gt;</a:t>
            </a:r>
            <a:r>
              <a:rPr lang="ko-KR" altLang="en-US" b="0" i="0" u="none" strike="noStrike" kern="100" baseline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목록 내용 </a:t>
            </a:r>
            <a:r>
              <a:rPr lang="en-US" altLang="ko-KR" b="0" i="0" u="none" strike="noStrike" kern="100" baseline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&lt;/li&gt;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0" i="0" u="none" strike="noStrike" kern="100" baseline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</a:t>
            </a:r>
            <a:r>
              <a:rPr lang="en-US" altLang="ko-KR" b="0" i="0" u="none" strike="noStrike" kern="100" baseline="0" smtClean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&lt;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li&gt;</a:t>
            </a:r>
            <a:r>
              <a:rPr lang="ko-KR" altLang="en-US" b="0" i="0" u="none" strike="noStrike" kern="100" baseline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목록 내용 </a:t>
            </a:r>
            <a:r>
              <a:rPr lang="en-US" altLang="ko-KR" b="0" i="0" u="none" strike="noStrike" kern="100" baseline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&lt;/li&gt;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0" i="0" u="none" strike="noStrike" kern="100" baseline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</a:t>
            </a:r>
            <a:r>
              <a:rPr lang="en-US" altLang="ko-KR" b="0" i="0" u="none" strike="noStrike" kern="100" baseline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b="0" i="0" u="none" strike="noStrike" kern="100" baseline="0" smtClean="0">
                <a:solidFill>
                  <a:schemeClr val="bg1">
                    <a:lumMod val="5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b="0" i="0" u="none" strike="noStrike" kern="100" baseline="0" dirty="0">
                <a:solidFill>
                  <a:schemeClr val="bg1">
                    <a:lumMod val="5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중략</a:t>
            </a:r>
            <a:r>
              <a:rPr lang="en-US" altLang="ko-KR" b="0" i="0" u="none" strike="noStrike" kern="100" baseline="0" dirty="0">
                <a:solidFill>
                  <a:schemeClr val="bg1">
                    <a:lumMod val="5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0" i="0" u="none" strike="noStrike" kern="100" baseline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</a:t>
            </a:r>
            <a:r>
              <a:rPr lang="en-US" altLang="ko-KR" b="0" i="0" u="none" strike="noStrike" kern="100" baseline="0" smtClean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&lt;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li&gt;</a:t>
            </a:r>
            <a:r>
              <a:rPr lang="ko-KR" altLang="en-US" b="0" i="0" u="none" strike="noStrike" kern="100" baseline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목록 내용 </a:t>
            </a:r>
            <a:r>
              <a:rPr lang="en-US" altLang="ko-KR" b="0" i="0" u="none" strike="noStrike" kern="100" baseline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&lt;/li&gt;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0" i="0" u="none" strike="noStrike" kern="100" baseline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b="0" i="0" u="none" strike="noStrike" kern="100" baseline="0" smtClean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&lt;/</a:t>
            </a:r>
            <a:r>
              <a:rPr lang="en-US" altLang="ko-KR" b="0" i="0" u="none" strike="noStrike" kern="100" baseline="0" dirty="0" err="1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ol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514178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634B3-BB17-47E5-8493-6BAA4BB75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3.3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목록 만들기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11BA18-69D8-46F9-81E8-F4A7576FF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3. dl </a:t>
            </a:r>
            <a:r>
              <a:rPr lang="ko-KR" altLang="en-US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태그</a:t>
            </a:r>
          </a:p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정의형 목록을 만들고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목록 내용을 구성할 때는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dt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와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dd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태그 사용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형식</a:t>
            </a:r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&lt;dl&gt;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0" i="0" u="none" strike="noStrike" kern="100" baseline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</a:t>
            </a:r>
            <a:r>
              <a:rPr lang="en-US" altLang="ko-KR" b="0" i="0" u="none" strike="noStrike" kern="100" baseline="0" smtClean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&lt;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dt&gt;</a:t>
            </a:r>
            <a:r>
              <a:rPr lang="ko-KR" altLang="en-US" b="0" i="0" u="none" strike="noStrike" kern="100" baseline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용어 </a:t>
            </a:r>
            <a:r>
              <a:rPr lang="en-US" altLang="ko-KR" b="0" i="0" u="none" strike="noStrike" kern="100" baseline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&lt;/dt&gt;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0" i="0" u="none" strike="noStrike" kern="100" baseline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</a:t>
            </a:r>
            <a:r>
              <a:rPr lang="en-US" altLang="ko-KR" b="0" i="0" u="none" strike="noStrike" kern="100" baseline="0" smtClean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&lt;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dd&gt;</a:t>
            </a:r>
            <a:r>
              <a:rPr lang="ko-KR" altLang="en-US" b="0" i="0" u="none" strike="noStrike" kern="100" baseline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용어 설명 </a:t>
            </a:r>
            <a:r>
              <a:rPr lang="en-US" altLang="ko-KR" b="0" i="0" u="none" strike="noStrike" kern="100" baseline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&lt;/dd&gt;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0" i="0" u="none" strike="noStrike" kern="100" baseline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</a:t>
            </a:r>
            <a:r>
              <a:rPr lang="en-US" altLang="ko-KR" b="0" i="0" u="none" strike="noStrike" kern="100" baseline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b="0" i="0" u="none" strike="noStrike" kern="100" baseline="0" smtClean="0">
                <a:solidFill>
                  <a:schemeClr val="bg1">
                    <a:lumMod val="5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b="0" i="0" u="none" strike="noStrike" kern="100" baseline="0" dirty="0">
                <a:solidFill>
                  <a:schemeClr val="bg1">
                    <a:lumMod val="5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중략</a:t>
            </a:r>
            <a:r>
              <a:rPr lang="en-US" altLang="ko-KR" b="0" i="0" u="none" strike="noStrike" kern="100" baseline="0" dirty="0">
                <a:solidFill>
                  <a:schemeClr val="bg1">
                    <a:lumMod val="5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0" i="0" u="none" strike="noStrike" kern="100" baseline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</a:t>
            </a:r>
            <a:r>
              <a:rPr lang="en-US" altLang="ko-KR" b="0" i="0" u="none" strike="noStrike" kern="100" baseline="0" smtClean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&lt;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dt&gt;</a:t>
            </a:r>
            <a:r>
              <a:rPr lang="ko-KR" altLang="en-US" b="0" i="0" u="none" strike="noStrike" kern="100" baseline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용어 </a:t>
            </a:r>
            <a:r>
              <a:rPr lang="en-US" altLang="ko-KR" b="0" i="0" u="none" strike="noStrike" kern="100" baseline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&lt;/dt&gt;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0" i="0" u="none" strike="noStrike" kern="100" baseline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</a:t>
            </a:r>
            <a:r>
              <a:rPr lang="en-US" altLang="ko-KR" b="0" i="0" u="none" strike="noStrike" kern="100" baseline="0" smtClean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&lt;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dd&gt;</a:t>
            </a:r>
            <a:r>
              <a:rPr lang="ko-KR" altLang="en-US" b="0" i="0" u="none" strike="noStrike" kern="100" baseline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용어 설명 </a:t>
            </a:r>
            <a:r>
              <a:rPr lang="en-US" altLang="ko-KR" b="0" i="0" u="none" strike="noStrike" kern="100" baseline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&lt;/dd&gt;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0" i="0" u="none" strike="noStrike" kern="100" baseline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en-US" altLang="ko-KR" b="0" i="0" u="none" strike="noStrike" kern="100" baseline="0" smtClean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&lt;/dl&gt;</a:t>
            </a:r>
          </a:p>
        </p:txBody>
      </p:sp>
    </p:spTree>
    <p:extLst>
      <p:ext uri="{BB962C8B-B14F-4D97-AF65-F5344CB8AC3E}">
        <p14:creationId xmlns:p14="http://schemas.microsoft.com/office/powerpoint/2010/main" val="2947002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3500" dirty="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1.1 </a:t>
            </a:r>
            <a:r>
              <a:rPr lang="ko-KR" altLang="en-US" sz="3500" dirty="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개발 환경 설정하기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25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 </a:t>
            </a:r>
            <a:r>
              <a:rPr lang="ko-KR" altLang="en-US" sz="25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코드 작성을 위한 코드 에디터 설치하기</a:t>
            </a:r>
            <a:endParaRPr lang="en-US" altLang="ko-KR" sz="25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비주얼 스튜디오 코드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(Visual Studio Code,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이하 </a:t>
            </a:r>
            <a:r>
              <a:rPr lang="en-US" altLang="ko-KR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VSCode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설치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공식 홈페이지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hlinkClick r:id="rId3"/>
              </a:rPr>
              <a:t>https://code.visualstudio.com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다운로드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endParaRPr lang="ko-KR" altLang="en-US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59836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57C8A-E07E-41E9-A885-DFE5DB84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3.4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링크와 이미지 넣기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F64252-5F37-460C-A252-AF8969E5E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139335" cy="4530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 a </a:t>
            </a:r>
            <a:r>
              <a:rPr lang="ko-KR" altLang="en-US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태그</a:t>
            </a:r>
          </a:p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링크를 생성할 때 사용</a:t>
            </a:r>
          </a:p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링크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웹 페이지 내부의 특정 위치 또는 외부의 다른 문서와 연결하는 것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형식</a:t>
            </a:r>
            <a:r>
              <a:rPr lang="ko-KR" altLang="en-US" b="0" i="0" u="none" strike="noStrike" kern="100" baseline="0" smtClean="0">
                <a:solidFill>
                  <a:srgbClr val="8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</a:t>
            </a:r>
            <a:r>
              <a:rPr lang="en-US" altLang="ko-KR" b="0" i="0" u="none" strike="noStrike" kern="100" baseline="0" smtClean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 </a:t>
            </a:r>
            <a:r>
              <a:rPr lang="en-US" altLang="ko-KR" b="0" i="0" u="none" strike="noStrike" kern="100" baseline="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href</a:t>
            </a:r>
            <a:r>
              <a:rPr lang="en-US" altLang="ko-KR" b="0" i="0" u="none" strike="noStrike" kern="100" baseline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b="0" i="0" u="none" strike="noStrike" kern="100" baseline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b="0" i="0" u="none" strike="noStrike" kern="100" baseline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대상 경로</a:t>
            </a:r>
            <a:r>
              <a:rPr lang="en-US" altLang="ko-KR" b="0" i="0" u="none" strike="noStrike" kern="100" baseline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b="0" i="0" u="none" strike="noStrike" kern="100" baseline="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target</a:t>
            </a:r>
            <a:r>
              <a:rPr lang="en-US" altLang="ko-KR" b="0" i="0" u="none" strike="noStrike" kern="100" baseline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b="0" i="0" u="none" strike="noStrike" kern="100" baseline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b="0" i="0" u="none" strike="noStrike" kern="100" baseline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링크 연결 방식</a:t>
            </a:r>
            <a:r>
              <a:rPr lang="en-US" altLang="ko-KR" b="0" i="0" u="none" strike="noStrike" kern="100" baseline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b="0" i="0" u="none" strike="noStrike" kern="100" baseline="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title</a:t>
            </a:r>
            <a:r>
              <a:rPr lang="en-US" altLang="ko-KR" b="0" i="0" u="none" strike="noStrike" kern="100" baseline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b="0" i="0" u="none" strike="noStrike" kern="100" baseline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b="0" i="0" u="none" strike="noStrike" kern="100" baseline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링크   </a:t>
            </a:r>
            <a:r>
              <a:rPr lang="en-US" altLang="ko-KR" b="0" i="0" u="none" strike="noStrike" kern="100" baseline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/>
            </a:r>
            <a:br>
              <a:rPr lang="en-US" altLang="ko-KR" b="0" i="0" u="none" strike="noStrike" kern="100" baseline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b="0" i="0" u="none" strike="noStrike" kern="100" baseline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</a:t>
            </a:r>
            <a:r>
              <a:rPr lang="ko-KR" altLang="en-US" b="0" i="0" u="none" strike="noStrike" kern="100" baseline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</a:t>
            </a:r>
            <a:r>
              <a:rPr lang="en-US" altLang="ko-KR" b="0" i="0" u="none" strike="noStrike" kern="100" baseline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&gt;&lt;/a&gt;</a:t>
            </a:r>
          </a:p>
          <a:p>
            <a:pPr>
              <a:lnSpc>
                <a:spcPct val="120000"/>
              </a:lnSpc>
            </a:pPr>
            <a:r>
              <a:rPr lang="en-US" altLang="ko-KR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href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속성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필수 속성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링크의 </a:t>
            </a:r>
            <a:r>
              <a:rPr lang="ko-KR" altLang="en-US" b="0" i="0" u="none" strike="noStrike" kern="100" baseline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대상 </a:t>
            </a:r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경로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지정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(URL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이나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id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속성값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target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속성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선택 속성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대상이 </a:t>
            </a:r>
            <a:r>
              <a:rPr lang="ko-KR" altLang="en-US" b="0" i="0" u="none" strike="noStrike" kern="100" baseline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연결되는 </a:t>
            </a:r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방식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지정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(_blank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등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marL="0" indent="0">
              <a:buNone/>
            </a:pPr>
            <a:endParaRPr lang="ko-KR" altLang="en-US" b="0" i="0" u="none" strike="noStrike" kern="100" baseline="0" dirty="0">
              <a:solidFill>
                <a:srgbClr val="800000"/>
              </a:solidFill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54062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7AB756-9954-435B-8C31-A1EB2D1BA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3.4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링크와 이미지 넣기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01FD14-ABB6-41AE-8562-C25C63FEC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2. </a:t>
            </a:r>
            <a:r>
              <a:rPr lang="en-US" altLang="ko-KR" sz="2500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img</a:t>
            </a:r>
            <a:r>
              <a:rPr lang="en-US" altLang="ko-KR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태그</a:t>
            </a:r>
          </a:p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이미지를 삽입할 때 사용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형식</a:t>
            </a:r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b="0" i="0" u="none" strike="noStrike" kern="100" baseline="0" dirty="0" err="1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img</a:t>
            </a:r>
            <a:r>
              <a:rPr lang="en-US" altLang="ko-KR" b="0" i="0" u="none" strike="noStrike" kern="100" baseline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0" i="0" u="none" strike="noStrike" kern="100" baseline="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src</a:t>
            </a:r>
            <a:r>
              <a:rPr lang="en-US" altLang="ko-KR" b="0" i="0" u="none" strike="noStrike" kern="100" baseline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b="0" i="0" u="none" strike="noStrike" kern="100" baseline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b="0" i="0" u="none" strike="noStrike" kern="100" baseline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이미지 경로</a:t>
            </a:r>
            <a:r>
              <a:rPr lang="en-US" altLang="ko-KR" b="0" i="0" u="none" strike="noStrike" kern="100" baseline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b="0" i="0" u="none" strike="noStrike" kern="100" baseline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0" i="0" u="none" strike="noStrike" kern="100" baseline="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alt</a:t>
            </a:r>
            <a:r>
              <a:rPr lang="en-US" altLang="ko-KR" b="0" i="0" u="none" strike="noStrike" kern="100" baseline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b="0" i="0" u="none" strike="noStrike" kern="100" baseline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b="0" i="0" u="none" strike="noStrike" kern="100" baseline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이미지 설명</a:t>
            </a:r>
            <a:r>
              <a:rPr lang="en-US" altLang="ko-KR" b="0" i="0" u="none" strike="noStrike" kern="100" baseline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altLang="ko-KR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src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속성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필수 속성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b="0" i="0" u="none" strike="noStrike" kern="100" baseline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이미지의 </a:t>
            </a:r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경로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지정</a:t>
            </a:r>
          </a:p>
          <a:p>
            <a:pPr>
              <a:lnSpc>
                <a:spcPct val="120000"/>
              </a:lnSpc>
            </a:pP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alt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속성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필수 속성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b="0" i="0" u="none" strike="noStrike" kern="100" baseline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이미지의 </a:t>
            </a:r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설명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작성</a:t>
            </a:r>
          </a:p>
          <a:p>
            <a:pPr marL="0" indent="0">
              <a:buNone/>
            </a:pPr>
            <a:endParaRPr lang="ko-KR" altLang="en-US" b="0" i="0" u="none" strike="noStrike" kern="100" baseline="0" dirty="0">
              <a:solidFill>
                <a:srgbClr val="800000"/>
              </a:solidFill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25958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BBEFB-7DB5-4410-8330-F5D420B16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3.4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링크와 이미지 넣기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C9179F-0B18-4867-BC01-E32886687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3. </a:t>
            </a:r>
            <a:r>
              <a:rPr lang="ko-KR" altLang="en-US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이미지 링크</a:t>
            </a:r>
          </a:p>
          <a:p>
            <a:pPr>
              <a:lnSpc>
                <a:spcPct val="120000"/>
              </a:lnSpc>
            </a:pPr>
            <a:r>
              <a:rPr lang="en-US" altLang="ko-KR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img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태그를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태그 안에 사용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형식</a:t>
            </a:r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&lt;a </a:t>
            </a:r>
            <a:r>
              <a:rPr lang="en-US" altLang="ko-KR" b="0" i="0" u="none" strike="noStrike" kern="100" baseline="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href</a:t>
            </a:r>
            <a:r>
              <a:rPr lang="en-US" altLang="ko-KR" b="0" i="0" u="none" strike="noStrike" kern="100" baseline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b="0" i="0" u="none" strike="noStrike" kern="100" baseline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b="0" i="0" u="none" strike="noStrike" kern="100" baseline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대상 경로</a:t>
            </a:r>
            <a:r>
              <a:rPr lang="en-US" altLang="ko-KR" b="0" i="0" u="none" strike="noStrike" kern="100" baseline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0" i="0" u="none" strike="noStrike" kern="100" baseline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</a:t>
            </a:r>
            <a:r>
              <a:rPr lang="en-US" altLang="ko-KR" b="0" i="0" u="none" strike="noStrike" kern="100" baseline="0" smtClean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&lt;</a:t>
            </a:r>
            <a:r>
              <a:rPr lang="en-US" altLang="ko-KR" b="0" i="0" u="none" strike="noStrike" kern="100" baseline="0" dirty="0" err="1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img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0" i="0" u="none" strike="noStrike" kern="100" baseline="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src</a:t>
            </a:r>
            <a:r>
              <a:rPr lang="en-US" altLang="ko-KR" b="0" i="0" u="none" strike="noStrike" kern="100" baseline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b="0" i="0" u="none" strike="noStrike" kern="100" baseline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b="0" i="0" u="none" strike="noStrike" kern="100" baseline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이미지 경로</a:t>
            </a:r>
            <a:r>
              <a:rPr lang="en-US" altLang="ko-KR" b="0" i="0" u="none" strike="noStrike" kern="100" baseline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b="0" i="0" u="none" strike="noStrike" kern="100" baseline="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alt</a:t>
            </a:r>
            <a:r>
              <a:rPr lang="en-US" altLang="ko-KR" b="0" i="0" u="none" strike="noStrike" kern="100" baseline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b="0" i="0" u="none" strike="noStrike" kern="100" baseline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b="0" i="0" u="none" strike="noStrike" kern="100" baseline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대체 텍스트</a:t>
            </a:r>
            <a:r>
              <a:rPr lang="en-US" altLang="ko-KR" b="0" i="0" u="none" strike="noStrike" kern="100" baseline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0" i="0" u="none" strike="noStrike" kern="100" baseline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b="0" i="0" u="none" strike="noStrike" kern="100" baseline="0" smtClean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&lt;/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a&gt;</a:t>
            </a:r>
          </a:p>
        </p:txBody>
      </p:sp>
    </p:spTree>
    <p:extLst>
      <p:ext uri="{BB962C8B-B14F-4D97-AF65-F5344CB8AC3E}">
        <p14:creationId xmlns:p14="http://schemas.microsoft.com/office/powerpoint/2010/main" val="6837189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1D047-EC99-4E86-BF50-CD5ABDEE3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3.5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텍스트 강조하기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2B5F86-1E13-4FAC-83C8-05F1B1146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 strong </a:t>
            </a:r>
            <a:r>
              <a:rPr lang="ko-KR" altLang="en-US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태그</a:t>
            </a:r>
          </a:p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텍스트의 의미를 강조하는 태그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굵게 표시</a:t>
            </a: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형식</a:t>
            </a:r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&lt;strong&gt;</a:t>
            </a:r>
            <a:r>
              <a:rPr lang="ko-KR" altLang="en-US" b="0" i="0" u="none" strike="noStrike" kern="100" baseline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중요한 의미가 있는 텍스트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&lt;/strong&gt;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예</a:t>
            </a:r>
            <a:endParaRPr lang="ko-KR" altLang="en-US" b="1" i="0" u="none" strike="noStrike" kern="100" baseline="0" dirty="0">
              <a:solidFill>
                <a:srgbClr val="7030A0"/>
              </a:solidFill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05332B-B290-4CB7-8CBD-D2820BEB6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182" y="3309613"/>
            <a:ext cx="6279614" cy="9474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E99EEBC-7FFD-4D7E-A61D-C0D5AB977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182" y="4392000"/>
            <a:ext cx="7359267" cy="117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529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CBB06-4BAD-405B-BFC3-84AF3B6B3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3.5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텍스트 강조하기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1ACF8C-562B-4ACF-B39F-84C0EE56D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2. </a:t>
            </a:r>
            <a:r>
              <a:rPr lang="en-US" altLang="ko-KR" sz="2500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em</a:t>
            </a:r>
            <a:r>
              <a:rPr lang="en-US" altLang="ko-KR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태그</a:t>
            </a:r>
          </a:p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텍스트의 의미를 강조하는 태그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기울어져 표시</a:t>
            </a: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형식</a:t>
            </a:r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b="0" i="0" u="none" strike="noStrike" kern="100" baseline="0" dirty="0" err="1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em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b="0" i="0" u="none" strike="noStrike" kern="100" baseline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강조하고 싶은 텍스트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b="0" i="0" u="none" strike="noStrike" kern="100" baseline="0" dirty="0" err="1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em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예</a:t>
            </a:r>
            <a:endParaRPr lang="ko-KR" altLang="en-US" b="1" i="0" u="none" strike="noStrike" kern="100" baseline="0" dirty="0">
              <a:solidFill>
                <a:srgbClr val="7030A0"/>
              </a:solidFill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A0EFC23-F1B6-4A39-BEB0-1997A8F2B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851" y="3266808"/>
            <a:ext cx="6544019" cy="10245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8BAE647-5976-4856-B693-8B4CA80D7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125" y="4426313"/>
            <a:ext cx="7755875" cy="121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2959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CEB91-8098-4B6C-8174-E6F0D7EED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3.6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폼 구성하기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6D777C-C102-45F2-91AA-45D91E610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 form </a:t>
            </a:r>
            <a:r>
              <a:rPr lang="ko-KR" altLang="en-US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태그</a:t>
            </a:r>
          </a:p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폼 양식을 의미</a:t>
            </a: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형식</a:t>
            </a:r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&lt;form</a:t>
            </a:r>
            <a:r>
              <a:rPr lang="en-US" altLang="ko-KR" b="0" i="0" u="none" strike="noStrike" kern="100" baseline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0" i="0" u="none" strike="noStrike" kern="100" baseline="0" dirty="0">
                <a:solidFill>
                  <a:srgbClr val="C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action</a:t>
            </a:r>
            <a:r>
              <a:rPr lang="en-US" altLang="ko-KR" b="0" i="0" u="none" strike="noStrike" kern="100" baseline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b="0" i="0" u="none" strike="noStrike" kern="100" baseline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b="0" i="0" u="none" strike="noStrike" kern="100" baseline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</a:t>
            </a:r>
            <a:r>
              <a:rPr lang="en-US" altLang="ko-KR" b="0" i="0" u="none" strike="noStrike" kern="100" baseline="0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url</a:t>
            </a:r>
            <a:r>
              <a:rPr lang="en-US" altLang="ko-KR" b="0" i="0" u="none" strike="noStrike" kern="100" baseline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b="0" i="0" u="none" strike="noStrike" kern="100" baseline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0" i="0" u="none" strike="noStrike" kern="100" baseline="0" dirty="0">
                <a:solidFill>
                  <a:srgbClr val="C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method</a:t>
            </a:r>
            <a:r>
              <a:rPr lang="en-US" altLang="ko-KR" b="0" i="0" u="none" strike="noStrike" kern="100" baseline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b="0" i="0" u="none" strike="noStrike" kern="100" baseline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"get </a:t>
            </a:r>
            <a:r>
              <a:rPr lang="ko-KR" altLang="en-US" b="0" i="0" u="none" strike="noStrike" kern="100" baseline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</a:t>
            </a:r>
            <a:r>
              <a:rPr lang="en-US" altLang="ko-KR" b="0" i="0" u="none" strike="noStrike" kern="100" baseline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post"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&gt;&lt;/</a:t>
            </a:r>
            <a:r>
              <a:rPr lang="en-US" altLang="ko-KR" b="0" i="0" u="none" strike="noStrike" kern="100" baseline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form</a:t>
            </a:r>
            <a:r>
              <a:rPr lang="en-US" altLang="ko-KR" b="0" i="0" u="none" strike="noStrike" kern="100" baseline="0" smtClean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altLang="ko-KR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action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속성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전송할 서버의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URL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주소</a:t>
            </a:r>
          </a:p>
          <a:p>
            <a:pPr>
              <a:lnSpc>
                <a:spcPct val="120000"/>
              </a:lnSpc>
            </a:pP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method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속성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송신 방식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get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또는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post</a:t>
            </a:r>
          </a:p>
        </p:txBody>
      </p:sp>
    </p:spTree>
    <p:extLst>
      <p:ext uri="{BB962C8B-B14F-4D97-AF65-F5344CB8AC3E}">
        <p14:creationId xmlns:p14="http://schemas.microsoft.com/office/powerpoint/2010/main" val="37233219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2973AE-1CA4-4792-96F9-CD0D0BEF0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3.6 </a:t>
            </a:r>
            <a:r>
              <a:rPr lang="ko-KR" altLang="en-US" b="0" i="0" u="none" strike="noStrike" kern="100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폼 구성하기</a:t>
            </a:r>
            <a:endParaRPr lang="ko-KR" altLang="en-US" b="0" i="0" u="none" strike="noStrike" kern="100" baseline="0" dirty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ED4977-4B0B-44F5-9641-028892232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2. input </a:t>
            </a:r>
            <a:r>
              <a:rPr lang="ko-KR" altLang="en-US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태그</a:t>
            </a:r>
          </a:p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한 </a:t>
            </a:r>
            <a:r>
              <a:rPr lang="ko-KR" altLang="en-US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줄짜리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입력 요소 생성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형식</a:t>
            </a:r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 </a:t>
            </a:r>
            <a:r>
              <a:rPr lang="en-US" altLang="ko-KR" b="0" i="0" u="none" strike="noStrike" kern="100" baseline="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b="0" i="0" u="none" strike="noStrike" kern="100" baseline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b="0" i="0" u="none" strike="noStrike" kern="100" baseline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b="0" i="0" u="none" strike="noStrike" kern="100" baseline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</a:t>
            </a:r>
            <a:r>
              <a:rPr lang="en-US" altLang="ko-KR" b="0" i="0" u="none" strike="noStrike" kern="100" baseline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b="0" i="0" u="none" strike="noStrike" kern="100" baseline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0" i="0" u="none" strike="noStrike" kern="100" baseline="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b="0" i="0" u="none" strike="noStrike" kern="100" baseline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b="0" i="0" u="none" strike="noStrike" kern="100" baseline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b="0" i="0" u="none" strike="noStrike" kern="100" baseline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</a:t>
            </a:r>
            <a:r>
              <a:rPr lang="en-US" altLang="ko-KR" b="0" i="0" u="none" strike="noStrike" kern="100" baseline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b="0" i="0" u="none" strike="noStrike" kern="100" baseline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0" i="0" u="none" strike="noStrike" kern="100" baseline="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b="0" i="0" u="none" strike="noStrike" kern="100" baseline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b="0" i="0" u="none" strike="noStrike" kern="100" baseline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b="0" i="0" u="none" strike="noStrike" kern="100" baseline="0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초깃값</a:t>
            </a:r>
            <a:r>
              <a:rPr lang="en-US" altLang="ko-KR" b="0" i="0" u="none" strike="noStrike" kern="100" baseline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altLang="ko-KR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type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속성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상호작용 요소의 종류를 결정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text, password, checkbox, radio, button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등</a:t>
            </a:r>
          </a:p>
          <a:p>
            <a:pPr>
              <a:lnSpc>
                <a:spcPct val="120000"/>
              </a:lnSpc>
            </a:pP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name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속성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입력 요소의 이름을 작성</a:t>
            </a:r>
          </a:p>
          <a:p>
            <a:pPr>
              <a:lnSpc>
                <a:spcPct val="120000"/>
              </a:lnSpc>
            </a:pP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value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속성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입력 요소의 </a:t>
            </a:r>
            <a:r>
              <a:rPr lang="ko-KR" altLang="en-US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초깃값을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작성</a:t>
            </a:r>
            <a:endParaRPr lang="ko-KR" altLang="en-US" b="0" i="0" u="none" strike="noStrike" kern="100" baseline="0" dirty="0"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81862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A79F7-B2ED-4949-810D-E63EE161D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3.6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폼 구성하기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C16E5D-3D7B-48AD-9F09-ACF520B2B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3. label </a:t>
            </a:r>
            <a:r>
              <a:rPr lang="ko-KR" altLang="en-US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태그</a:t>
            </a:r>
          </a:p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폼 요소에 이름을 붙일 때 사용</a:t>
            </a: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 방법</a:t>
            </a: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b="0" i="0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암묵적인 방법 </a:t>
            </a:r>
            <a:r>
              <a:rPr lang="en-US" altLang="ko-KR" b="0" i="0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label </a:t>
            </a:r>
            <a:r>
              <a:rPr lang="ko-KR" altLang="en-US" b="0" i="0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태그에 상호작용 요소를 포함</a:t>
            </a:r>
            <a:endParaRPr lang="en-US" altLang="ko-KR" b="0" i="0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b="0" i="0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명시적인 방법 </a:t>
            </a:r>
            <a:r>
              <a:rPr lang="en-US" altLang="ko-KR" b="0" i="0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en-US" altLang="ko-KR" b="0" i="0" strike="noStrike" kern="100" baseline="0" dirty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label </a:t>
            </a:r>
            <a:r>
              <a:rPr lang="ko-KR" altLang="en-US" b="0" i="0" strike="noStrike" kern="100" baseline="0" dirty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태그의 </a:t>
            </a:r>
            <a:r>
              <a:rPr lang="en-US" altLang="ko-KR" b="0" i="0" strike="noStrike" kern="100" baseline="0" dirty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for </a:t>
            </a:r>
            <a:r>
              <a:rPr lang="ko-KR" altLang="en-US" b="0" i="0" strike="noStrike" kern="100" baseline="0" dirty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속성과 상호작용 요소의 </a:t>
            </a:r>
            <a:r>
              <a:rPr lang="en-US" altLang="ko-KR" b="0" i="0" strike="noStrike" kern="100" baseline="0" dirty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id </a:t>
            </a:r>
            <a:r>
              <a:rPr lang="ko-KR" altLang="en-US" b="0" i="0" strike="noStrike" kern="100" baseline="0" dirty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속성을 같은 값으로 설정</a:t>
            </a:r>
            <a:endParaRPr lang="en-US" altLang="ko-KR" b="0" i="0" strike="noStrike" kern="100" baseline="0" dirty="0">
              <a:solidFill>
                <a:srgbClr val="FF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b="0" i="0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예외</a:t>
            </a:r>
            <a:r>
              <a:rPr lang="en-US" altLang="ko-KR" b="0" i="0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</a:t>
            </a:r>
            <a:r>
              <a:rPr lang="ko-KR" altLang="en-US" b="0" i="0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암묵적인 방법과 명시적인 방법을 함께 사용</a:t>
            </a:r>
            <a:endParaRPr lang="en-US" altLang="ko-KR" b="0" i="0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075B44-B2D7-4085-A3A2-D8FC531CF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039" y="5032731"/>
            <a:ext cx="7513504" cy="169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2091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3904D-972E-48B1-A3ED-E14042C0C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3.6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폼 구성하기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5ECCA6-E817-47A9-9DC5-4B03AA62C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4. </a:t>
            </a:r>
            <a:r>
              <a:rPr lang="en-US" altLang="ko-KR" sz="2500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fieldset</a:t>
            </a:r>
            <a:r>
              <a:rPr lang="ko-KR" altLang="en-US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와 </a:t>
            </a:r>
            <a:r>
              <a:rPr lang="en-US" altLang="ko-KR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legend </a:t>
            </a:r>
            <a:r>
              <a:rPr lang="ko-KR" altLang="en-US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태그</a:t>
            </a:r>
          </a:p>
          <a:p>
            <a:pPr>
              <a:lnSpc>
                <a:spcPct val="120000"/>
              </a:lnSpc>
            </a:pPr>
            <a:r>
              <a:rPr lang="en-US" altLang="ko-KR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fieldset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태그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관련 있는 폼 요소끼리 그룹을 지을 때 사용</a:t>
            </a:r>
          </a:p>
          <a:p>
            <a:pPr>
              <a:lnSpc>
                <a:spcPct val="120000"/>
              </a:lnSpc>
            </a:pP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legend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태그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그룹 지은 요소에 이름을 붙일 때 사용</a:t>
            </a: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형식</a:t>
            </a:r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&lt;form </a:t>
            </a:r>
            <a:r>
              <a:rPr lang="en-US" altLang="ko-KR" b="0" i="0" u="none" strike="noStrike" kern="100" baseline="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action</a:t>
            </a:r>
            <a:r>
              <a:rPr lang="en-US" altLang="ko-KR" b="0" i="0" u="none" strike="noStrike" kern="100" baseline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b="0" i="0" u="none" strike="noStrike" kern="100" baseline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"#"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0" i="0" u="none" strike="noStrike" kern="100" baseline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</a:t>
            </a:r>
            <a:r>
              <a:rPr lang="en-US" altLang="ko-KR" b="0" i="0" u="none" strike="noStrike" kern="100" baseline="0" smtClean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&lt;</a:t>
            </a:r>
            <a:r>
              <a:rPr lang="en-US" altLang="ko-KR" b="0" i="0" u="none" strike="noStrike" kern="100" baseline="0" dirty="0" err="1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fieldset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0" i="0" u="none" strike="noStrike" kern="100" baseline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b="0" i="0" u="none" strike="noStrike" kern="100" baseline="0" smtClean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&lt;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legend&gt;</a:t>
            </a:r>
            <a:r>
              <a:rPr lang="ko-KR" altLang="en-US" b="0" i="0" u="none" strike="noStrike" kern="100" baseline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그룹 이름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&lt;/legend&gt;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0" i="0" u="none" strike="noStrike" kern="100" baseline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b="0" i="0" u="none" strike="noStrike" kern="100" baseline="0" smtClean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&lt;!-- </a:t>
            </a:r>
            <a:r>
              <a:rPr lang="ko-KR" altLang="en-US" b="0" i="0" u="none" strike="noStrike" kern="100" baseline="0" dirty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상호작용 요소 생략 </a:t>
            </a:r>
            <a:r>
              <a:rPr lang="en-US" altLang="ko-KR" b="0" i="0" u="none" strike="noStrike" kern="100" baseline="0" dirty="0">
                <a:solidFill>
                  <a:srgbClr val="00B05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--&gt;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0" i="0" u="none" strike="noStrike" kern="100" baseline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</a:t>
            </a:r>
            <a:r>
              <a:rPr lang="en-US" altLang="ko-KR" b="0" i="0" u="none" strike="noStrike" kern="100" baseline="0" smtClean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&lt;/</a:t>
            </a:r>
            <a:r>
              <a:rPr lang="en-US" altLang="ko-KR" b="0" i="0" u="none" strike="noStrike" kern="100" baseline="0" dirty="0" err="1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fieldset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0" i="0" u="none" strike="noStrike" kern="100" baseline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b="0" i="0" u="none" strike="noStrike" kern="100" baseline="0" smtClean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&lt;/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form&gt;</a:t>
            </a:r>
          </a:p>
        </p:txBody>
      </p:sp>
    </p:spTree>
    <p:extLst>
      <p:ext uri="{BB962C8B-B14F-4D97-AF65-F5344CB8AC3E}">
        <p14:creationId xmlns:p14="http://schemas.microsoft.com/office/powerpoint/2010/main" val="40459152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1E356-8FB9-4040-A361-8CB4030BB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3.6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폼 구성하기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3AFFA6-F50A-4B02-BDB3-91DE74751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5. </a:t>
            </a:r>
            <a:r>
              <a:rPr lang="en-US" altLang="ko-KR" sz="2500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textarea</a:t>
            </a:r>
            <a:r>
              <a:rPr lang="en-US" altLang="ko-KR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태그</a:t>
            </a:r>
          </a:p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여러 줄 입력 요소 생성</a:t>
            </a: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형식</a:t>
            </a:r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b="0" i="0" u="none" strike="noStrike" kern="100" baseline="0" dirty="0" err="1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textarea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b="0" i="0" u="none" strike="noStrike" kern="100" baseline="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초깃값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b="0" i="0" u="none" strike="noStrike" kern="100" baseline="0" dirty="0" err="1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textarea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5725A4-C2AE-4D7B-BF97-6910972DE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59" y="3409704"/>
            <a:ext cx="5266063" cy="25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778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3500" dirty="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1.1 </a:t>
            </a:r>
            <a:r>
              <a:rPr lang="ko-KR" altLang="en-US" sz="3500" dirty="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개발 환경 설정하기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25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2. </a:t>
            </a:r>
            <a:r>
              <a:rPr lang="en-US" altLang="ko-KR" sz="25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VSCode</a:t>
            </a:r>
            <a:r>
              <a:rPr lang="en-US" altLang="ko-KR" sz="25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5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확장 프로그램 설치하기</a:t>
            </a:r>
            <a:endParaRPr lang="en-US" altLang="ko-KR" sz="25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코드의 생산성을 높일 수 있는 유용한 프로그램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프로그램명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제작자명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Live Server(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프로그램명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)/</a:t>
            </a:r>
            <a:r>
              <a:rPr lang="en-US" altLang="ko-KR" sz="16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Ritwick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Dey(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제작자명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Auto Rename Tag/Jun Han</a:t>
            </a:r>
          </a:p>
          <a:p>
            <a:pPr lvl="1">
              <a:lnSpc>
                <a:spcPct val="120000"/>
              </a:lnSpc>
            </a:pP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HTML to CSS autocompletion/</a:t>
            </a:r>
            <a:r>
              <a:rPr lang="en-US" altLang="ko-KR" sz="16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solnurkarim</a:t>
            </a: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>
              <a:lnSpc>
                <a:spcPct val="120000"/>
              </a:lnSpc>
            </a:pP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HTML CSS Support/</a:t>
            </a:r>
            <a:r>
              <a:rPr lang="en-US" altLang="ko-KR" sz="16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ecmel</a:t>
            </a: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>
              <a:lnSpc>
                <a:spcPct val="120000"/>
              </a:lnSpc>
            </a:pP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Code Runner/Jun Han</a:t>
            </a:r>
          </a:p>
          <a:p>
            <a:pPr lvl="1">
              <a:lnSpc>
                <a:spcPct val="120000"/>
              </a:lnSpc>
            </a:pP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Korean Language Pack for Visual Studio Code/Microsoft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ko-KR" altLang="en-US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19820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38773-9FFA-4ADE-99B6-016253251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3.6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폼 구성하기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BE279D-EC83-4F65-ABD4-7A447FC67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258976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6. select, option, </a:t>
            </a:r>
            <a:r>
              <a:rPr lang="en-US" altLang="ko-KR" sz="2500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optgroup</a:t>
            </a:r>
            <a:r>
              <a:rPr lang="en-US" altLang="ko-KR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태그</a:t>
            </a:r>
          </a:p>
          <a:p>
            <a:pPr>
              <a:lnSpc>
                <a:spcPct val="120000"/>
              </a:lnSpc>
            </a:pPr>
            <a:r>
              <a:rPr lang="en-US" altLang="ko-KR" b="0" i="0" u="none" strike="noStrike" kern="100" baseline="0" dirty="0"/>
              <a:t>select </a:t>
            </a:r>
            <a:r>
              <a:rPr lang="ko-KR" altLang="en-US" b="0" i="0" u="none" strike="noStrike" kern="100" baseline="0" dirty="0"/>
              <a:t>태그 </a:t>
            </a:r>
            <a:r>
              <a:rPr lang="en-US" altLang="ko-KR" b="0" i="0" u="none" strike="noStrike" kern="100" baseline="0" dirty="0"/>
              <a:t>: </a:t>
            </a:r>
            <a:r>
              <a:rPr lang="ko-KR" altLang="en-US" b="0" i="0" u="none" strike="noStrike" kern="100" baseline="0" dirty="0" err="1"/>
              <a:t>콤보박스</a:t>
            </a:r>
            <a:r>
              <a:rPr lang="ko-KR" altLang="en-US" b="0" i="0" u="none" strike="noStrike" kern="100" baseline="0" dirty="0"/>
              <a:t> 생성</a:t>
            </a:r>
          </a:p>
          <a:p>
            <a:pPr>
              <a:lnSpc>
                <a:spcPct val="120000"/>
              </a:lnSpc>
            </a:pPr>
            <a:r>
              <a:rPr lang="en-US" altLang="ko-KR" b="0" i="0" u="none" strike="noStrike" kern="100" baseline="0" dirty="0"/>
              <a:t>option </a:t>
            </a:r>
            <a:r>
              <a:rPr lang="ko-KR" altLang="en-US" b="0" i="0" u="none" strike="noStrike" kern="100" baseline="0" dirty="0"/>
              <a:t>태그 </a:t>
            </a:r>
            <a:r>
              <a:rPr lang="en-US" altLang="ko-KR" b="0" i="0" u="none" strike="noStrike" kern="100" baseline="0" dirty="0"/>
              <a:t>: </a:t>
            </a:r>
            <a:r>
              <a:rPr lang="ko-KR" altLang="en-US" b="0" i="0" u="none" strike="noStrike" kern="100" baseline="0" dirty="0" err="1"/>
              <a:t>콤보박스에</a:t>
            </a:r>
            <a:r>
              <a:rPr lang="ko-KR" altLang="en-US" b="0" i="0" u="none" strike="noStrike" kern="100" baseline="0" dirty="0"/>
              <a:t> 항목 하나를 추가</a:t>
            </a:r>
          </a:p>
          <a:p>
            <a:pPr>
              <a:lnSpc>
                <a:spcPct val="120000"/>
              </a:lnSpc>
            </a:pPr>
            <a:r>
              <a:rPr lang="en-US" altLang="ko-KR" b="0" i="0" u="none" strike="noStrike" kern="100" baseline="0" dirty="0" err="1"/>
              <a:t>optgroup</a:t>
            </a:r>
            <a:r>
              <a:rPr lang="en-US" altLang="ko-KR" b="0" i="0" u="none" strike="noStrike" kern="100" baseline="0" dirty="0"/>
              <a:t> </a:t>
            </a:r>
            <a:r>
              <a:rPr lang="ko-KR" altLang="en-US" b="0" i="0" u="none" strike="noStrike" kern="100" baseline="0" dirty="0"/>
              <a:t>태그 </a:t>
            </a:r>
            <a:r>
              <a:rPr lang="en-US" altLang="ko-KR" b="0" i="0" u="none" strike="noStrike" kern="100" baseline="0" dirty="0"/>
              <a:t>: </a:t>
            </a:r>
            <a:r>
              <a:rPr lang="ko-KR" altLang="en-US" b="0" i="0" u="none" strike="noStrike" kern="100" baseline="0" dirty="0"/>
              <a:t>항목들을 그룹으로 묶음</a:t>
            </a:r>
            <a:endParaRPr lang="en-US" altLang="ko-KR" b="0" i="0" u="none" strike="noStrike" kern="100" baseline="0" dirty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</a:rPr>
              <a:t>   형식</a:t>
            </a:r>
            <a:r>
              <a:rPr lang="ko-KR" altLang="en-US" b="0" i="0" u="none" strike="noStrike" kern="100" baseline="0" smtClean="0">
                <a:solidFill>
                  <a:srgbClr val="800000"/>
                </a:solidFill>
              </a:rPr>
              <a:t> 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&lt;select&gt;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0" i="0" u="none" strike="noStrike" kern="100" baseline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en-US" altLang="ko-KR" b="0" i="0" u="none" strike="noStrike" kern="100" baseline="0" smtClean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b="0" i="0" u="none" strike="noStrike" kern="100" baseline="0" dirty="0" err="1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optgroup</a:t>
            </a:r>
            <a:r>
              <a:rPr lang="en-US" altLang="ko-KR" b="0" i="0" u="none" strike="noStrike" kern="100" baseline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0" i="0" u="none" strike="noStrike" kern="100" baseline="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label</a:t>
            </a:r>
            <a:r>
              <a:rPr lang="en-US" altLang="ko-KR" b="0" i="0" u="none" strike="noStrike" kern="100" baseline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b="0" i="0" u="none" strike="noStrike" kern="100" baseline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b="0" i="0" u="none" strike="noStrike" kern="100" baseline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그룹 이름</a:t>
            </a:r>
            <a:r>
              <a:rPr lang="en-US" altLang="ko-KR" b="0" i="0" u="none" strike="noStrike" kern="100" baseline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0" i="0" u="none" strike="noStrike" kern="100" baseline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b="0" i="0" u="none" strike="noStrike" kern="100" baseline="0" smtClean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&lt;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option</a:t>
            </a:r>
            <a:r>
              <a:rPr lang="en-US" altLang="ko-KR" b="0" i="0" u="none" strike="noStrike" kern="100" baseline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0" i="0" u="none" strike="noStrike" kern="100" baseline="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US" altLang="ko-KR" b="0" i="0" u="none" strike="noStrike" kern="100" baseline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b="0" i="0" u="none" strike="noStrike" kern="100" baseline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b="0" i="0" u="none" strike="noStrike" kern="100" baseline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서버에 전송할 </a:t>
            </a:r>
            <a:r>
              <a:rPr lang="ko-KR" altLang="en-US" b="0" i="0" u="none" strike="noStrike" kern="100" baseline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</a:t>
            </a:r>
            <a:r>
              <a:rPr lang="en-US" altLang="ko-KR" b="0" i="0" u="none" strike="noStrike" kern="100" baseline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b="0" i="0" u="none" strike="noStrike" kern="100" baseline="0" smtClean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br>
              <a:rPr lang="en-US" altLang="ko-KR" b="0" i="0" u="none" strike="noStrike" kern="100" baseline="0" smtClean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b="0" i="0" u="none" strike="noStrike" kern="100" baseline="0" smtClean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</a:t>
            </a:r>
            <a:r>
              <a:rPr lang="ko-KR" altLang="en-US" b="0" i="0" u="none" strike="noStrike" kern="100" baseline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</a:t>
            </a:r>
            <a:r>
              <a:rPr lang="ko-KR" altLang="en-US" b="0" i="0" u="none" strike="noStrike" kern="100" baseline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브라우저에 </a:t>
            </a:r>
            <a:r>
              <a:rPr lang="ko-KR" altLang="en-US" b="0" i="0" u="none" strike="noStrike" kern="100" baseline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표시할 </a:t>
            </a:r>
            <a:r>
              <a:rPr lang="ko-KR" altLang="en-US" b="0" i="0" u="none" strike="noStrike" kern="100" baseline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&lt;/option&gt;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0" i="0" u="none" strike="noStrike" kern="100" baseline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en-US" altLang="ko-KR" b="0" i="0" u="none" strike="noStrike" kern="100" baseline="0" smtClean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b="0" i="0" u="none" strike="noStrike" kern="100" baseline="0" dirty="0" err="1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optgroup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0" i="0" u="none" strike="noStrike" kern="100" baseline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b="0" i="0" u="none" strike="noStrike" kern="100" baseline="0" smtClean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&lt;/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select&gt;</a:t>
            </a:r>
            <a:endParaRPr lang="ko-KR" altLang="en-US" b="0" i="0" u="none" strike="noStrike" kern="100" baseline="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79986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38773-9FFA-4ADE-99B6-016253251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3.6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폼 구성하기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BE279D-EC83-4F65-ABD4-7A447FC67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6. select, option, </a:t>
            </a:r>
            <a:r>
              <a:rPr lang="en-US" altLang="ko-KR" sz="2500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optgroup</a:t>
            </a:r>
            <a:r>
              <a:rPr lang="en-US" altLang="ko-KR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태그</a:t>
            </a:r>
          </a:p>
          <a:p>
            <a:pPr>
              <a:lnSpc>
                <a:spcPct val="120000"/>
              </a:lnSpc>
            </a:pP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size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속성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화면에 노출되는 항목 개수를 지정</a:t>
            </a:r>
          </a:p>
          <a:p>
            <a:pPr>
              <a:lnSpc>
                <a:spcPct val="120000"/>
              </a:lnSpc>
            </a:pP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multiple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속성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여러 항목을 동시에 선택</a:t>
            </a:r>
          </a:p>
          <a:p>
            <a:pPr>
              <a:lnSpc>
                <a:spcPct val="120000"/>
              </a:lnSpc>
            </a:pP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selected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속성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 선택 항목으로 지정</a:t>
            </a:r>
            <a:endParaRPr lang="ko-KR" altLang="en-US" b="0" i="0" u="none" strike="noStrike" kern="100" baseline="0" dirty="0"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40413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0E670-9DDB-4283-B6CC-14659E53B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3.6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폼 구성하기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10FAC3-15A2-4437-90C2-A04D01455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7. button </a:t>
            </a:r>
            <a:r>
              <a:rPr lang="ko-KR" altLang="en-US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태그</a:t>
            </a:r>
          </a:p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버튼 요소 생성</a:t>
            </a: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형식</a:t>
            </a:r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&lt;button </a:t>
            </a:r>
            <a:r>
              <a:rPr lang="en-US" altLang="ko-KR" b="0" i="0" u="none" strike="noStrike" kern="100" baseline="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b="0" i="0" u="none" strike="noStrike" kern="100" baseline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b="0" i="0" u="none" strike="noStrike" kern="100" baseline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b="0" i="0" u="none" strike="noStrike" kern="100" baseline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</a:t>
            </a:r>
            <a:r>
              <a:rPr lang="en-US" altLang="ko-KR" b="0" i="0" u="none" strike="noStrike" kern="100" baseline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b="0" i="0" u="none" strike="noStrike" kern="100" baseline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버튼 내용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&lt;/button&gt;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예</a:t>
            </a:r>
            <a:endParaRPr lang="ko-KR" altLang="en-US" b="0" i="0" u="none" strike="noStrike" kern="100" baseline="0" dirty="0">
              <a:solidFill>
                <a:srgbClr val="800000"/>
              </a:solidFill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8FE3DC-7DA1-4236-A38F-2B7A94CC7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278" y="3269958"/>
            <a:ext cx="5045725" cy="20326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1C4F60D-34E9-424B-8722-D1AA7FD7D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278" y="5333184"/>
            <a:ext cx="2989277" cy="141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3061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E26BB-9D65-40C3-A7FA-A62F99726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3.6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폼 구성하기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29C49D-5038-4438-8210-9FCF7CC69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8. </a:t>
            </a:r>
            <a:r>
              <a:rPr lang="ko-KR" altLang="en-US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폼 관련 태그에서 사용할 수 있는 추가 속성</a:t>
            </a:r>
          </a:p>
          <a:p>
            <a:pPr>
              <a:lnSpc>
                <a:spcPct val="120000"/>
              </a:lnSpc>
            </a:pP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disabled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속성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상호작용 요소를 비활성화</a:t>
            </a: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형식</a:t>
            </a:r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태그</a:t>
            </a:r>
            <a:r>
              <a:rPr lang="ko-KR" altLang="en-US" b="0" i="0" u="none" strike="noStrike" kern="100" baseline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0" i="0" u="none" strike="noStrike" kern="100" baseline="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disabled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altLang="ko-KR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readonly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속성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상호작용 요소를 읽기 전용으로 변경</a:t>
            </a: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형식</a:t>
            </a:r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태그</a:t>
            </a:r>
            <a:r>
              <a:rPr lang="ko-KR" altLang="en-US" b="0" i="0" u="none" strike="noStrike" kern="100" baseline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0" i="0" u="none" strike="noStrike" kern="100" baseline="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readonly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altLang="ko-KR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maxlength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속성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입력할 수 있는 글자 수를 제한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형식</a:t>
            </a:r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태그</a:t>
            </a:r>
            <a:r>
              <a:rPr lang="ko-KR" altLang="en-US" b="0" i="0" u="none" strike="noStrike" kern="100" baseline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0" i="0" u="none" strike="noStrike" kern="100" baseline="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maxlength</a:t>
            </a:r>
            <a:r>
              <a:rPr lang="en-US" altLang="ko-KR" b="0" i="0" u="none" strike="noStrike" kern="100" baseline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b="0" i="0" u="none" strike="noStrike" kern="100" baseline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b="0" i="0" u="none" strike="noStrike" kern="100" baseline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숫자</a:t>
            </a:r>
            <a:r>
              <a:rPr lang="en-US" altLang="ko-KR" b="0" i="0" u="none" strike="noStrike" kern="100" baseline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en-US" altLang="ko-KR" b="0" i="0" u="none" strike="noStrike" kern="100" baseline="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26115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E26BB-9D65-40C3-A7FA-A62F99726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3.6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폼 구성하기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29C49D-5038-4438-8210-9FCF7CC69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8. </a:t>
            </a:r>
            <a:r>
              <a:rPr lang="ko-KR" altLang="en-US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폼 관련 태그에서 사용할 수 있는 추가 속성</a:t>
            </a:r>
          </a:p>
          <a:p>
            <a:pPr>
              <a:lnSpc>
                <a:spcPct val="120000"/>
              </a:lnSpc>
            </a:pP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checked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속성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요소를 선택된 상태로 표시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형식</a:t>
            </a:r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태그 </a:t>
            </a:r>
            <a:r>
              <a:rPr lang="en-US" altLang="ko-KR" b="0" i="0" u="none" strike="noStrike" kern="100" baseline="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checked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altLang="ko-KR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placeholder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속성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입력 요소에 어떠한 값을 입력하면 되는지 힌트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형식</a:t>
            </a:r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 </a:t>
            </a:r>
            <a:r>
              <a:rPr lang="en-US" altLang="ko-KR" b="0" i="0" u="none" strike="noStrike" kern="100" baseline="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placeholder</a:t>
            </a:r>
            <a:r>
              <a:rPr lang="en-US" altLang="ko-KR" b="0" i="0" u="none" strike="noStrike" kern="100" baseline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b="0" i="0" u="none" strike="noStrike" kern="100" baseline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b="0" i="0" u="none" strike="noStrike" kern="100" baseline="0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입력값에</a:t>
            </a:r>
            <a:r>
              <a:rPr lang="ko-KR" altLang="en-US" b="0" i="0" u="none" strike="noStrike" kern="100" baseline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대한 힌트</a:t>
            </a:r>
            <a:r>
              <a:rPr lang="en-US" altLang="ko-KR" b="0" i="0" u="none" strike="noStrike" kern="100" baseline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256596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14399-36D6-4E7B-848A-A6BEF037D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3.7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표 만들기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456715-F611-4178-95FE-338B48E0C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 table </a:t>
            </a:r>
            <a:r>
              <a:rPr lang="ko-KR" altLang="en-US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태그</a:t>
            </a:r>
          </a:p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표를 생성할 때 사용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형식</a:t>
            </a:r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&lt;table&gt;&lt;/table&gt;</a:t>
            </a:r>
          </a:p>
          <a:p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2. caption </a:t>
            </a:r>
            <a:r>
              <a:rPr lang="ko-KR" altLang="en-US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태그 </a:t>
            </a:r>
          </a:p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표의 제목을 지정할 때 사용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형식</a:t>
            </a:r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&lt;table&gt;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0" i="0" u="none" strike="noStrike" kern="100" baseline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</a:t>
            </a:r>
            <a:r>
              <a:rPr lang="en-US" altLang="ko-KR" b="0" i="0" u="none" strike="noStrike" kern="100" baseline="0" smtClean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&lt;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caption&gt;</a:t>
            </a:r>
            <a:r>
              <a:rPr lang="ko-KR" altLang="en-US" b="0" i="0" u="none" strike="noStrike" kern="100" baseline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 제목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&lt;/caption&gt;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0" i="0" u="none" strike="noStrike" kern="100" baseline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b="0" i="0" u="none" strike="noStrike" kern="100" baseline="0" smtClean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&lt;/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table&gt;</a:t>
            </a:r>
          </a:p>
        </p:txBody>
      </p:sp>
    </p:spTree>
    <p:extLst>
      <p:ext uri="{BB962C8B-B14F-4D97-AF65-F5344CB8AC3E}">
        <p14:creationId xmlns:p14="http://schemas.microsoft.com/office/powerpoint/2010/main" val="28365915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67B869-21A2-43AD-A586-862A746F8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3.7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표 만들기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7E25F5-F57B-43D3-A093-A370085CA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altLang="ko-KR" sz="2500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3. tr </a:t>
            </a:r>
            <a:r>
              <a:rPr lang="ko-KR" altLang="en-US" sz="2500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태그</a:t>
            </a:r>
          </a:p>
          <a:p>
            <a:pPr>
              <a:lnSpc>
                <a:spcPct val="140000"/>
              </a:lnSpc>
            </a:pPr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표에서 행을 생성할 때 사용</a:t>
            </a:r>
            <a:endParaRPr lang="en-US" altLang="ko-KR" b="0" i="0" u="none" strike="noStrike" kern="100" baseline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b="1" kern="100" smtClean="0">
                <a:solidFill>
                  <a:srgbClr val="7030A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b="1" kern="100" smtClean="0">
                <a:solidFill>
                  <a:srgbClr val="7030A0"/>
                </a:solidFill>
              </a:rPr>
              <a:t>형식</a:t>
            </a:r>
            <a:r>
              <a:rPr lang="ko-KR" altLang="en-US" kern="1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kern="100" smtClean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&lt;table&gt;   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ko-KR" kern="100" smtClean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&lt;tr&gt;&lt;/tr&gt;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ko-KR" kern="100" smtClean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&lt;/table&gt;</a:t>
            </a:r>
          </a:p>
          <a:p>
            <a:pPr>
              <a:lnSpc>
                <a:spcPct val="140000"/>
              </a:lnSpc>
            </a:pPr>
            <a:endParaRPr lang="ko-KR" altLang="en-US" b="0" i="0" u="none" strike="noStrike" kern="100" baseline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936653-6849-4C83-81A4-017D446BD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39" y="4581038"/>
            <a:ext cx="4825388" cy="2142781"/>
          </a:xfrm>
          <a:prstGeom prst="rect">
            <a:avLst/>
          </a:prstGeom>
        </p:spPr>
      </p:pic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3F7E25F5-F57B-43D3-A093-A370085CAB07}"/>
              </a:ext>
            </a:extLst>
          </p:cNvPr>
          <p:cNvSpPr txBox="1">
            <a:spLocks/>
          </p:cNvSpPr>
          <p:nvPr/>
        </p:nvSpPr>
        <p:spPr>
          <a:xfrm>
            <a:off x="4401084" y="1825625"/>
            <a:ext cx="3772434" cy="4530726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30400" indent="-2304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defRPr>
            </a:lvl1pPr>
            <a:lvl2pPr marL="4608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defRPr>
            </a:lvl2pPr>
            <a:lvl3pPr marL="691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defRPr>
            </a:lvl3pPr>
            <a:lvl4pPr marL="921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defRPr>
            </a:lvl4pPr>
            <a:lvl5pPr marL="1152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500" kern="100" smtClean="0"/>
              <a:t>4. td, th </a:t>
            </a:r>
            <a:r>
              <a:rPr lang="ko-KR" altLang="en-US" sz="2500" kern="100" smtClean="0"/>
              <a:t>태그</a:t>
            </a:r>
          </a:p>
          <a:p>
            <a:pPr>
              <a:lnSpc>
                <a:spcPct val="120000"/>
              </a:lnSpc>
            </a:pPr>
            <a:r>
              <a:rPr lang="ko-KR" altLang="en-US" kern="100" smtClean="0"/>
              <a:t>표에서 열을 생성할 때 사용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ko-KR" altLang="en-US" b="1" kern="100" smtClean="0">
                <a:solidFill>
                  <a:srgbClr val="7030A0"/>
                </a:solidFill>
              </a:rPr>
              <a:t>    형식</a:t>
            </a:r>
            <a:r>
              <a:rPr lang="ko-KR" altLang="en-US" kern="100" smtClean="0"/>
              <a:t> </a:t>
            </a:r>
            <a:r>
              <a:rPr lang="en-US" altLang="ko-KR" kern="100" smtClean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&lt;table&gt;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kern="100" smtClean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&lt;tr&gt;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kern="100" smtClean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&lt;th&gt;</a:t>
            </a:r>
            <a:r>
              <a:rPr lang="ko-KR" altLang="en-US" kern="1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제목</a:t>
            </a:r>
            <a:r>
              <a:rPr lang="en-US" altLang="ko-KR" kern="100" smtClean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&lt;/th&gt;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kern="100" smtClean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&lt;td&gt;</a:t>
            </a:r>
            <a:r>
              <a:rPr lang="ko-KR" altLang="en-US" kern="1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내용</a:t>
            </a:r>
            <a:r>
              <a:rPr lang="en-US" altLang="ko-KR" kern="100" smtClean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&lt;/td&gt;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kern="100" smtClean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&lt;/tr&gt;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kern="100" smtClean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&lt;/table&gt;</a:t>
            </a:r>
            <a:endParaRPr lang="en-US" altLang="ko-KR" kern="100" dirty="0">
              <a:solidFill>
                <a:srgbClr val="80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42721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10238-AE93-4AAC-8F72-A5A20233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3.7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표 만들기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84DEBA-A6A2-4586-8A00-10E0D3C09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5. </a:t>
            </a:r>
            <a:r>
              <a:rPr lang="en-US" altLang="ko-KR" sz="2500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rowspan</a:t>
            </a:r>
            <a:r>
              <a:rPr lang="ko-KR" altLang="en-US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과 </a:t>
            </a:r>
            <a:r>
              <a:rPr lang="en-US" altLang="ko-KR" sz="2500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colspan</a:t>
            </a:r>
            <a:r>
              <a:rPr lang="en-US" altLang="ko-KR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속성</a:t>
            </a:r>
          </a:p>
          <a:p>
            <a:pPr>
              <a:lnSpc>
                <a:spcPct val="130000"/>
              </a:lnSpc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셀을 병합할 때 사용</a:t>
            </a: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6. </a:t>
            </a:r>
            <a:r>
              <a:rPr lang="en-US" altLang="ko-KR" sz="2500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thead</a:t>
            </a:r>
            <a:r>
              <a:rPr lang="en-US" altLang="ko-KR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en-US" altLang="ko-KR" sz="2500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tfoot</a:t>
            </a:r>
            <a:r>
              <a:rPr lang="en-US" altLang="ko-KR" sz="2500" b="0" i="0" u="none" strike="noStrike" kern="100" baseline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en-US" altLang="ko-KR" sz="2500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tbody </a:t>
            </a:r>
            <a:r>
              <a:rPr lang="ko-KR" altLang="en-US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태그 </a:t>
            </a:r>
          </a:p>
          <a:p>
            <a:pPr>
              <a:lnSpc>
                <a:spcPct val="130000"/>
              </a:lnSpc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행을 그룹화할 때 사용</a:t>
            </a: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ko-KR" altLang="en-US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7. col</a:t>
            </a:r>
            <a:r>
              <a:rPr lang="ko-KR" altLang="en-US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과 </a:t>
            </a:r>
            <a:r>
              <a:rPr lang="en-US" altLang="ko-KR" sz="2500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colgroup</a:t>
            </a:r>
            <a:r>
              <a:rPr lang="en-US" altLang="ko-KR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태그</a:t>
            </a:r>
            <a:endParaRPr lang="en-US" altLang="ko-KR" sz="2500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열을 그룹화할 때 사용</a:t>
            </a: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형식</a:t>
            </a:r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&lt;col&gt;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0" i="0" u="none" strike="noStrike" kern="100" baseline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en-US" altLang="ko-KR" b="0" i="0" u="none" strike="noStrike" kern="100" baseline="0" smtClean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&lt;</a:t>
            </a:r>
            <a:r>
              <a:rPr lang="en-US" altLang="ko-KR" b="0" i="0" u="none" strike="noStrike" kern="100" baseline="0" dirty="0" err="1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colgroup</a:t>
            </a:r>
            <a:r>
              <a:rPr lang="en-US" altLang="ko-KR" b="0" i="0" u="none" strike="noStrike" kern="100" baseline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0" i="0" u="none" strike="noStrike" kern="100" baseline="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span</a:t>
            </a:r>
            <a:r>
              <a:rPr lang="en-US" altLang="ko-KR" b="0" i="0" u="none" strike="noStrike" kern="100" baseline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b="0" i="0" u="none" strike="noStrike" kern="100" baseline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b="0" i="0" u="none" strike="noStrike" kern="100" baseline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그룹화할 열의 개수</a:t>
            </a:r>
            <a:r>
              <a:rPr lang="en-US" altLang="ko-KR" b="0" i="0" u="none" strike="noStrike" kern="100" baseline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F328B7-ACBC-4394-929B-D8F67DCC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099" y="3625887"/>
            <a:ext cx="4366901" cy="248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350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3F5459-4140-4A27-8C5E-9FF19A4B2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3.7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표 만들기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FF29D5-4E54-4CCE-AEB4-42C37003B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8. scope </a:t>
            </a:r>
            <a:r>
              <a:rPr lang="ko-KR" altLang="en-US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속성</a:t>
            </a:r>
          </a:p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제목을 나타내는 셀의 범위를 지정</a:t>
            </a:r>
          </a:p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웹 접근성 향상을 목적으로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en-US" altLang="ko-KR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th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태그에서만 사용</a:t>
            </a:r>
            <a:endParaRPr lang="ko-KR" altLang="en-US" b="0" i="0" u="none" strike="noStrike" kern="100" baseline="0" dirty="0"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7F7DC9-0F83-4C8D-8D7C-70143BCFF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815" y="3420455"/>
            <a:ext cx="4494882" cy="163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7825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2C7D7-28CF-4765-8830-467F44DEC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3.8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멀티미디어 설정하기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09EF9F-5E38-411C-B7CF-CE09732A9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 audio </a:t>
            </a:r>
            <a:r>
              <a:rPr lang="ko-KR" altLang="en-US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태그 </a:t>
            </a:r>
          </a:p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오디오 요소를 삽입할 때 사용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형식</a:t>
            </a:r>
            <a:r>
              <a:rPr lang="ko-KR" altLang="en-US" b="0" i="0" u="none" strike="noStrike" kern="100" baseline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&lt;audio </a:t>
            </a:r>
            <a:r>
              <a:rPr lang="en-US" altLang="ko-KR" b="0" i="0" u="none" strike="noStrike" kern="100" baseline="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src</a:t>
            </a:r>
            <a:r>
              <a:rPr lang="en-US" altLang="ko-KR" b="0" i="0" u="none" strike="noStrike" kern="100" baseline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b="0" i="0" u="none" strike="noStrike" kern="100" baseline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b="0" i="0" u="none" strike="noStrike" kern="100" baseline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오디오 파일 경로</a:t>
            </a:r>
            <a:r>
              <a:rPr lang="en-US" altLang="ko-KR" b="0" i="0" u="none" strike="noStrike" kern="100" baseline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b="0" i="0" u="none" strike="noStrike" kern="100" baseline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0" i="0" u="none" strike="noStrike" kern="100" baseline="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controls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&gt;&lt;/audio&gt;</a:t>
            </a:r>
          </a:p>
          <a:p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2. video </a:t>
            </a:r>
            <a:r>
              <a:rPr lang="ko-KR" altLang="en-US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태그 </a:t>
            </a:r>
          </a:p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비디오 요소를 삽입할 때 사용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형식</a:t>
            </a:r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&lt;video </a:t>
            </a:r>
            <a:r>
              <a:rPr lang="en-US" altLang="ko-KR" b="0" i="0" u="none" strike="noStrike" kern="100" baseline="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src</a:t>
            </a:r>
            <a:r>
              <a:rPr lang="en-US" altLang="ko-KR" b="0" i="0" u="none" strike="noStrike" kern="100" baseline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b="0" i="0" u="none" strike="noStrike" kern="100" baseline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b="0" i="0" u="none" strike="noStrike" kern="100" baseline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비디오 파일 경로</a:t>
            </a:r>
            <a:r>
              <a:rPr lang="en-US" altLang="ko-KR" b="0" i="0" u="none" strike="noStrike" kern="100" baseline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</a:t>
            </a:r>
            <a:r>
              <a:rPr lang="en-US" altLang="ko-KR" b="0" i="0" u="none" strike="noStrike" kern="100" baseline="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controls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&gt;&lt;/video&gt;</a:t>
            </a:r>
          </a:p>
        </p:txBody>
      </p:sp>
    </p:spTree>
    <p:extLst>
      <p:ext uri="{BB962C8B-B14F-4D97-AF65-F5344CB8AC3E}">
        <p14:creationId xmlns:p14="http://schemas.microsoft.com/office/powerpoint/2010/main" val="860171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350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1.1 </a:t>
            </a:r>
            <a:r>
              <a:rPr lang="ko-KR" altLang="en-US" sz="350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개발 환경 설정하기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25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3. </a:t>
            </a:r>
            <a:r>
              <a:rPr lang="ko-KR" altLang="en-US" sz="25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실행을 위한 웹 브라우저 설치하기</a:t>
            </a:r>
            <a:endParaRPr lang="en-US" altLang="ko-KR" sz="25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웹 브라우저로 </a:t>
            </a:r>
            <a:r>
              <a:rPr lang="en-US" altLang="ko-KR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VSCode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 작성한 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HTML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코드 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기본으로 구글의 크롬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(Chrome)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웹 브라우저 사용</a:t>
            </a:r>
            <a:endParaRPr lang="ko-KR" altLang="en-US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D82F42-3258-4BCB-97E2-FCA1DE153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23" y="3590236"/>
            <a:ext cx="8130448" cy="316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709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8D7E94-2E51-4D5A-ACA9-18FBAD82B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3.8 </a:t>
            </a:r>
            <a:r>
              <a:rPr lang="ko-KR" altLang="en-US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멀티미디어 설정하기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2A8493-AC2E-44BF-9E12-350742403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3. source </a:t>
            </a:r>
            <a:r>
              <a:rPr lang="ko-KR" altLang="en-US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태그</a:t>
            </a:r>
          </a:p>
          <a:p>
            <a:pPr>
              <a:lnSpc>
                <a:spcPct val="120000"/>
              </a:lnSpc>
            </a:pP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audio, video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태그에서 리소스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파일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경로와 미디어 타입을 명시</a:t>
            </a: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형식</a:t>
            </a:r>
            <a:r>
              <a:rPr lang="ko-KR" altLang="en-US" b="1" i="0" u="none" strike="noStrike" kern="100" baseline="0" smtClean="0">
                <a:solidFill>
                  <a:srgbClr val="7030A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&lt;audio </a:t>
            </a:r>
            <a:r>
              <a:rPr lang="en-US" altLang="ko-KR" b="0" i="0" u="none" strike="noStrike" kern="100" baseline="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controls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0" i="0" u="none" strike="noStrike" kern="100" baseline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</a:t>
            </a:r>
            <a:r>
              <a:rPr lang="en-US" altLang="ko-KR" b="0" i="0" u="none" strike="noStrike" kern="100" baseline="0" smtClean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&lt;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source</a:t>
            </a:r>
            <a:r>
              <a:rPr lang="en-US" altLang="ko-KR" b="0" i="0" u="none" strike="noStrike" kern="100" baseline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0" i="0" u="none" strike="noStrike" kern="100" baseline="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src</a:t>
            </a:r>
            <a:r>
              <a:rPr lang="en-US" altLang="ko-KR" b="0" i="0" u="none" strike="noStrike" kern="100" baseline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b="0" i="0" u="none" strike="noStrike" kern="100" baseline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b="0" i="0" u="none" strike="noStrike" kern="100" baseline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경로</a:t>
            </a:r>
            <a:r>
              <a:rPr lang="en-US" altLang="ko-KR" b="0" i="0" u="none" strike="noStrike" kern="100" baseline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b="0" i="0" u="none" strike="noStrike" kern="100" baseline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0" i="0" u="none" strike="noStrike" kern="100" baseline="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b="0" i="0" u="none" strike="noStrike" kern="100" baseline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b="0" i="0" u="none" strike="noStrike" kern="100" baseline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b="0" i="0" u="none" strike="noStrike" kern="100" baseline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미디어 타입</a:t>
            </a:r>
            <a:r>
              <a:rPr lang="en-US" altLang="ko-KR" b="0" i="0" u="none" strike="noStrike" kern="100" baseline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0" i="0" u="none" strike="noStrike" kern="100" baseline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en-US" altLang="ko-KR" b="0" i="0" u="none" strike="noStrike" kern="100" baseline="0" smtClean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&lt;/audio&gt;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형식 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&lt;video </a:t>
            </a:r>
            <a:r>
              <a:rPr lang="en-US" altLang="ko-KR" b="0" i="0" u="none" strike="noStrike" kern="100" baseline="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controls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0" i="0" u="none" strike="noStrike" kern="100" baseline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</a:t>
            </a:r>
            <a:r>
              <a:rPr lang="en-US" altLang="ko-KR" b="0" i="0" u="none" strike="noStrike" kern="100" baseline="0" smtClean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&lt;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source</a:t>
            </a:r>
            <a:r>
              <a:rPr lang="en-US" altLang="ko-KR" b="0" i="0" u="none" strike="noStrike" kern="100" baseline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0" i="0" u="none" strike="noStrike" kern="100" baseline="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src</a:t>
            </a:r>
            <a:r>
              <a:rPr lang="en-US" altLang="ko-KR" b="0" i="0" u="none" strike="noStrike" kern="100" baseline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b="0" i="0" u="none" strike="noStrike" kern="100" baseline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b="0" i="0" u="none" strike="noStrike" kern="100" baseline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경로</a:t>
            </a:r>
            <a:r>
              <a:rPr lang="en-US" altLang="ko-KR" b="0" i="0" u="none" strike="noStrike" kern="100" baseline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b="0" i="0" u="none" strike="noStrike" kern="100" baseline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0" i="0" u="none" strike="noStrike" kern="100" baseline="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b="0" i="0" u="none" strike="noStrike" kern="100" baseline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b="0" i="0" u="none" strike="noStrike" kern="100" baseline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b="0" i="0" u="none" strike="noStrike" kern="100" baseline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미디어 타입</a:t>
            </a:r>
            <a:r>
              <a:rPr lang="en-US" altLang="ko-KR" b="0" i="0" u="none" strike="noStrike" kern="100" baseline="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0" i="0" u="none" strike="noStrike" kern="100" baseline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en-US" altLang="ko-KR" b="0" i="0" u="none" strike="noStrike" kern="100" baseline="0" smtClean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&lt;/video&gt;</a:t>
            </a:r>
          </a:p>
        </p:txBody>
      </p:sp>
    </p:spTree>
    <p:extLst>
      <p:ext uri="{BB962C8B-B14F-4D97-AF65-F5344CB8AC3E}">
        <p14:creationId xmlns:p14="http://schemas.microsoft.com/office/powerpoint/2010/main" val="1832281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11954-093B-4035-889B-8FE9BC827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028789" cy="1325563"/>
          </a:xfrm>
        </p:spPr>
        <p:txBody>
          <a:bodyPr/>
          <a:lstStyle/>
          <a:p>
            <a:r>
              <a:rPr lang="en-US" altLang="ko-KR" b="0" i="0" u="none" strike="noStrike" kern="100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3.9 </a:t>
            </a:r>
            <a:r>
              <a:rPr lang="ko-KR" altLang="en-US" b="0" i="0" u="none" strike="noStrike" kern="100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웹 페이지 구조를 설계하는 </a:t>
            </a:r>
            <a:r>
              <a:rPr lang="ko-KR" altLang="en-US" b="0" i="0" u="none" strike="noStrike" kern="100" baseline="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시맨틱</a:t>
            </a:r>
            <a:r>
              <a:rPr lang="ko-KR" altLang="en-US" b="0" i="0" u="none" strike="noStrike" kern="100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태그</a:t>
            </a:r>
            <a:endParaRPr lang="ko-KR" altLang="en-US" b="0" i="0" u="none" strike="noStrike" kern="100" baseline="0" dirty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371ACC-7677-4E20-8F97-4E81B76F6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시맨틱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태그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태그의 이름만으로 태그의 용도나 역할에 대한 의미가 명확한 태그</a:t>
            </a:r>
          </a:p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시맨틱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웹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시맨틱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태그로 의미 있게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HTML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구조를 설계한 웹 페이지</a:t>
            </a: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ko-KR" altLang="en-US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 header </a:t>
            </a:r>
            <a:r>
              <a:rPr lang="ko-KR" altLang="en-US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태그</a:t>
            </a:r>
          </a:p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웹 페이지에서 헤더 영역을 구분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형식</a:t>
            </a:r>
            <a:r>
              <a:rPr lang="ko-KR" altLang="en-US" b="0" i="0" u="none" strike="noStrike" kern="100" baseline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&lt;header&gt;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0" i="0" u="none" strike="noStrike" kern="100" baseline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</a:t>
            </a:r>
            <a:r>
              <a:rPr lang="ko-KR" altLang="en-US" b="0" i="0" u="none" strike="noStrike" kern="100" baseline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헤더 </a:t>
            </a:r>
            <a:r>
              <a:rPr lang="ko-KR" altLang="en-US" b="0" i="0" u="none" strike="noStrike" kern="100" baseline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 요소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0" i="0" u="none" strike="noStrike" kern="100" baseline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b="0" i="0" u="none" strike="noStrike" kern="100" baseline="0" smtClean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&lt;/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header&gt;</a:t>
            </a:r>
            <a:endParaRPr lang="ko-KR" altLang="en-US" b="0" i="0" u="none" strike="noStrike" kern="100" baseline="0" dirty="0">
              <a:solidFill>
                <a:srgbClr val="80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45333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11954-093B-4035-889B-8FE9BC827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037178" cy="1325563"/>
          </a:xfrm>
        </p:spPr>
        <p:txBody>
          <a:bodyPr/>
          <a:lstStyle/>
          <a:p>
            <a:r>
              <a:rPr lang="en-US" altLang="ko-KR" b="0" i="0" u="none" strike="noStrike" kern="100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3.9 </a:t>
            </a:r>
            <a:r>
              <a:rPr lang="ko-KR" altLang="en-US" b="0" i="0" u="none" strike="noStrike" kern="100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웹 페이지 구조를 설계하는 </a:t>
            </a:r>
            <a:r>
              <a:rPr lang="ko-KR" altLang="en-US" b="0" i="0" u="none" strike="noStrike" kern="100" baseline="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시맨틱</a:t>
            </a:r>
            <a:r>
              <a:rPr lang="ko-KR" altLang="en-US" b="0" i="0" u="none" strike="noStrike" kern="100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태그</a:t>
            </a:r>
            <a:endParaRPr lang="ko-KR" altLang="en-US" b="0" i="0" u="none" strike="noStrike" kern="100" baseline="0" dirty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371ACC-7677-4E20-8F97-4E81B76F6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084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2. nav </a:t>
            </a:r>
            <a:r>
              <a:rPr lang="ko-KR" altLang="en-US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태그</a:t>
            </a:r>
          </a:p>
          <a:p>
            <a:pPr>
              <a:lnSpc>
                <a:spcPct val="130000"/>
              </a:lnSpc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웹 페이지에서 내부의 다른 영역이나 외부를 연결하는 링크 영역을 구분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형식</a:t>
            </a:r>
            <a:r>
              <a:rPr lang="ko-KR" altLang="en-US" b="0" i="0" u="none" strike="noStrike" kern="100" baseline="0" smtClean="0">
                <a:solidFill>
                  <a:srgbClr val="8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&lt;nav&gt;&lt;/nav&gt;</a:t>
            </a:r>
          </a:p>
          <a:p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3. section </a:t>
            </a:r>
            <a:r>
              <a:rPr lang="ko-KR" altLang="en-US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태그</a:t>
            </a:r>
          </a:p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웹 페이지에서 논리적으로 관련 있는 내용 영역을 구분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형식</a:t>
            </a:r>
            <a:r>
              <a:rPr lang="ko-KR" altLang="en-US" b="0" i="0" u="none" strike="noStrike" kern="100" baseline="0" smtClean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&lt;section&gt;&lt;/section&gt;</a:t>
            </a:r>
          </a:p>
          <a:p>
            <a:pPr marL="0" indent="0">
              <a:buNone/>
            </a:pPr>
            <a:endParaRPr lang="en-US" altLang="ko-KR" kern="100" dirty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en-US" altLang="ko-KR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4. article </a:t>
            </a:r>
            <a:r>
              <a:rPr lang="ko-KR" altLang="en-US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태그</a:t>
            </a:r>
          </a:p>
          <a:p>
            <a:pPr>
              <a:lnSpc>
                <a:spcPct val="130000"/>
              </a:lnSpc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웹 페이지에서 독립적인 영역을 구분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형식</a:t>
            </a:r>
            <a:r>
              <a:rPr lang="ko-KR" altLang="en-US" b="0" i="0" u="none" strike="noStrike" kern="100" baseline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&lt;article&gt;&lt;/article&gt;</a:t>
            </a:r>
          </a:p>
        </p:txBody>
      </p:sp>
    </p:spTree>
    <p:extLst>
      <p:ext uri="{BB962C8B-B14F-4D97-AF65-F5344CB8AC3E}">
        <p14:creationId xmlns:p14="http://schemas.microsoft.com/office/powerpoint/2010/main" val="6955939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11954-093B-4035-889B-8FE9BC827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012011" cy="1325563"/>
          </a:xfrm>
        </p:spPr>
        <p:txBody>
          <a:bodyPr/>
          <a:lstStyle/>
          <a:p>
            <a:r>
              <a:rPr lang="en-US" altLang="ko-KR" b="0" i="0" u="none" strike="noStrike" kern="100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3.9 </a:t>
            </a:r>
            <a:r>
              <a:rPr lang="ko-KR" altLang="en-US" b="0" i="0" u="none" strike="noStrike" kern="100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웹 페이지 구조를 설계하는 </a:t>
            </a:r>
            <a:r>
              <a:rPr lang="ko-KR" altLang="en-US" b="0" i="0" u="none" strike="noStrike" kern="100" baseline="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시맨틱</a:t>
            </a:r>
            <a:r>
              <a:rPr lang="ko-KR" altLang="en-US" b="0" i="0" u="none" strike="noStrike" kern="100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태그</a:t>
            </a:r>
            <a:endParaRPr lang="ko-KR" altLang="en-US" b="0" i="0" u="none" strike="noStrike" kern="100" baseline="0" dirty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371ACC-7677-4E20-8F97-4E81B76F6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28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5. aside </a:t>
            </a:r>
            <a:r>
              <a:rPr lang="ko-KR" altLang="en-US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태그</a:t>
            </a:r>
          </a:p>
          <a:p>
            <a:pPr>
              <a:lnSpc>
                <a:spcPct val="120000"/>
              </a:lnSpc>
            </a:pP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article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태그나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section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태그로 영역을 구분할 수 없을 때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 u="none" strike="noStrike" kern="100" baseline="0" smtClean="0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형식</a:t>
            </a:r>
            <a:r>
              <a:rPr lang="ko-KR" altLang="en-US" b="0" i="0" u="none" strike="noStrike" kern="100" baseline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0" i="0" u="none" strike="noStrike" kern="100" baseline="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&lt;aside&gt;&lt;/aside&gt;</a:t>
            </a:r>
            <a:endParaRPr lang="ko-KR" altLang="en-US" b="0" i="0" u="none" strike="noStrike" kern="100" baseline="0" dirty="0">
              <a:solidFill>
                <a:srgbClr val="80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6. footer </a:t>
            </a:r>
            <a:r>
              <a:rPr lang="ko-KR" altLang="en-US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태그</a:t>
            </a:r>
          </a:p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웹 페이지에서 </a:t>
            </a:r>
            <a:r>
              <a:rPr lang="ko-KR" altLang="en-US" b="0" i="0" u="none" strike="noStrike" kern="100" baseline="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푸터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영역을 구분</a:t>
            </a: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ko-KR" altLang="en-US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7. main </a:t>
            </a:r>
            <a:r>
              <a:rPr lang="ko-KR" altLang="en-US" sz="2500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태그</a:t>
            </a:r>
          </a:p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웹 페이지의 주요 내용을 지정할 때 사용</a:t>
            </a:r>
            <a:endParaRPr lang="ko-KR" altLang="en-US" b="0" i="0" u="none" strike="noStrike" kern="100" baseline="0" dirty="0"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30107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E07CBF-7BDF-4964-88F3-A084D1B0E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0"/>
            <a:ext cx="7886700" cy="13255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b="0" i="0" u="none" strike="noStrike" kern="100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3.10 </a:t>
            </a:r>
            <a:r>
              <a:rPr lang="ko-KR" altLang="en-US" b="0" i="0" u="none" strike="noStrike" kern="100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태그 종류에 상관없이 사용하는 </a:t>
            </a:r>
            <a: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/>
            </a:r>
            <a:br>
              <a:rPr lang="en-US" altLang="ko-KR" b="0" i="0" u="none" strike="noStrike" kern="100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b="0" i="0" u="none" strike="noStrike" kern="100" baseline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 </a:t>
            </a:r>
            <a:r>
              <a:rPr lang="ko-KR" altLang="en-US" b="0" i="0" u="none" strike="noStrike" kern="100" baseline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글로벌 </a:t>
            </a:r>
            <a:r>
              <a:rPr lang="ko-KR" altLang="en-US" b="0" i="0" u="none" strike="noStrike" kern="100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속성</a:t>
            </a:r>
            <a:endParaRPr lang="ko-KR" altLang="en-US" b="0" i="0" u="none" strike="noStrike" kern="100" baseline="0" dirty="0">
              <a:latin typeface="Times New Roman" panose="02020603050405020304" pitchFamily="18" charset="0"/>
              <a:ea typeface="나눔스퀘어라운드 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EDBFA0-5E31-46F4-A1EF-6A40D6529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en-US" altLang="ko-KR" b="0" i="0" u="none" strike="noStrike" kern="100" baseline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b="0" i="0" u="none" strike="noStrike" kern="100" baseline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글로벌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속성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모든 태그에서 공통으로 사용할 수 있는 속성</a:t>
            </a:r>
            <a:endParaRPr lang="en-US" altLang="ko-KR" b="0" i="0" u="none" strike="noStrike" kern="100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class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속성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요소에 클래스 값을 지정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id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속성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요소에 아이디 값을 지정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style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속성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요소에 인라인 스타일을 지정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title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속성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요소에 추가 정보를 지정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lang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속성 </a:t>
            </a:r>
            <a:r>
              <a:rPr lang="en-US" altLang="ko-KR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b="0" i="0" u="none" strike="noStrike" kern="100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요소에 사용한 텍스트의 언어 정보를 지정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hidden </a:t>
            </a:r>
            <a:r>
              <a:rPr lang="ko-KR" altLang="en-US" b="0" i="0" u="none" strike="noStrike" kern="100" baseline="0" dirty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속성 </a:t>
            </a:r>
            <a:r>
              <a:rPr lang="en-US" altLang="ko-KR" b="0" i="0" u="none" strike="noStrike" kern="100" baseline="0" dirty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b="0" i="0" u="none" strike="noStrike" kern="100" baseline="0" dirty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요소를 화면에서 숨김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0" i="0" u="none" strike="noStrike" kern="100" baseline="0" dirty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data-* </a:t>
            </a:r>
            <a:r>
              <a:rPr lang="ko-KR" altLang="en-US" b="0" i="0" u="none" strike="noStrike" kern="100" baseline="0" dirty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속성 </a:t>
            </a:r>
            <a:r>
              <a:rPr lang="en-US" altLang="ko-KR" b="0" i="0" u="none" strike="noStrike" kern="100" baseline="0" dirty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b="0" i="0" u="none" strike="noStrike" kern="100" baseline="0" dirty="0">
                <a:solidFill>
                  <a:srgbClr val="FF0000"/>
                </a:solidFill>
                <a:ea typeface="나눔스퀘어라운드 Regular" panose="020B0600000101010101" pitchFamily="50" charset="-127"/>
              </a:rPr>
              <a:t>사용자 정의 속성</a:t>
            </a:r>
            <a:endParaRPr lang="ko-KR" altLang="en-US" b="0" i="0" u="none" strike="noStrike" kern="100" baseline="0" dirty="0">
              <a:solidFill>
                <a:srgbClr val="FF0000"/>
              </a:solidFill>
              <a:latin typeface="Times New Roman" panose="02020603050405020304" pitchFamily="18" charset="0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9351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350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1.2 </a:t>
            </a:r>
            <a:r>
              <a:rPr lang="ko-KR" altLang="en-US" sz="350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첫 번째 </a:t>
            </a:r>
            <a:r>
              <a:rPr lang="en-US" altLang="ko-KR" sz="350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HTML </a:t>
            </a:r>
            <a:r>
              <a:rPr lang="ko-KR" altLang="en-US" sz="350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문서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VSCode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 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HTML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코드 작성해 보기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CADF7DA-33E9-45B7-8ECB-86AFA440AC4C}"/>
              </a:ext>
            </a:extLst>
          </p:cNvPr>
          <p:cNvGrpSpPr/>
          <p:nvPr/>
        </p:nvGrpSpPr>
        <p:grpSpPr>
          <a:xfrm>
            <a:off x="687897" y="2499920"/>
            <a:ext cx="8028789" cy="4253759"/>
            <a:chOff x="486561" y="2294945"/>
            <a:chExt cx="8897477" cy="492851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A0574AB-18D9-4299-BA00-90A1B0C52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6561" y="2294945"/>
              <a:ext cx="8657439" cy="2947101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3B86FF1-367C-407D-938B-FFB18295D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561" y="5242046"/>
              <a:ext cx="8897477" cy="19814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4122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30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r>
              <a:rPr lang="ko-KR" altLang="en-US" sz="300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장 </a:t>
            </a:r>
            <a:r>
              <a:rPr lang="en-US" altLang="ko-KR" sz="300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/>
            </a:r>
            <a:br>
              <a:rPr lang="en-US" altLang="ko-KR" sz="3000" smtClean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sz="300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HTML </a:t>
            </a:r>
            <a:r>
              <a:rPr lang="ko-KR" altLang="en-US" sz="3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문서 작성을 위한 기본 내용 살펴보기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2.1</a:t>
            </a:r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HTML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기본 구성 요소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2.2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HTML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기본 구조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2.3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HTML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특징 파악하기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3415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350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2.1 HTML</a:t>
            </a:r>
            <a:r>
              <a:rPr lang="ko-KR" altLang="en-US" sz="350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기본 구성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25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 </a:t>
            </a:r>
            <a:r>
              <a:rPr lang="ko-KR" altLang="en-US" sz="25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태그</a:t>
            </a:r>
            <a:endParaRPr lang="en-US" altLang="ko-KR" sz="25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웹 페이지를 구성하는 텍스트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이미지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버튼 등의 다양한 요소를 정의하는 역할을 함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HTML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문법을 이루는 가장 작은 단위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홑화살괄호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&gt;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사이에 태그명을 넣는 형태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2000" b="1" smtClean="0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형식</a:t>
            </a:r>
            <a:r>
              <a:rPr lang="ko-KR" altLang="en-US" sz="2000" smtClean="0">
                <a:solidFill>
                  <a:srgbClr val="8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</a:t>
            </a:r>
            <a:r>
              <a:rPr lang="en-US" altLang="ko-KR" sz="200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2000" dirty="0" err="1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태그명</a:t>
            </a:r>
            <a:r>
              <a:rPr lang="en-US" altLang="ko-KR" sz="200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000" dirty="0">
              <a:solidFill>
                <a:srgbClr val="80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0484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350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2.1 HTML</a:t>
            </a:r>
            <a:r>
              <a:rPr lang="ko-KR" altLang="en-US" sz="350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기본 구성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25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2. </a:t>
            </a:r>
            <a:r>
              <a:rPr lang="ko-KR" altLang="en-US" sz="25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속성</a:t>
            </a:r>
            <a:endParaRPr lang="en-US" altLang="ko-KR" sz="25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태그에 어떤 의미나 기능을 보충하는 역할을 함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사용해도 되고 안 해도 되고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여러 개를 사용해도 되나 태그 없이 단독 사용 불가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속성명은 따옴표 없이 작성하고 값은 큰따옴표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("")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안에 작성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속성값이 여러 개이면 큰따옴표 안에 쉼표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(,)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 구분해 값을 나열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2000" b="1" smtClean="0">
                <a:solidFill>
                  <a:srgbClr val="7030A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형식 </a:t>
            </a:r>
            <a:r>
              <a:rPr lang="ko-KR" altLang="en-US" sz="2000" b="1" smtClean="0">
                <a:solidFill>
                  <a:schemeClr val="accent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ko-KR" altLang="en-US" sz="2000" dirty="0" err="1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태그명</a:t>
            </a:r>
            <a:r>
              <a:rPr lang="ko-KR" altLang="en-US" sz="200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000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속성명</a:t>
            </a: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0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0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속성값</a:t>
            </a:r>
            <a:r>
              <a:rPr lang="en-US" altLang="ko-KR" sz="20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00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2000" b="1" smtClean="0">
                <a:solidFill>
                  <a:srgbClr val="7030A0"/>
                </a:solidFill>
              </a:rPr>
              <a:t>   예</a:t>
            </a:r>
            <a:r>
              <a:rPr lang="ko-KR" altLang="en-US" sz="2000" b="1" smtClean="0">
                <a:solidFill>
                  <a:srgbClr val="8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</a:t>
            </a:r>
            <a:r>
              <a:rPr lang="ko-KR" altLang="en-US" sz="2000" b="1" smtClean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2000" smtClean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00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html</a:t>
            </a: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lang</a:t>
            </a:r>
            <a:r>
              <a:rPr lang="en-US" altLang="ko-KR" sz="2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0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"ko"</a:t>
            </a:r>
            <a:r>
              <a:rPr lang="en-US" altLang="ko-KR" sz="2000" dirty="0">
                <a:solidFill>
                  <a:srgbClr val="8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000" b="1" dirty="0">
              <a:solidFill>
                <a:srgbClr val="80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6926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759</TotalTime>
  <Words>2261</Words>
  <Application>Microsoft Office PowerPoint</Application>
  <PresentationFormat>화면 슬라이드 쇼(4:3)</PresentationFormat>
  <Paragraphs>391</Paragraphs>
  <Slides>54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9" baseType="lpstr">
      <vt:lpstr>SDMyeongjoNeoa-bLt</vt:lpstr>
      <vt:lpstr>Tmon몬소리 Black</vt:lpstr>
      <vt:lpstr>YDVYGOStd14</vt:lpstr>
      <vt:lpstr>YDVYMjOStd12</vt:lpstr>
      <vt:lpstr>나눔고딕코딩</vt:lpstr>
      <vt:lpstr>나눔스퀘어 Light</vt:lpstr>
      <vt:lpstr>나눔스퀘어라운드 Bold</vt:lpstr>
      <vt:lpstr>나눔스퀘어라운드 Regular</vt:lpstr>
      <vt:lpstr>맑은 고딕</vt:lpstr>
      <vt:lpstr>Arial</vt:lpstr>
      <vt:lpstr>Calibri</vt:lpstr>
      <vt:lpstr>Calibri Light</vt:lpstr>
      <vt:lpstr>Times New Roman</vt:lpstr>
      <vt:lpstr>Wingdings</vt:lpstr>
      <vt:lpstr>Office 테마</vt:lpstr>
      <vt:lpstr>HTML로 웹 구조 설계하기</vt:lpstr>
      <vt:lpstr>1장  Hello, HTML + CSS + 자바스크립트</vt:lpstr>
      <vt:lpstr>1.1 개발 환경 설정하기</vt:lpstr>
      <vt:lpstr>1.1 개발 환경 설정하기</vt:lpstr>
      <vt:lpstr>1.1 개발 환경 설정하기</vt:lpstr>
      <vt:lpstr>1.2 첫 번째 HTML 문서 만들기</vt:lpstr>
      <vt:lpstr>2장  HTML 문서 작성을 위한 기본 내용 살펴보기</vt:lpstr>
      <vt:lpstr>2.1 HTML의 기본 구성 요소</vt:lpstr>
      <vt:lpstr>2.1 HTML의 기본 구성 요소</vt:lpstr>
      <vt:lpstr>2.1 HTML의 기본 구성 요소</vt:lpstr>
      <vt:lpstr>2.1 HTML의 기본 구성 요소</vt:lpstr>
      <vt:lpstr>2.2 HTML의 기본 구조</vt:lpstr>
      <vt:lpstr>2.2 HTML의 기본 구조</vt:lpstr>
      <vt:lpstr>2.2 HTML의 기본 구조</vt:lpstr>
      <vt:lpstr>2.2 HTML의 기본 구조</vt:lpstr>
      <vt:lpstr>2.3 HTML의 특징 파악하기</vt:lpstr>
      <vt:lpstr>2.3 HTML의 특징 파악하기</vt:lpstr>
      <vt:lpstr>2.3 HTML의 특징 파악하기</vt:lpstr>
      <vt:lpstr>3장  실무에서 자주 사용하는 HTML 필수 태그 다루기</vt:lpstr>
      <vt:lpstr>3.1 텍스트 작성하기</vt:lpstr>
      <vt:lpstr>3.1 텍스트 작성하기</vt:lpstr>
      <vt:lpstr>3.1 텍스트 작성하기</vt:lpstr>
      <vt:lpstr>3.1 텍스트 작성하기</vt:lpstr>
      <vt:lpstr>3.1 텍스트 작성하기</vt:lpstr>
      <vt:lpstr>3.1 텍스트 작성하기</vt:lpstr>
      <vt:lpstr>3.2 그룹 짓기</vt:lpstr>
      <vt:lpstr>3.3 목록 만들기</vt:lpstr>
      <vt:lpstr>3.3 목록 만들기</vt:lpstr>
      <vt:lpstr>3.3 목록 만들기</vt:lpstr>
      <vt:lpstr>3.4 링크와 이미지 넣기</vt:lpstr>
      <vt:lpstr>3.4 링크와 이미지 넣기</vt:lpstr>
      <vt:lpstr>3.4 링크와 이미지 넣기</vt:lpstr>
      <vt:lpstr>3.5 텍스트 강조하기</vt:lpstr>
      <vt:lpstr>3.5 텍스트 강조하기</vt:lpstr>
      <vt:lpstr>3.6 폼 구성하기</vt:lpstr>
      <vt:lpstr>3.6 폼 구성하기</vt:lpstr>
      <vt:lpstr>3.6 폼 구성하기</vt:lpstr>
      <vt:lpstr>3.6 폼 구성하기</vt:lpstr>
      <vt:lpstr>3.6 폼 구성하기</vt:lpstr>
      <vt:lpstr>3.6 폼 구성하기</vt:lpstr>
      <vt:lpstr>3.6 폼 구성하기</vt:lpstr>
      <vt:lpstr>3.6 폼 구성하기</vt:lpstr>
      <vt:lpstr>3.6 폼 구성하기</vt:lpstr>
      <vt:lpstr>3.6 폼 구성하기</vt:lpstr>
      <vt:lpstr>3.7 표 만들기</vt:lpstr>
      <vt:lpstr>3.7 표 만들기</vt:lpstr>
      <vt:lpstr>3.7 표 만들기</vt:lpstr>
      <vt:lpstr>3.7 표 만들기</vt:lpstr>
      <vt:lpstr>3.8 멀티미디어 설정하기</vt:lpstr>
      <vt:lpstr>3.8 멀티미디어 설정하기</vt:lpstr>
      <vt:lpstr>3.9 웹 페이지 구조를 설계하는 시맨틱 태그</vt:lpstr>
      <vt:lpstr>3.9 웹 페이지 구조를 설계하는 시맨틱 태그</vt:lpstr>
      <vt:lpstr>3.9 웹 페이지 구조를 설계하는 시맨틱 태그</vt:lpstr>
      <vt:lpstr>3.10 태그 종류에 상관없이 사용하는           글로벌 속성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1 HTML로 웹 구조 설계하기</dc:title>
  <dc:creator>Jung Jiyeon</dc:creator>
  <cp:lastModifiedBy>USer</cp:lastModifiedBy>
  <cp:revision>89</cp:revision>
  <dcterms:created xsi:type="dcterms:W3CDTF">2022-04-12T05:19:26Z</dcterms:created>
  <dcterms:modified xsi:type="dcterms:W3CDTF">2024-07-07T03:16:31Z</dcterms:modified>
</cp:coreProperties>
</file>