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5"/>
  </p:notesMasterIdLst>
  <p:handoutMasterIdLst>
    <p:handoutMasterId r:id="rId36"/>
  </p:handoutMasterIdLst>
  <p:sldIdLst>
    <p:sldId id="302" r:id="rId2"/>
    <p:sldId id="312" r:id="rId3"/>
    <p:sldId id="304" r:id="rId4"/>
    <p:sldId id="305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6" r:id="rId28"/>
    <p:sldId id="335" r:id="rId29"/>
    <p:sldId id="337" r:id="rId30"/>
    <p:sldId id="338" r:id="rId31"/>
    <p:sldId id="339" r:id="rId32"/>
    <p:sldId id="340" r:id="rId33"/>
    <p:sldId id="258" r:id="rId34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>
      <p:cViewPr varScale="1">
        <p:scale>
          <a:sx n="116" d="100"/>
          <a:sy n="116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2022-07-20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네트워크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개념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 설계 시 고려 사항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오류 제어</a:t>
            </a:r>
            <a:endParaRPr lang="en-US" altLang="ko-KR" dirty="0" smtClean="0"/>
          </a:p>
          <a:p>
            <a:pPr lvl="1"/>
            <a:r>
              <a:rPr lang="ko-KR" altLang="en-US" b="0" dirty="0"/>
              <a:t>전송 오류에는 데이터가 </a:t>
            </a:r>
            <a:r>
              <a:rPr lang="ko-KR" altLang="en-US" b="0" dirty="0" smtClean="0"/>
              <a:t>깨져서 </a:t>
            </a:r>
            <a:r>
              <a:rPr lang="ko-KR" altLang="en-US" b="0" dirty="0"/>
              <a:t>도착하는 데이터 변형 오류와 데이터가 도착하지 못하는 데이터 분실 오류가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오류 </a:t>
            </a:r>
            <a:r>
              <a:rPr lang="ko-KR" altLang="en-US" b="0" dirty="0"/>
              <a:t>제어 </a:t>
            </a:r>
            <a:r>
              <a:rPr lang="ko-KR" altLang="en-US" b="0" dirty="0" smtClean="0"/>
              <a:t>기능은 </a:t>
            </a:r>
            <a:r>
              <a:rPr lang="ko-KR" altLang="en-US" b="0" dirty="0"/>
              <a:t>통신 프로토콜의 가장 기본적인 </a:t>
            </a:r>
            <a:r>
              <a:rPr lang="ko-KR" altLang="en-US" b="0" dirty="0" smtClean="0"/>
              <a:t>기능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네트워크의 오류 제어 기능은 오류의 </a:t>
            </a:r>
            <a:r>
              <a:rPr lang="ko-KR" altLang="en-US" b="0" dirty="0" smtClean="0"/>
              <a:t>발생 사실을 </a:t>
            </a:r>
            <a:r>
              <a:rPr lang="ko-KR" altLang="en-US" b="0" dirty="0"/>
              <a:t>인지하는 것이 먼저이고</a:t>
            </a:r>
            <a:r>
              <a:rPr lang="en-US" altLang="ko-KR" b="0" dirty="0"/>
              <a:t>, </a:t>
            </a:r>
            <a:r>
              <a:rPr lang="ko-KR" altLang="en-US" b="0" dirty="0"/>
              <a:t>이후에 재전송 기능을 이용한 오류 복구 절차가 </a:t>
            </a:r>
            <a:r>
              <a:rPr lang="ko-KR" altLang="en-US" b="0" dirty="0" smtClean="0"/>
              <a:t>이어짐</a:t>
            </a:r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293125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 설계 시 고려 사항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628650" lvl="3" indent="0">
              <a:buNone/>
            </a:pPr>
            <a:r>
              <a:rPr lang="ko-KR" altLang="en-US" dirty="0"/>
              <a:t>송신 호스트에서 보낸 데이터가 수신 호스트에 도착했을 때 발생할 수 있는 현상을 세 가지 유형으로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b="0" dirty="0"/>
              <a:t>네트워크에서 전송 오류를 해결하는 일반적인 </a:t>
            </a:r>
            <a:r>
              <a:rPr lang="ko-KR" altLang="en-US" b="0" dirty="0" smtClean="0"/>
              <a:t>방법은 송신 </a:t>
            </a:r>
            <a:r>
              <a:rPr lang="ko-KR" altLang="en-US" b="0" dirty="0"/>
              <a:t>호스트가 원래 데이터를 </a:t>
            </a:r>
            <a:r>
              <a:rPr lang="ko-KR" altLang="en-US" b="0" dirty="0" smtClean="0"/>
              <a:t>재전송하는 것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물리적인 오류 외에도 통신 프로토콜에서 사용하는 알고리즘의 성격에 의해 오류가 </a:t>
            </a:r>
            <a:r>
              <a:rPr lang="ko-KR" altLang="en-US" b="0" dirty="0" smtClean="0"/>
              <a:t>발생하기도 함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5334000" cy="399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2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 설계 시 고려 사항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흐름 제어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수신 </a:t>
            </a:r>
            <a:r>
              <a:rPr lang="ko-KR" altLang="en-US" b="0" dirty="0"/>
              <a:t>호스트의 버퍼 처리 속도보다 송신 호스트가 데이터를 전송하는 속도가 </a:t>
            </a:r>
            <a:r>
              <a:rPr lang="ko-KR" altLang="en-US" b="0" dirty="0" smtClean="0"/>
              <a:t>빠르면 </a:t>
            </a:r>
            <a:r>
              <a:rPr lang="ko-KR" altLang="en-US" b="0" dirty="0"/>
              <a:t>논리적인 데이터 분실 오류가 </a:t>
            </a:r>
            <a:r>
              <a:rPr lang="ko-KR" altLang="en-US" b="0" dirty="0" smtClean="0"/>
              <a:t>발생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수신 </a:t>
            </a:r>
            <a:r>
              <a:rPr lang="ko-KR" altLang="en-US" b="0" dirty="0"/>
              <a:t>호스트가 버퍼에 저장된 데이터를 미처 </a:t>
            </a:r>
            <a:r>
              <a:rPr lang="ko-KR" altLang="en-US" b="0" dirty="0" smtClean="0"/>
              <a:t>처리하지 </a:t>
            </a:r>
            <a:r>
              <a:rPr lang="ko-KR" altLang="en-US" b="0" dirty="0"/>
              <a:t>못한 상태에서 새로운 데이터가 수신되어 일시적으로 저장할 공간이 없기 </a:t>
            </a:r>
            <a:r>
              <a:rPr lang="ko-KR" altLang="en-US" b="0" dirty="0" smtClean="0"/>
              <a:t>때문</a:t>
            </a:r>
            <a:endParaRPr lang="en-US" altLang="ko-KR" b="0" dirty="0"/>
          </a:p>
          <a:p>
            <a:pPr lvl="1"/>
            <a:r>
              <a:rPr lang="ko-KR" altLang="en-US" b="0" dirty="0"/>
              <a:t>이 문제를 해결하려면 송신 호스트의 전송 속도를 조절하는 흐름 </a:t>
            </a:r>
            <a:r>
              <a:rPr lang="ko-KR" altLang="en-US" b="0" dirty="0" smtClean="0"/>
              <a:t>제어</a:t>
            </a:r>
            <a:r>
              <a:rPr lang="en-US" altLang="ko-KR" sz="1400" dirty="0"/>
              <a:t> </a:t>
            </a:r>
            <a:r>
              <a:rPr lang="ko-KR" altLang="en-US" b="0" dirty="0" smtClean="0"/>
              <a:t>기능이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00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 설계 시 고려 사항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628650" lvl="3" indent="0">
              <a:buNone/>
            </a:pPr>
            <a:r>
              <a:rPr lang="ko-KR" altLang="en-US" b="0" dirty="0"/>
              <a:t>가장 단순한 형태의 흐름 제어 기법을 보여준다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b="0" dirty="0" smtClean="0"/>
              <a:t>송신 </a:t>
            </a:r>
            <a:r>
              <a:rPr lang="ko-KR" altLang="en-US" b="0" dirty="0"/>
              <a:t>호스트가 데이터를 </a:t>
            </a:r>
            <a:r>
              <a:rPr lang="ko-KR" altLang="en-US" b="0" dirty="0" smtClean="0"/>
              <a:t>전송하려면 </a:t>
            </a:r>
            <a:r>
              <a:rPr lang="ko-KR" altLang="en-US" b="0" dirty="0"/>
              <a:t>반드시 수신 호스트로부터 명시적인 전송 허가를 받아야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b="0" dirty="0"/>
              <a:t>실제 통신 환경에서는 전송 속도가 너무 느리므로 이 방식이 </a:t>
            </a:r>
            <a:r>
              <a:rPr lang="ko-KR" altLang="en-US" b="0" dirty="0" smtClean="0"/>
              <a:t>사용되지 않음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447800"/>
            <a:ext cx="6324600" cy="44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2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 설계 시 고려 사항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데이터 전달 방식</a:t>
            </a:r>
            <a:endParaRPr lang="en-US" altLang="ko-KR" dirty="0" smtClean="0"/>
          </a:p>
          <a:p>
            <a:pPr lvl="2"/>
            <a:r>
              <a:rPr lang="ko-KR" altLang="en-US" dirty="0" err="1"/>
              <a:t>전이중</a:t>
            </a:r>
            <a:r>
              <a:rPr lang="ko-KR" altLang="en-US" dirty="0"/>
              <a:t> 방식</a:t>
            </a:r>
            <a:r>
              <a:rPr lang="en-US" altLang="ko-KR" dirty="0"/>
              <a:t> : </a:t>
            </a:r>
            <a:r>
              <a:rPr lang="ko-KR" altLang="en-US" dirty="0"/>
              <a:t>양쪽에서 데이터를 동시에 전송하는 것</a:t>
            </a:r>
            <a:r>
              <a:rPr lang="en-US" altLang="ko-KR" dirty="0"/>
              <a:t>(a)</a:t>
            </a:r>
            <a:endParaRPr lang="en-US" altLang="ko-KR" dirty="0" smtClean="0"/>
          </a:p>
          <a:p>
            <a:pPr lvl="2"/>
            <a:r>
              <a:rPr lang="ko-KR" altLang="en-US" dirty="0" err="1"/>
              <a:t>반이중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r>
              <a:rPr lang="en-US" altLang="ko-KR" dirty="0"/>
              <a:t> : </a:t>
            </a:r>
            <a:r>
              <a:rPr lang="ko-KR" altLang="en-US" dirty="0"/>
              <a:t>데이터가 양방향으로 전송되지만</a:t>
            </a:r>
            <a:r>
              <a:rPr lang="en-US" altLang="ko-KR" dirty="0"/>
              <a:t>, </a:t>
            </a:r>
            <a:r>
              <a:rPr lang="ko-KR" altLang="en-US" dirty="0"/>
              <a:t>특정 시점에는 한 방향으로만 전송할 수 있는 것</a:t>
            </a:r>
            <a:r>
              <a:rPr lang="en-US" altLang="ko-KR" dirty="0"/>
              <a:t>(b)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단방향</a:t>
            </a:r>
            <a:r>
              <a:rPr lang="ko-KR" altLang="en-US" dirty="0" smtClean="0"/>
              <a:t> 방식</a:t>
            </a:r>
            <a:r>
              <a:rPr lang="en-US" altLang="ko-KR" b="0" dirty="0" smtClean="0"/>
              <a:t> : </a:t>
            </a:r>
            <a:r>
              <a:rPr lang="ko-KR" altLang="en-US" b="0" dirty="0" smtClean="0"/>
              <a:t>데이터를 </a:t>
            </a:r>
            <a:r>
              <a:rPr lang="ko-KR" altLang="en-US" b="0" dirty="0"/>
              <a:t>오른쪽이나 왼쪽의 한 방향으로만 전송하는 </a:t>
            </a:r>
            <a:r>
              <a:rPr lang="ko-KR" altLang="en-US" b="0" dirty="0" smtClean="0"/>
              <a:t>것</a:t>
            </a:r>
            <a:r>
              <a:rPr lang="en-US" altLang="ko-KR" dirty="0" smtClean="0"/>
              <a:t>(</a:t>
            </a:r>
            <a:r>
              <a:rPr lang="en-US" altLang="ko-KR" dirty="0"/>
              <a:t>c)</a:t>
            </a:r>
            <a:endParaRPr lang="en-US" altLang="ko-KR" dirty="0" smtClean="0"/>
          </a:p>
          <a:p>
            <a:pPr lvl="2"/>
            <a:endParaRPr lang="en-US" altLang="ko-KR" b="0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00400"/>
            <a:ext cx="6229350" cy="328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8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</a:t>
            </a:r>
            <a:r>
              <a:rPr lang="ko-KR" altLang="en-US" dirty="0" err="1" smtClean="0"/>
              <a:t>프리미티브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프로토콜은 </a:t>
            </a:r>
            <a:r>
              <a:rPr lang="ko-KR" altLang="en-US" b="0" dirty="0"/>
              <a:t>계층 구조로 이루어져 있고</a:t>
            </a:r>
            <a:r>
              <a:rPr lang="en-US" altLang="ko-KR" b="0" dirty="0"/>
              <a:t>, </a:t>
            </a:r>
            <a:r>
              <a:rPr lang="ko-KR" altLang="en-US" b="0" dirty="0"/>
              <a:t>하위 계층이 상위 계층에 서비스를 제공하는 </a:t>
            </a:r>
            <a:r>
              <a:rPr lang="ko-KR" altLang="en-US" b="0" dirty="0" smtClean="0"/>
              <a:t>방식으로 동작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이러한 </a:t>
            </a:r>
            <a:r>
              <a:rPr lang="ko-KR" altLang="en-US" b="0" dirty="0"/>
              <a:t>서비스는 </a:t>
            </a:r>
            <a:r>
              <a:rPr lang="ko-KR" altLang="en-US" b="0" dirty="0" err="1" smtClean="0"/>
              <a:t>프리미티브</a:t>
            </a:r>
            <a:r>
              <a:rPr lang="ko-KR" altLang="en-US" b="0" dirty="0" smtClean="0"/>
              <a:t> 형태로 구현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계층 구조 </a:t>
            </a:r>
            <a:r>
              <a:rPr lang="ko-KR" altLang="en-US" b="0" dirty="0"/>
              <a:t>프로토콜에서 하위 계층이 상위 계층에 제공하는 </a:t>
            </a:r>
            <a:r>
              <a:rPr lang="ko-KR" altLang="en-US" b="0" dirty="0" smtClean="0"/>
              <a:t>서비스 </a:t>
            </a:r>
            <a:r>
              <a:rPr lang="ko-KR" altLang="en-US" b="0" dirty="0"/>
              <a:t>종류에는 </a:t>
            </a:r>
            <a:r>
              <a:rPr lang="ko-KR" altLang="en-US" b="0" dirty="0" err="1"/>
              <a:t>연결형과</a:t>
            </a:r>
            <a:r>
              <a:rPr lang="ko-KR" altLang="en-US" b="0" dirty="0"/>
              <a:t> </a:t>
            </a:r>
            <a:r>
              <a:rPr lang="ko-KR" altLang="en-US" b="0" dirty="0" err="1" smtClean="0"/>
              <a:t>비연결형</a:t>
            </a:r>
            <a:r>
              <a:rPr lang="ko-KR" altLang="en-US" b="0" dirty="0" smtClean="0"/>
              <a:t> 있음 </a:t>
            </a:r>
            <a:endParaRPr lang="en-US" altLang="ko-KR" b="0" dirty="0" smtClean="0"/>
          </a:p>
          <a:p>
            <a:pPr lvl="3"/>
            <a:r>
              <a:rPr lang="ko-KR" altLang="en-US" dirty="0" err="1"/>
              <a:t>연결형</a:t>
            </a:r>
            <a:r>
              <a:rPr lang="ko-KR" altLang="en-US" dirty="0"/>
              <a:t>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lvl="3"/>
            <a:r>
              <a:rPr lang="ko-KR" altLang="en-US" dirty="0" err="1"/>
              <a:t>비연결형</a:t>
            </a:r>
            <a:r>
              <a:rPr lang="ko-KR" altLang="en-US" dirty="0"/>
              <a:t> 서비스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337869"/>
            <a:ext cx="3695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6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</a:t>
            </a:r>
            <a:r>
              <a:rPr lang="ko-KR" altLang="en-US" dirty="0" err="1"/>
              <a:t>프리미티브</a:t>
            </a:r>
            <a:r>
              <a:rPr lang="ko-KR" altLang="en-US" dirty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통신 프로토콜에서 프리미티브를 올바르게 수행하려면 각 프리미티브가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2-2]</a:t>
            </a:r>
            <a:r>
              <a:rPr lang="ko-KR" altLang="en-US" b="0" dirty="0"/>
              <a:t>의 네 </a:t>
            </a:r>
            <a:r>
              <a:rPr lang="ko-KR" altLang="en-US" b="0" dirty="0" err="1" smtClean="0"/>
              <a:t>가지기능을</a:t>
            </a:r>
            <a:r>
              <a:rPr lang="ko-KR" altLang="en-US" b="0" dirty="0" smtClean="0"/>
              <a:t> </a:t>
            </a:r>
            <a:r>
              <a:rPr lang="ko-KR" altLang="en-US" b="0" dirty="0"/>
              <a:t>포함하도록 설계해야 </a:t>
            </a:r>
            <a:r>
              <a:rPr lang="ko-KR" altLang="en-US" dirty="0"/>
              <a:t>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7400"/>
            <a:ext cx="5181600" cy="22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3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</a:t>
            </a:r>
            <a:r>
              <a:rPr lang="ko-KR" altLang="en-US" dirty="0" err="1"/>
              <a:t>프리미티브</a:t>
            </a:r>
            <a:r>
              <a:rPr lang="ko-KR" altLang="en-US" dirty="0"/>
              <a:t>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클라이언트와 </a:t>
            </a:r>
            <a:r>
              <a:rPr lang="ko-KR" altLang="en-US" b="0" dirty="0"/>
              <a:t>서버 사이에서 서비스 </a:t>
            </a:r>
            <a:r>
              <a:rPr lang="ko-KR" altLang="en-US" b="0" dirty="0"/>
              <a:t>프리미티브가</a:t>
            </a:r>
            <a:r>
              <a:rPr lang="ko-KR" altLang="en-US" b="0" dirty="0"/>
              <a:t> 처리되는 원리를 </a:t>
            </a:r>
            <a:r>
              <a:rPr lang="ko-KR" altLang="en-US" b="0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1"/>
            <a:ext cx="5715000" cy="381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0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</a:t>
            </a:r>
            <a:r>
              <a:rPr lang="ko-KR" altLang="en-US" dirty="0" err="1"/>
              <a:t>프리미티브</a:t>
            </a:r>
            <a:r>
              <a:rPr lang="ko-KR" altLang="en-US" dirty="0"/>
              <a:t>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네 가지 서비스 </a:t>
            </a:r>
            <a:r>
              <a:rPr lang="ko-KR" altLang="en-US" dirty="0" err="1"/>
              <a:t>프리미티브의</a:t>
            </a:r>
            <a:r>
              <a:rPr lang="ko-KR" altLang="en-US" dirty="0"/>
              <a:t> 기능을 </a:t>
            </a:r>
            <a:r>
              <a:rPr lang="ko-KR" altLang="en-US" dirty="0" smtClean="0"/>
              <a:t>요약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Request : </a:t>
            </a:r>
            <a:r>
              <a:rPr lang="ko-KR" altLang="en-US" dirty="0"/>
              <a:t>클라이언트가 서버에 </a:t>
            </a:r>
            <a:r>
              <a:rPr lang="ko-KR" altLang="en-US" dirty="0" err="1"/>
              <a:t>프리미티브의</a:t>
            </a:r>
            <a:r>
              <a:rPr lang="ko-KR" altLang="en-US" dirty="0"/>
              <a:t> 기능을 수행하도록 </a:t>
            </a:r>
            <a:r>
              <a:rPr lang="ko-KR" altLang="en-US" dirty="0" smtClean="0"/>
              <a:t>요청하는 것</a:t>
            </a:r>
            <a:endParaRPr lang="en-US" altLang="ko-KR" dirty="0" smtClean="0"/>
          </a:p>
          <a:p>
            <a:pPr lvl="2"/>
            <a:r>
              <a:rPr lang="en-US" altLang="ko-KR" b="0" dirty="0" smtClean="0"/>
              <a:t>Indication : </a:t>
            </a:r>
            <a:r>
              <a:rPr lang="ko-KR" altLang="en-US" b="0" dirty="0" smtClean="0"/>
              <a:t>물리 </a:t>
            </a:r>
            <a:r>
              <a:rPr lang="ko-KR" altLang="en-US" b="0" dirty="0"/>
              <a:t>계층을 통하여 </a:t>
            </a:r>
            <a:r>
              <a:rPr lang="en-US" altLang="ko-KR" b="0" dirty="0"/>
              <a:t>Request </a:t>
            </a:r>
            <a:r>
              <a:rPr lang="ko-KR" altLang="en-US" b="0" dirty="0"/>
              <a:t>요청을 수신한 서버는 이 요청을 물리 계층 위에 있는 하위 </a:t>
            </a:r>
            <a:r>
              <a:rPr lang="ko-KR" altLang="en-US" b="0" dirty="0" smtClean="0"/>
              <a:t>프로토콜에 전달함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Response : </a:t>
            </a:r>
            <a:r>
              <a:rPr lang="ko-KR" altLang="en-US" b="0" dirty="0" smtClean="0"/>
              <a:t>클라이언트로부터 </a:t>
            </a:r>
            <a:r>
              <a:rPr lang="ko-KR" altLang="en-US" b="0" dirty="0"/>
              <a:t>프리미티브를 받은 서버에서는 </a:t>
            </a:r>
            <a:r>
              <a:rPr lang="en-US" altLang="ko-KR" b="0" dirty="0"/>
              <a:t>Response</a:t>
            </a:r>
            <a:r>
              <a:rPr lang="ko-KR" altLang="en-US" b="0" dirty="0"/>
              <a:t>를 이용해 클라이언트에 </a:t>
            </a:r>
            <a:r>
              <a:rPr lang="ko-KR" altLang="en-US" b="0" dirty="0" smtClean="0"/>
              <a:t>응답</a:t>
            </a:r>
            <a:endParaRPr lang="en-US" altLang="ko-KR" dirty="0" smtClean="0"/>
          </a:p>
          <a:p>
            <a:pPr lvl="2"/>
            <a:r>
              <a:rPr lang="en-US" altLang="ko-KR" b="0" dirty="0" smtClean="0"/>
              <a:t>Confirm : </a:t>
            </a:r>
            <a:r>
              <a:rPr lang="ko-KR" altLang="en-US" b="0" dirty="0" smtClean="0"/>
              <a:t>서버에서 </a:t>
            </a:r>
            <a:r>
              <a:rPr lang="ko-KR" altLang="en-US" b="0" dirty="0"/>
              <a:t>보낸 응답은 </a:t>
            </a:r>
            <a:r>
              <a:rPr lang="en-US" altLang="ko-KR" b="0" dirty="0"/>
              <a:t>Confirm </a:t>
            </a:r>
            <a:r>
              <a:rPr lang="ko-KR" altLang="en-US" b="0" dirty="0"/>
              <a:t>형태로 클라이언트에 </a:t>
            </a:r>
            <a:r>
              <a:rPr lang="ko-KR" altLang="en-US" b="0" dirty="0" smtClean="0"/>
              <a:t>회신됨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140456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OSI 7</a:t>
            </a:r>
            <a:r>
              <a:rPr lang="ko-KR" altLang="en-US" dirty="0" smtClean="0"/>
              <a:t>계층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71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모듈화의 </a:t>
            </a:r>
            <a:r>
              <a:rPr lang="ko-KR" altLang="en-US" dirty="0"/>
              <a:t>개념과 계층적 모듈 구조를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프로토콜을 </a:t>
            </a:r>
            <a:r>
              <a:rPr lang="ko-KR" altLang="en-US" dirty="0"/>
              <a:t>설계할 때 고려할 사항을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서비스 </a:t>
            </a:r>
            <a:r>
              <a:rPr lang="ko-KR" altLang="en-US" dirty="0"/>
              <a:t>프리미티브의 개념과 동작 원리를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OSI </a:t>
            </a:r>
            <a:r>
              <a:rPr lang="en-US" altLang="ko-KR" dirty="0"/>
              <a:t>7</a:t>
            </a:r>
            <a:r>
              <a:rPr lang="ko-KR" altLang="en-US" dirty="0"/>
              <a:t>계층 모델의 구조와 각 계층의 역할을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인터넷 </a:t>
            </a:r>
            <a:r>
              <a:rPr lang="ko-KR" altLang="en-US" dirty="0"/>
              <a:t>모델의 계층 구조와 관련 프로토콜을 알아본다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OSI 7</a:t>
            </a:r>
            <a:r>
              <a:rPr lang="ko-KR" altLang="en-US" dirty="0" smtClean="0"/>
              <a:t>계층 모델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ISO</a:t>
            </a:r>
            <a:r>
              <a:rPr lang="ko-KR" altLang="en-US" dirty="0" smtClean="0"/>
              <a:t>에서 </a:t>
            </a:r>
            <a:r>
              <a:rPr lang="ko-KR" altLang="en-US" dirty="0"/>
              <a:t>제시한 </a:t>
            </a:r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600200"/>
            <a:ext cx="701992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08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용어 정의</a:t>
            </a:r>
            <a:endParaRPr lang="en-US" altLang="ko-KR" dirty="0" smtClean="0"/>
          </a:p>
          <a:p>
            <a:pPr lvl="1"/>
            <a:r>
              <a:rPr lang="ko-KR" altLang="en-US" b="0" dirty="0"/>
              <a:t>임의의 호스트에서 실행되는 계층 </a:t>
            </a:r>
            <a:r>
              <a:rPr lang="en-US" altLang="ko-KR" b="0" dirty="0"/>
              <a:t>n </a:t>
            </a:r>
            <a:r>
              <a:rPr lang="ko-KR" altLang="en-US" b="0" dirty="0"/>
              <a:t>모듈은 상대 호스트의 계층 </a:t>
            </a:r>
            <a:r>
              <a:rPr lang="en-US" altLang="ko-KR" b="0" dirty="0"/>
              <a:t>n </a:t>
            </a:r>
            <a:r>
              <a:rPr lang="ko-KR" altLang="en-US" b="0" dirty="0"/>
              <a:t>모듈과 논리적으로 </a:t>
            </a:r>
            <a:r>
              <a:rPr lang="ko-KR" altLang="en-US" b="0" dirty="0" smtClean="0"/>
              <a:t>통신하는데</a:t>
            </a:r>
            <a:r>
              <a:rPr lang="en-US" altLang="ko-KR" b="0" dirty="0"/>
              <a:t>, </a:t>
            </a:r>
            <a:r>
              <a:rPr lang="ko-KR" altLang="en-US" b="0" dirty="0"/>
              <a:t>이들이 사용하는 규칙을 계층 </a:t>
            </a:r>
            <a:r>
              <a:rPr lang="en-US" altLang="ko-KR" b="0" dirty="0"/>
              <a:t>n </a:t>
            </a:r>
            <a:r>
              <a:rPr lang="ko-KR" altLang="en-US" b="0" dirty="0" smtClean="0"/>
              <a:t>프로토콜</a:t>
            </a:r>
            <a:r>
              <a:rPr lang="ko-KR" altLang="en-US" sz="1800" dirty="0" smtClean="0"/>
              <a:t>이라 함</a:t>
            </a:r>
            <a:endParaRPr lang="en-US" altLang="ko-KR" sz="1800" dirty="0" smtClean="0"/>
          </a:p>
          <a:p>
            <a:pPr lvl="1"/>
            <a:r>
              <a:rPr lang="ko-KR" altLang="en-US" b="0" dirty="0"/>
              <a:t>동일 계층에 위치한 통신 양단은 같은 프로토콜을 사용하여 통신하기 때문에 동료 </a:t>
            </a:r>
            <a:r>
              <a:rPr lang="ko-KR" altLang="en-US" b="0" dirty="0" smtClean="0"/>
              <a:t>프로세스</a:t>
            </a:r>
            <a:r>
              <a:rPr lang="ko-KR" altLang="en-US" dirty="0" smtClean="0"/>
              <a:t>라 함</a:t>
            </a:r>
            <a:endParaRPr lang="en-US" altLang="ko-KR" dirty="0" smtClean="0"/>
          </a:p>
          <a:p>
            <a:pPr lvl="1"/>
            <a:r>
              <a:rPr lang="ko-KR" altLang="en-US" b="0" dirty="0"/>
              <a:t>한 호스트에서 상하로 이웃하는 계층에 위치한 모듈 사이에는 </a:t>
            </a:r>
            <a:r>
              <a:rPr lang="ko-KR" altLang="en-US" b="0" dirty="0" smtClean="0"/>
              <a:t>인터페이스가 </a:t>
            </a:r>
            <a:r>
              <a:rPr lang="ko-KR" altLang="en-US" b="0" dirty="0"/>
              <a:t>정의되어 둘 사이의 접근 방법을 </a:t>
            </a:r>
            <a:r>
              <a:rPr lang="ko-KR" altLang="en-US" b="0" dirty="0" smtClean="0"/>
              <a:t>제한함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상위 </a:t>
            </a:r>
            <a:r>
              <a:rPr lang="ko-KR" altLang="en-US" b="0" dirty="0"/>
              <a:t>계층에서는 하위 계층의 </a:t>
            </a:r>
            <a:r>
              <a:rPr lang="ko-KR" altLang="en-US" b="0" dirty="0" smtClean="0"/>
              <a:t>인터페이스를 </a:t>
            </a:r>
            <a:r>
              <a:rPr lang="ko-KR" altLang="en-US" b="0" dirty="0"/>
              <a:t>통해 하위 계층의 </a:t>
            </a:r>
            <a:r>
              <a:rPr lang="ko-KR" altLang="en-US" b="0" dirty="0" smtClean="0"/>
              <a:t>서비스를 </a:t>
            </a:r>
            <a:r>
              <a:rPr lang="ko-KR" altLang="en-US" b="0" dirty="0"/>
              <a:t>이용할 수 </a:t>
            </a:r>
            <a:r>
              <a:rPr lang="ko-KR" altLang="en-US" b="0" dirty="0" smtClean="0"/>
              <a:t>있음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381383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헤더 정보</a:t>
            </a:r>
            <a:endParaRPr lang="en-US" altLang="ko-KR" dirty="0" smtClean="0"/>
          </a:p>
          <a:p>
            <a:pPr lvl="1"/>
            <a:r>
              <a:rPr lang="ko-KR" altLang="en-US" b="0" dirty="0"/>
              <a:t>헤더 정보는 프로토콜마다 다르게 </a:t>
            </a:r>
            <a:r>
              <a:rPr lang="ko-KR" altLang="en-US" b="0" dirty="0" smtClean="0"/>
              <a:t>정의되며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주소</a:t>
            </a:r>
            <a:r>
              <a:rPr lang="en-US" altLang="ko-KR" b="0" dirty="0"/>
              <a:t>, </a:t>
            </a:r>
            <a:r>
              <a:rPr lang="ko-KR" altLang="en-US" b="0" dirty="0"/>
              <a:t>오류 제어</a:t>
            </a:r>
            <a:r>
              <a:rPr lang="en-US" altLang="ko-KR" b="0" dirty="0"/>
              <a:t>, </a:t>
            </a:r>
            <a:r>
              <a:rPr lang="ko-KR" altLang="en-US" b="0" dirty="0"/>
              <a:t>흐름 제어를 </a:t>
            </a:r>
            <a:r>
              <a:rPr lang="ko-KR" altLang="en-US" b="0" dirty="0" smtClean="0"/>
              <a:t>위한 </a:t>
            </a:r>
            <a:r>
              <a:rPr lang="ko-KR" altLang="en-US" b="0" dirty="0"/>
              <a:t>정보들을 </a:t>
            </a:r>
            <a:r>
              <a:rPr lang="ko-KR" altLang="en-US" b="0" dirty="0" smtClean="0"/>
              <a:t>포함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프로토콜을 </a:t>
            </a:r>
            <a:r>
              <a:rPr lang="ko-KR" altLang="en-US" b="0" dirty="0"/>
              <a:t>이해한다는 말은 프로토콜의 헤더 정보를 이해한다는 </a:t>
            </a:r>
            <a:r>
              <a:rPr lang="ko-KR" altLang="en-US" b="0" dirty="0" smtClean="0"/>
              <a:t>의미로 </a:t>
            </a:r>
            <a:r>
              <a:rPr lang="ko-KR" altLang="en-US" b="0" dirty="0"/>
              <a:t>읽을 수 있을 정도로 헤더는 중요한 정보를 담고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인터넷의 </a:t>
            </a:r>
            <a:r>
              <a:rPr lang="ko-KR" altLang="en-US" b="0" dirty="0"/>
              <a:t>기본 </a:t>
            </a:r>
            <a:r>
              <a:rPr lang="ko-KR" altLang="en-US" b="0" dirty="0" smtClean="0"/>
              <a:t>프로토콜인 </a:t>
            </a:r>
            <a:r>
              <a:rPr lang="en-US" altLang="ko-KR" b="0" dirty="0" smtClean="0"/>
              <a:t>TCP</a:t>
            </a:r>
            <a:r>
              <a:rPr lang="en-US" altLang="ko-KR" b="0" dirty="0"/>
              <a:t>, UDP, IP</a:t>
            </a:r>
            <a:r>
              <a:rPr lang="ko-KR" altLang="en-US" b="0" dirty="0"/>
              <a:t>의 헤더는 인터넷을 이해하는 데 많은 도움을 </a:t>
            </a:r>
            <a:r>
              <a:rPr lang="ko-KR" altLang="en-US" dirty="0"/>
              <a:t>줌</a:t>
            </a:r>
          </a:p>
        </p:txBody>
      </p:sp>
    </p:spTree>
    <p:extLst>
      <p:ext uri="{BB962C8B-B14F-4D97-AF65-F5344CB8AC3E}">
        <p14:creationId xmlns:p14="http://schemas.microsoft.com/office/powerpoint/2010/main" val="1737928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6" y="1079008"/>
            <a:ext cx="5683242" cy="5518344"/>
          </a:xfrm>
        </p:spPr>
        <p:txBody>
          <a:bodyPr/>
          <a:lstStyle/>
          <a:p>
            <a:r>
              <a:rPr lang="ko-KR" altLang="en-US" dirty="0" smtClean="0"/>
              <a:t>중개 기능</a:t>
            </a:r>
            <a:endParaRPr lang="en-US" altLang="ko-KR" dirty="0" smtClean="0"/>
          </a:p>
          <a:p>
            <a:pPr lvl="1"/>
            <a:r>
              <a:rPr lang="ko-KR" altLang="en-US" b="0" dirty="0"/>
              <a:t>송신 호스트에서 수신 호스트로 데이터를 전달하려면 중개 역할을 수행하는 중개 </a:t>
            </a:r>
            <a:r>
              <a:rPr lang="ko-KR" altLang="en-US" b="0" dirty="0" err="1" smtClean="0"/>
              <a:t>노드를</a:t>
            </a:r>
            <a:r>
              <a:rPr lang="ko-KR" altLang="en-US" b="0" dirty="0" smtClean="0"/>
              <a:t> </a:t>
            </a:r>
            <a:r>
              <a:rPr lang="ko-KR" altLang="en-US" b="0" dirty="0"/>
              <a:t>거쳐야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중개 </a:t>
            </a:r>
            <a:r>
              <a:rPr lang="ko-KR" altLang="en-US" b="0" dirty="0"/>
              <a:t>시스템은 데이터가 목적지까지 올바르게 전달되도록 경로 배정 </a:t>
            </a:r>
            <a:r>
              <a:rPr lang="ko-KR" altLang="en-US" b="0" dirty="0" smtClean="0"/>
              <a:t>기능을 수행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중개 </a:t>
            </a:r>
            <a:r>
              <a:rPr lang="ko-KR" altLang="en-US" b="0" dirty="0"/>
              <a:t>시스템에서는 경로 배정 기능을 수행하는 네트워크 계층의 프로토콜이 </a:t>
            </a:r>
            <a:r>
              <a:rPr lang="ko-KR" altLang="en-US" b="0" dirty="0" smtClean="0"/>
              <a:t>동작하는데</a:t>
            </a:r>
            <a:r>
              <a:rPr lang="en-US" altLang="ko-KR" b="0" dirty="0"/>
              <a:t>, </a:t>
            </a:r>
            <a:r>
              <a:rPr lang="ko-KR" altLang="en-US" b="0" dirty="0"/>
              <a:t>이와 같은 경로 배정 기능을 </a:t>
            </a:r>
            <a:r>
              <a:rPr lang="ko-KR" altLang="en-US" b="0" dirty="0" err="1" smtClean="0"/>
              <a:t>라우팅이라</a:t>
            </a:r>
            <a:r>
              <a:rPr lang="ko-KR" altLang="en-US" b="0" dirty="0" smtClean="0"/>
              <a:t> 함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라우터는</a:t>
            </a:r>
            <a:r>
              <a:rPr lang="ko-KR" altLang="en-US" b="0" dirty="0" smtClean="0"/>
              <a:t> </a:t>
            </a:r>
            <a:r>
              <a:rPr lang="ko-KR" altLang="en-US" b="0" dirty="0"/>
              <a:t>자신에게 도착한 데이터의 헤더 정보를 해석해서 적절한 </a:t>
            </a:r>
            <a:r>
              <a:rPr lang="ko-KR" altLang="en-US" b="0" dirty="0" err="1" smtClean="0"/>
              <a:t>경로를선택해야</a:t>
            </a:r>
            <a:r>
              <a:rPr lang="ko-KR" altLang="en-US" b="0" dirty="0" smtClean="0"/>
              <a:t> </a:t>
            </a:r>
            <a:r>
              <a:rPr lang="ko-KR" altLang="en-US" b="0" dirty="0"/>
              <a:t>하며</a:t>
            </a:r>
            <a:r>
              <a:rPr lang="en-US" altLang="ko-KR" b="0" dirty="0"/>
              <a:t>, </a:t>
            </a:r>
            <a:r>
              <a:rPr lang="ko-KR" altLang="en-US" b="0" dirty="0"/>
              <a:t>다음 라우터로</a:t>
            </a:r>
            <a:r>
              <a:rPr lang="ko-KR" altLang="en-US" b="0" dirty="0"/>
              <a:t> 보내기 전에 헤더 정보를 수정하는 작업도 </a:t>
            </a:r>
            <a:r>
              <a:rPr lang="ko-KR" altLang="en-US" b="0" dirty="0" smtClean="0"/>
              <a:t>진행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27" y="1295400"/>
            <a:ext cx="5420438" cy="52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6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계층별 기능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전송 계층</a:t>
            </a:r>
            <a:endParaRPr lang="ko-KR" altLang="en-US" dirty="0"/>
          </a:p>
          <a:p>
            <a:pPr lvl="1"/>
            <a:r>
              <a:rPr lang="ko-KR" altLang="en-US" dirty="0"/>
              <a:t>통신 양단에 있는 전송 연결의 주체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 </a:t>
            </a:r>
            <a:r>
              <a:rPr lang="ko-KR" altLang="en-US" dirty="0"/>
              <a:t>사이에 종단 연결을 제공 </a:t>
            </a:r>
            <a:endParaRPr lang="en-US" altLang="ko-KR" b="0" dirty="0" smtClean="0"/>
          </a:p>
          <a:p>
            <a:pPr lvl="1"/>
            <a:r>
              <a:rPr lang="ko-KR" altLang="en-US" dirty="0"/>
              <a:t>호스트에서 실행되는 프로세스와 프로세스 사이에 연결을 설정하여 데이터를 주고받을 수 있게 해주는 것이 전송 계층 </a:t>
            </a:r>
            <a:endParaRPr lang="en-US" altLang="ko-KR" dirty="0" smtClean="0"/>
          </a:p>
          <a:p>
            <a:pPr lvl="1"/>
            <a:r>
              <a:rPr lang="ko-KR" altLang="en-US" dirty="0"/>
              <a:t>전송 계층의 하위에 있는 물리 계층</a:t>
            </a:r>
            <a:r>
              <a:rPr lang="en-US" altLang="ko-KR" dirty="0"/>
              <a:t>, </a:t>
            </a:r>
            <a:r>
              <a:rPr lang="ko-KR" altLang="en-US" dirty="0"/>
              <a:t>데이터 링크 계층</a:t>
            </a:r>
            <a:r>
              <a:rPr lang="en-US" altLang="ko-KR" dirty="0"/>
              <a:t>, </a:t>
            </a:r>
            <a:r>
              <a:rPr lang="ko-KR" altLang="en-US" dirty="0"/>
              <a:t>네트워크 계층은 전송 계층의 연결을 설정하고 지원하는 역할을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pPr lvl="1"/>
            <a:r>
              <a:rPr lang="ko-KR" altLang="en-US" dirty="0"/>
              <a:t>상위에 있는 세션 계층</a:t>
            </a:r>
            <a:r>
              <a:rPr lang="en-US" altLang="ko-KR" dirty="0"/>
              <a:t>, </a:t>
            </a:r>
            <a:r>
              <a:rPr lang="ko-KR" altLang="en-US" dirty="0"/>
              <a:t>표현 계층</a:t>
            </a:r>
            <a:r>
              <a:rPr lang="en-US" altLang="ko-KR" dirty="0"/>
              <a:t>, </a:t>
            </a:r>
            <a:r>
              <a:rPr lang="ko-KR" altLang="en-US" dirty="0"/>
              <a:t>응용 계층은 전송 계층의 연결을 어떻게 활용할지에 대하여 다룸</a:t>
            </a:r>
            <a:endParaRPr lang="en-US" altLang="ko-KR" dirty="0"/>
          </a:p>
          <a:p>
            <a:pPr lvl="2"/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3997790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계층별 기능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물리 계층</a:t>
            </a:r>
            <a:endParaRPr lang="en-US" altLang="ko-KR" dirty="0" smtClean="0"/>
          </a:p>
          <a:p>
            <a:pPr lvl="2"/>
            <a:r>
              <a:rPr lang="en-US" altLang="ko-KR" b="0" dirty="0"/>
              <a:t>OSI 7</a:t>
            </a:r>
            <a:r>
              <a:rPr lang="ko-KR" altLang="en-US" b="0" dirty="0"/>
              <a:t>계층 모델의 맨 밑에 위치하는 물리 </a:t>
            </a:r>
            <a:r>
              <a:rPr lang="ko-KR" altLang="en-US" b="0" dirty="0" smtClean="0"/>
              <a:t>계층은 </a:t>
            </a:r>
            <a:r>
              <a:rPr lang="ko-KR" altLang="en-US" b="0" dirty="0"/>
              <a:t>전송 매체의 물리적 </a:t>
            </a:r>
            <a:r>
              <a:rPr lang="ko-KR" altLang="en-US" b="0" dirty="0" smtClean="0"/>
              <a:t>인터페이스에 </a:t>
            </a:r>
            <a:r>
              <a:rPr lang="ko-KR" altLang="en-US" b="0" dirty="0"/>
              <a:t>관한 사항을 </a:t>
            </a:r>
            <a:r>
              <a:rPr lang="ko-KR" altLang="en-US" b="0" dirty="0" smtClean="0"/>
              <a:t>기술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전송 </a:t>
            </a:r>
            <a:r>
              <a:rPr lang="ko-KR" altLang="en-US" b="0" dirty="0"/>
              <a:t>매체에서는 개별 정보의 </a:t>
            </a:r>
            <a:r>
              <a:rPr lang="ko-KR" altLang="en-US" b="0" dirty="0" smtClean="0"/>
              <a:t>비트</a:t>
            </a:r>
            <a:r>
              <a:rPr lang="en-US" altLang="ko-KR" dirty="0"/>
              <a:t> </a:t>
            </a:r>
            <a:r>
              <a:rPr lang="ko-KR" altLang="en-US" b="0" dirty="0" smtClean="0"/>
              <a:t>교환 </a:t>
            </a:r>
            <a:r>
              <a:rPr lang="ko-KR" altLang="en-US" b="0" dirty="0"/>
              <a:t>문제를 </a:t>
            </a:r>
            <a:r>
              <a:rPr lang="ko-KR" altLang="en-US" dirty="0" smtClean="0"/>
              <a:t>다룸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링크 </a:t>
            </a:r>
            <a:r>
              <a:rPr lang="ko-KR" altLang="en-US" dirty="0"/>
              <a:t>계층</a:t>
            </a:r>
            <a:endParaRPr lang="en-US" altLang="ko-KR" dirty="0"/>
          </a:p>
          <a:p>
            <a:pPr lvl="2"/>
            <a:r>
              <a:rPr lang="ko-KR" altLang="en-US" b="0" dirty="0"/>
              <a:t>물리 계층을 통해 전송되는 데이터의 물리적 전송 </a:t>
            </a:r>
            <a:r>
              <a:rPr lang="ko-KR" altLang="en-US" b="0" dirty="0" smtClean="0"/>
              <a:t>오류를 해결</a:t>
            </a:r>
            <a:endParaRPr lang="en-US" altLang="ko-KR" b="0" dirty="0" smtClean="0"/>
          </a:p>
          <a:p>
            <a:pPr lvl="2"/>
            <a:r>
              <a:rPr lang="ko-KR" altLang="en-US" dirty="0"/>
              <a:t>데이터 링크 계층을 이용해 전송되는 데이터를 </a:t>
            </a:r>
            <a:r>
              <a:rPr lang="ko-KR" altLang="en-US" dirty="0" smtClean="0"/>
              <a:t>프레임이라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/>
              <a:t>계층</a:t>
            </a:r>
            <a:endParaRPr lang="en-US" altLang="ko-KR" dirty="0"/>
          </a:p>
          <a:p>
            <a:pPr lvl="2"/>
            <a:r>
              <a:rPr lang="ko-KR" altLang="en-US" b="0" dirty="0"/>
              <a:t>송신 호스트가 전송한 데이터가 어떤 경로를 통해 수신 </a:t>
            </a:r>
            <a:r>
              <a:rPr lang="ko-KR" altLang="en-US" b="0" dirty="0" smtClean="0"/>
              <a:t>호스트에 </a:t>
            </a:r>
            <a:r>
              <a:rPr lang="ko-KR" altLang="en-US" b="0" dirty="0"/>
              <a:t>전달되는지를 결정하는 </a:t>
            </a:r>
            <a:r>
              <a:rPr lang="ko-KR" altLang="en-US" b="0" dirty="0"/>
              <a:t>라우팅</a:t>
            </a:r>
            <a:r>
              <a:rPr lang="ko-KR" altLang="en-US" b="0" dirty="0"/>
              <a:t> 문제를 </a:t>
            </a:r>
            <a:r>
              <a:rPr lang="ko-KR" altLang="en-US" b="0" dirty="0" smtClean="0"/>
              <a:t>처리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전달 </a:t>
            </a:r>
            <a:r>
              <a:rPr lang="ko-KR" altLang="en-US" b="0" dirty="0"/>
              <a:t>경로 선택은 미리 정해지는 </a:t>
            </a:r>
            <a:r>
              <a:rPr lang="ko-KR" altLang="en-US" b="0" dirty="0" smtClean="0"/>
              <a:t>정적인</a:t>
            </a:r>
            <a:r>
              <a:rPr lang="en-US" altLang="ko-KR" sz="1800" b="0" dirty="0" smtClean="0"/>
              <a:t> </a:t>
            </a:r>
            <a:r>
              <a:rPr lang="ko-KR" altLang="en-US" b="0" dirty="0"/>
              <a:t>방식과 네트워크의 현재 부하 상태에 따라 결정되는 </a:t>
            </a:r>
            <a:r>
              <a:rPr lang="ko-KR" altLang="en-US" b="0" dirty="0" smtClean="0"/>
              <a:t>동적인</a:t>
            </a:r>
            <a:r>
              <a:rPr lang="en-US" altLang="ko-KR" sz="1800" b="0" dirty="0" smtClean="0"/>
              <a:t> </a:t>
            </a:r>
            <a:r>
              <a:rPr lang="ko-KR" altLang="en-US" b="0" dirty="0"/>
              <a:t>방식으로 </a:t>
            </a:r>
            <a:r>
              <a:rPr lang="ko-KR" altLang="en-US" b="0" dirty="0" smtClean="0"/>
              <a:t>구분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네트워크의 </a:t>
            </a:r>
            <a:r>
              <a:rPr lang="ko-KR" altLang="en-US" b="0" dirty="0"/>
              <a:t>트래픽이</a:t>
            </a:r>
            <a:r>
              <a:rPr lang="ko-KR" altLang="en-US" b="0" dirty="0"/>
              <a:t> 과도하게 증가하는 문제를 조절하는 혼잡 </a:t>
            </a:r>
            <a:r>
              <a:rPr lang="ko-KR" altLang="en-US" b="0" dirty="0" smtClean="0"/>
              <a:t>제어</a:t>
            </a:r>
            <a:r>
              <a:rPr lang="en-US" altLang="ko-KR" dirty="0"/>
              <a:t> </a:t>
            </a:r>
            <a:r>
              <a:rPr lang="ko-KR" altLang="en-US" b="0" dirty="0" smtClean="0"/>
              <a:t>기능도 네트워크 </a:t>
            </a:r>
            <a:r>
              <a:rPr lang="ko-KR" altLang="en-US" b="0" dirty="0"/>
              <a:t>계층에서 담당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460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계층별 기능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전송 계층</a:t>
            </a:r>
            <a:endParaRPr lang="en-US" altLang="ko-KR" dirty="0" smtClean="0"/>
          </a:p>
          <a:p>
            <a:pPr lvl="2"/>
            <a:r>
              <a:rPr lang="ko-KR" altLang="en-US" b="0" dirty="0"/>
              <a:t>송신 프로세스와 수신 프로세스를 직접 연결하는 </a:t>
            </a:r>
            <a:r>
              <a:rPr lang="ko-KR" altLang="en-US" b="0" dirty="0" err="1" smtClean="0"/>
              <a:t>단대단</a:t>
            </a:r>
            <a:r>
              <a:rPr lang="en-US" altLang="ko-KR" sz="1200" dirty="0"/>
              <a:t> </a:t>
            </a:r>
            <a:r>
              <a:rPr lang="ko-KR" altLang="en-US" b="0" dirty="0" smtClean="0"/>
              <a:t>통신 </a:t>
            </a:r>
            <a:r>
              <a:rPr lang="ko-KR" altLang="en-US" b="0" dirty="0"/>
              <a:t>기능을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2"/>
            <a:r>
              <a:rPr lang="ko-KR" altLang="en-US" b="0" dirty="0"/>
              <a:t>전송 계층에서는 전송 오류율</a:t>
            </a:r>
            <a:r>
              <a:rPr lang="en-US" altLang="ko-KR" b="0" dirty="0"/>
              <a:t>, </a:t>
            </a:r>
            <a:r>
              <a:rPr lang="ko-KR" altLang="en-US" b="0" dirty="0"/>
              <a:t>전송 속도 등과 같은 일반 사용자의 서비스 요구 유형에 </a:t>
            </a:r>
            <a:r>
              <a:rPr lang="ko-KR" altLang="en-US" b="0" dirty="0" smtClean="0"/>
              <a:t>대한 고려와 </a:t>
            </a:r>
            <a:r>
              <a:rPr lang="ko-KR" altLang="en-US" b="0" dirty="0"/>
              <a:t>흐름 제어 기능도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세션 </a:t>
            </a:r>
            <a:r>
              <a:rPr lang="ko-KR" altLang="en-US" dirty="0"/>
              <a:t>계층</a:t>
            </a:r>
            <a:endParaRPr lang="en-US" altLang="ko-KR" dirty="0"/>
          </a:p>
          <a:p>
            <a:pPr lvl="2"/>
            <a:r>
              <a:rPr lang="ko-KR" altLang="en-US" dirty="0"/>
              <a:t>세션 </a:t>
            </a:r>
            <a:r>
              <a:rPr lang="ko-KR" altLang="en-US" dirty="0" smtClean="0"/>
              <a:t>계층의 </a:t>
            </a:r>
            <a:r>
              <a:rPr lang="ko-KR" altLang="en-US" dirty="0"/>
              <a:t>기능은 전송 계층과 거의 </a:t>
            </a:r>
            <a:r>
              <a:rPr lang="ko-KR" altLang="en-US" dirty="0" smtClean="0"/>
              <a:t>유사함</a:t>
            </a:r>
            <a:endParaRPr lang="en-US" altLang="ko-KR" dirty="0" smtClean="0"/>
          </a:p>
          <a:p>
            <a:pPr lvl="2"/>
            <a:r>
              <a:rPr lang="ko-KR" altLang="en-US" b="0" dirty="0"/>
              <a:t>송수신 호스트 사이의 대화 제어를 비롯해 상호 배타적인 동작을 </a:t>
            </a:r>
            <a:r>
              <a:rPr lang="ko-KR" altLang="en-US" b="0" dirty="0" smtClean="0"/>
              <a:t>제어하기 위한 </a:t>
            </a:r>
            <a:r>
              <a:rPr lang="ko-KR" altLang="en-US" b="0" dirty="0"/>
              <a:t>토큰 제어</a:t>
            </a:r>
            <a:r>
              <a:rPr lang="en-US" altLang="ko-KR" b="0" dirty="0"/>
              <a:t>, </a:t>
            </a:r>
            <a:r>
              <a:rPr lang="ko-KR" altLang="en-US" b="0" dirty="0"/>
              <a:t>일시적인 전송 장애를 해결하기 위한 </a:t>
            </a:r>
            <a:r>
              <a:rPr lang="ko-KR" altLang="en-US" b="0" dirty="0" smtClean="0"/>
              <a:t>동기</a:t>
            </a:r>
            <a:r>
              <a:rPr lang="en-US" altLang="ko-KR" sz="1800" b="0" dirty="0" smtClean="0"/>
              <a:t> </a:t>
            </a:r>
            <a:r>
              <a:rPr lang="ko-KR" altLang="en-US" b="0" dirty="0"/>
              <a:t>기능 등을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표</a:t>
            </a:r>
            <a:r>
              <a:rPr lang="ko-KR" altLang="en-US" dirty="0"/>
              <a:t>현</a:t>
            </a:r>
            <a:r>
              <a:rPr lang="ko-KR" altLang="en-US" dirty="0" smtClean="0"/>
              <a:t> </a:t>
            </a:r>
            <a:r>
              <a:rPr lang="ko-KR" altLang="en-US" dirty="0"/>
              <a:t>계층</a:t>
            </a:r>
            <a:endParaRPr lang="en-US" altLang="ko-KR" dirty="0"/>
          </a:p>
          <a:p>
            <a:pPr lvl="2"/>
            <a:r>
              <a:rPr lang="ko-KR" altLang="en-US" b="0" dirty="0"/>
              <a:t>계층 </a:t>
            </a:r>
            <a:r>
              <a:rPr lang="en-US" altLang="ko-KR" b="0" dirty="0"/>
              <a:t>5</a:t>
            </a:r>
            <a:r>
              <a:rPr lang="ko-KR" altLang="en-US" b="0" dirty="0"/>
              <a:t>까지는 주로 데이터의 전송에 관한 내용을 다루지만 표현 </a:t>
            </a:r>
            <a:r>
              <a:rPr lang="ko-KR" altLang="en-US" b="0" dirty="0" smtClean="0"/>
              <a:t>계층은 데이터의 의미와 </a:t>
            </a:r>
            <a:r>
              <a:rPr lang="ko-KR" altLang="en-US" b="0" dirty="0"/>
              <a:t>표현 </a:t>
            </a:r>
            <a:r>
              <a:rPr lang="ko-KR" altLang="en-US" b="0" dirty="0" smtClean="0"/>
              <a:t>방법을 처리</a:t>
            </a:r>
            <a:endParaRPr lang="en-US" altLang="ko-KR" b="0" dirty="0" smtClean="0"/>
          </a:p>
          <a:p>
            <a:pPr lvl="1"/>
            <a:r>
              <a:rPr lang="ko-KR" altLang="en-US" dirty="0"/>
              <a:t>응용 계층</a:t>
            </a:r>
            <a:endParaRPr lang="en-US" altLang="ko-KR" dirty="0"/>
          </a:p>
          <a:p>
            <a:pPr lvl="2"/>
            <a:r>
              <a:rPr lang="ko-KR" altLang="en-US" dirty="0"/>
              <a:t>최상위의 응용 계층에서는 다양하게 존재하는 응용 환경에서 필요한 기능을 다룸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16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인터넷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145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환경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인터넷은 데이터의 중개 기능을 담당하는 네트워크 계층으로 </a:t>
            </a:r>
            <a:r>
              <a:rPr lang="en-US" altLang="ko-KR" b="0" dirty="0" smtClean="0"/>
              <a:t>IP </a:t>
            </a:r>
            <a:r>
              <a:rPr lang="ko-KR" altLang="en-US" b="0" dirty="0" smtClean="0"/>
              <a:t>프로토콜을 사용하는 네트워크임</a:t>
            </a:r>
            <a:endParaRPr lang="en-US" altLang="ko-KR" b="0" dirty="0" smtClean="0"/>
          </a:p>
          <a:p>
            <a:pPr lvl="2"/>
            <a:r>
              <a:rPr lang="ko-KR" altLang="en-US" b="0" dirty="0"/>
              <a:t>인터넷에 연결하고자 하는 호스트는 반드시 </a:t>
            </a:r>
            <a:r>
              <a:rPr lang="en-US" altLang="ko-KR" b="0" dirty="0"/>
              <a:t>IP </a:t>
            </a:r>
            <a:r>
              <a:rPr lang="ko-KR" altLang="en-US" b="0" dirty="0" smtClean="0"/>
              <a:t>프로토콜을 지원해야 하며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전송 </a:t>
            </a:r>
            <a:r>
              <a:rPr lang="ko-KR" altLang="en-US" b="0" dirty="0"/>
              <a:t>계층은 </a:t>
            </a:r>
            <a:r>
              <a:rPr lang="en-US" altLang="ko-KR" b="0" dirty="0" smtClean="0"/>
              <a:t>TCP</a:t>
            </a:r>
            <a:r>
              <a:rPr lang="ko-KR" altLang="en-US" b="0" dirty="0" smtClean="0"/>
              <a:t>나 </a:t>
            </a:r>
            <a:r>
              <a:rPr lang="en-US" altLang="ko-KR" b="0" dirty="0" smtClean="0"/>
              <a:t>UDP</a:t>
            </a:r>
            <a:r>
              <a:rPr lang="ko-KR" altLang="en-US" b="0" dirty="0" smtClean="0"/>
              <a:t>를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ko-KR" altLang="en-US" dirty="0"/>
              <a:t>인터넷에서 주로 사용하는 </a:t>
            </a:r>
            <a:r>
              <a:rPr lang="en-US" altLang="ko-KR" dirty="0"/>
              <a:t>IP </a:t>
            </a:r>
            <a:r>
              <a:rPr lang="ko-KR" altLang="en-US" dirty="0"/>
              <a:t>프로토콜은 버전 </a:t>
            </a:r>
            <a:r>
              <a:rPr lang="en-US" altLang="ko-KR" dirty="0"/>
              <a:t>4(IPv4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b="0" dirty="0"/>
              <a:t>인터넷에 연결된 호스트들의 네트워크 </a:t>
            </a:r>
            <a:endParaRPr lang="en-US" altLang="ko-KR" b="0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b="0" dirty="0" smtClean="0"/>
              <a:t>구현 </a:t>
            </a:r>
            <a:r>
              <a:rPr lang="ko-KR" altLang="en-US" b="0" dirty="0"/>
              <a:t>모델에서는 </a:t>
            </a:r>
            <a:r>
              <a:rPr lang="ko-KR" altLang="en-US" b="0" dirty="0" smtClean="0"/>
              <a:t>전송 계층까지의 기능을 </a:t>
            </a:r>
            <a:endParaRPr lang="en-US" altLang="ko-KR" b="0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b="0" dirty="0" smtClean="0"/>
              <a:t>시스템 </a:t>
            </a:r>
            <a:r>
              <a:rPr lang="ko-KR" altLang="en-US" b="0" dirty="0"/>
              <a:t>공간인 운영체제 내부에 </a:t>
            </a:r>
            <a:r>
              <a:rPr lang="ko-KR" altLang="en-US" b="0" dirty="0" smtClean="0"/>
              <a:t>구현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4600"/>
            <a:ext cx="414195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03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환경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시스템 공간</a:t>
            </a:r>
            <a:endParaRPr lang="en-US" altLang="ko-KR" dirty="0" smtClean="0"/>
          </a:p>
          <a:p>
            <a:pPr lvl="1"/>
            <a:r>
              <a:rPr lang="ko-KR" altLang="en-US" b="0" dirty="0"/>
              <a:t>소켓은 운영체제에서 시스템 콜 기능으로 구현되므로 사용자 </a:t>
            </a:r>
            <a:r>
              <a:rPr lang="ko-KR" altLang="en-US" b="0" dirty="0" smtClean="0"/>
              <a:t>프로그램에서 이를 </a:t>
            </a:r>
            <a:r>
              <a:rPr lang="ko-KR" altLang="en-US" b="0" dirty="0"/>
              <a:t>함수 호출 방식으로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TCP</a:t>
            </a:r>
            <a:r>
              <a:rPr lang="ko-KR" altLang="en-US" b="0" dirty="0"/>
              <a:t>는 연결형 서비스를 제공하고</a:t>
            </a:r>
            <a:r>
              <a:rPr lang="en-US" altLang="ko-KR" b="0" dirty="0"/>
              <a:t>, UDP</a:t>
            </a:r>
            <a:r>
              <a:rPr lang="ko-KR" altLang="en-US" b="0" dirty="0"/>
              <a:t>는 </a:t>
            </a:r>
            <a:r>
              <a:rPr lang="ko-KR" altLang="en-US" b="0" dirty="0" err="1"/>
              <a:t>비연결형</a:t>
            </a:r>
            <a:r>
              <a:rPr lang="ko-KR" altLang="en-US" b="0" dirty="0"/>
              <a:t> </a:t>
            </a:r>
            <a:r>
              <a:rPr lang="ko-KR" altLang="en-US" b="0" dirty="0" smtClean="0"/>
              <a:t>서비스를 제공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인터넷에서 네트워크 계층은 </a:t>
            </a:r>
            <a:r>
              <a:rPr lang="en-US" altLang="ko-KR" b="0" dirty="0" smtClean="0"/>
              <a:t>IP</a:t>
            </a:r>
            <a:r>
              <a:rPr lang="ko-KR" altLang="en-US" b="0" dirty="0" smtClean="0"/>
              <a:t>로 </a:t>
            </a:r>
            <a:r>
              <a:rPr lang="ko-KR" altLang="en-US" b="0" dirty="0"/>
              <a:t>구현되며 전송 </a:t>
            </a:r>
            <a:r>
              <a:rPr lang="ko-KR" altLang="en-US" b="0" dirty="0"/>
              <a:t>패킷의</a:t>
            </a:r>
            <a:r>
              <a:rPr lang="ko-KR" altLang="en-US" b="0" dirty="0"/>
              <a:t> 올바른 경로 선택 </a:t>
            </a:r>
            <a:r>
              <a:rPr lang="ko-KR" altLang="en-US" b="0" dirty="0" smtClean="0"/>
              <a:t>기능을 제공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네트워크 </a:t>
            </a:r>
            <a:r>
              <a:rPr lang="ko-KR" altLang="en-US" b="0" dirty="0"/>
              <a:t>프로세스를 실행하는 호스트 사이에는 다수의 </a:t>
            </a:r>
            <a:r>
              <a:rPr lang="ko-KR" altLang="en-US" b="0" dirty="0"/>
              <a:t>라우터가</a:t>
            </a:r>
            <a:r>
              <a:rPr lang="ko-KR" altLang="en-US" b="0" dirty="0"/>
              <a:t> 존재하며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이 </a:t>
            </a:r>
            <a:r>
              <a:rPr lang="ko-KR" altLang="en-US" b="0" dirty="0"/>
              <a:t>라우터들은 </a:t>
            </a:r>
            <a:r>
              <a:rPr lang="en-US" altLang="ko-KR" b="0" dirty="0"/>
              <a:t>IP </a:t>
            </a:r>
            <a:r>
              <a:rPr lang="ko-KR" altLang="en-US" b="0" dirty="0" smtClean="0"/>
              <a:t>프로토콜을 </a:t>
            </a:r>
            <a:r>
              <a:rPr lang="ko-KR" altLang="en-US" b="0" dirty="0"/>
              <a:t>이용하여 </a:t>
            </a:r>
            <a:r>
              <a:rPr lang="ko-KR" altLang="en-US" b="0" dirty="0"/>
              <a:t>패킷</a:t>
            </a:r>
            <a:r>
              <a:rPr lang="ko-KR" altLang="en-US" b="0" dirty="0"/>
              <a:t> 중개 기능을 </a:t>
            </a:r>
            <a:r>
              <a:rPr lang="ko-KR" altLang="en-US" b="0" dirty="0" smtClean="0"/>
              <a:t>수행</a:t>
            </a:r>
            <a:endParaRPr lang="en-US" altLang="ko-KR" dirty="0"/>
          </a:p>
          <a:p>
            <a:r>
              <a:rPr lang="ko-KR" altLang="en-US" dirty="0"/>
              <a:t>사용자 공간</a:t>
            </a:r>
          </a:p>
          <a:p>
            <a:pPr lvl="1"/>
            <a:r>
              <a:rPr lang="ko-KR" altLang="en-US" b="0" dirty="0"/>
              <a:t>세션 계층부터 응용 계층까지의 기능은 사용자 응용 프로그램으로 </a:t>
            </a:r>
            <a:r>
              <a:rPr lang="ko-KR" altLang="en-US" b="0" dirty="0" smtClean="0"/>
              <a:t>구현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프로그래밍 환경에서 </a:t>
            </a:r>
            <a:r>
              <a:rPr lang="ko-KR" altLang="en-US" b="0" dirty="0"/>
              <a:t>전송 계층의 기능을 제공하는 소켓 시스템 콜을 호출해 </a:t>
            </a:r>
            <a:r>
              <a:rPr lang="en-US" altLang="ko-KR" b="0" dirty="0"/>
              <a:t>TCP</a:t>
            </a:r>
            <a:r>
              <a:rPr lang="ko-KR" altLang="en-US" b="0" dirty="0"/>
              <a:t>와 </a:t>
            </a:r>
            <a:r>
              <a:rPr lang="en-US" altLang="ko-KR" b="0" dirty="0"/>
              <a:t>UDP </a:t>
            </a:r>
            <a:r>
              <a:rPr lang="ko-KR" altLang="en-US" b="0" dirty="0"/>
              <a:t>기능을 </a:t>
            </a:r>
            <a:r>
              <a:rPr lang="ko-KR" altLang="en-US" b="0" dirty="0" smtClean="0"/>
              <a:t>사용할 수 있음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소켓 </a:t>
            </a:r>
            <a:r>
              <a:rPr lang="ko-KR" altLang="en-US" b="0" dirty="0"/>
              <a:t>시스템은 </a:t>
            </a:r>
            <a:r>
              <a:rPr lang="ko-KR" altLang="en-US" b="0" dirty="0" smtClean="0"/>
              <a:t>유닉스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리눅스</a:t>
            </a:r>
            <a:r>
              <a:rPr lang="en-US" altLang="ko-KR" b="0" dirty="0" smtClean="0"/>
              <a:t>, </a:t>
            </a:r>
            <a:r>
              <a:rPr lang="ko-KR" altLang="en-US" b="0" dirty="0"/>
              <a:t>윈도우즈</a:t>
            </a:r>
            <a:r>
              <a:rPr lang="ko-KR" altLang="en-US" b="0" dirty="0"/>
              <a:t> 운영체제 등 인터넷에 접속 </a:t>
            </a:r>
            <a:r>
              <a:rPr lang="ko-KR" altLang="en-US" b="0" dirty="0" smtClean="0"/>
              <a:t>가능한 </a:t>
            </a:r>
            <a:r>
              <a:rPr lang="ko-KR" altLang="en-US" b="0" dirty="0"/>
              <a:t>모든 호스트에서 </a:t>
            </a:r>
            <a:r>
              <a:rPr lang="ko-KR" altLang="en-US" b="0" dirty="0" smtClean="0"/>
              <a:t>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12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4E27F5"/>
                </a:solidFill>
              </a:rPr>
              <a:t>01</a:t>
            </a:r>
            <a:r>
              <a:rPr lang="en-US" altLang="ko-KR" dirty="0" smtClean="0"/>
              <a:t> </a:t>
            </a:r>
            <a:r>
              <a:rPr lang="ko-KR" altLang="en-US" dirty="0"/>
              <a:t>프로토콜의 이해</a:t>
            </a:r>
            <a:endParaRPr lang="ko-KR" altLang="en-US" dirty="0"/>
          </a:p>
          <a:p>
            <a:r>
              <a:rPr lang="en-US" altLang="ko-KR" dirty="0">
                <a:solidFill>
                  <a:srgbClr val="4E27F5"/>
                </a:solidFill>
              </a:rPr>
              <a:t>02</a:t>
            </a:r>
            <a:r>
              <a:rPr lang="en-US" altLang="ko-KR" dirty="0"/>
              <a:t> </a:t>
            </a:r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  <a:endParaRPr lang="ko-KR" altLang="en-US" dirty="0"/>
          </a:p>
          <a:p>
            <a:r>
              <a:rPr lang="en-US" altLang="ko-KR" dirty="0">
                <a:solidFill>
                  <a:srgbClr val="4E27F5"/>
                </a:solidFill>
              </a:rPr>
              <a:t>03</a:t>
            </a:r>
            <a:r>
              <a:rPr lang="en-US" altLang="ko-KR" dirty="0"/>
              <a:t> </a:t>
            </a:r>
            <a:r>
              <a:rPr lang="ko-KR" altLang="en-US" dirty="0"/>
              <a:t>인터넷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프로토콜 계층 구조</a:t>
            </a:r>
            <a:endParaRPr lang="en-US" altLang="ko-KR" dirty="0" smtClean="0"/>
          </a:p>
          <a:p>
            <a:pPr marL="628650" lvl="3" indent="0">
              <a:buNone/>
            </a:pPr>
            <a:r>
              <a:rPr lang="en-US" altLang="ko-KR" dirty="0"/>
              <a:t>TCP/IP</a:t>
            </a:r>
            <a:r>
              <a:rPr lang="ko-KR" altLang="en-US" dirty="0"/>
              <a:t>를 사용하는 인터넷 환경에서 관련 프로토콜들의 계층 구조를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091382"/>
            <a:ext cx="4850051" cy="35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81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ARP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RARP</a:t>
            </a:r>
          </a:p>
          <a:p>
            <a:pPr lvl="1"/>
            <a:r>
              <a:rPr lang="ko-KR" altLang="en-US" b="0" dirty="0"/>
              <a:t>인터넷 모델에서 사용하는 </a:t>
            </a:r>
            <a:r>
              <a:rPr lang="ko-KR" altLang="en-US" b="0" dirty="0" smtClean="0"/>
              <a:t>주소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데이터 </a:t>
            </a:r>
            <a:r>
              <a:rPr lang="ko-KR" altLang="en-US" b="0" dirty="0"/>
              <a:t>링크 계층의 </a:t>
            </a:r>
            <a:r>
              <a:rPr lang="en-US" altLang="ko-KR" b="0" dirty="0"/>
              <a:t>MAC </a:t>
            </a:r>
            <a:r>
              <a:rPr lang="ko-KR" altLang="en-US" b="0" dirty="0"/>
              <a:t>주소</a:t>
            </a:r>
            <a:r>
              <a:rPr lang="en-US" altLang="ko-KR" b="0" dirty="0"/>
              <a:t>, </a:t>
            </a:r>
            <a:r>
              <a:rPr lang="ko-KR" altLang="en-US" b="0" dirty="0"/>
              <a:t>네트워크 계층의 </a:t>
            </a:r>
            <a:r>
              <a:rPr lang="en-US" altLang="ko-KR" b="0" dirty="0"/>
              <a:t>IP </a:t>
            </a:r>
            <a:r>
              <a:rPr lang="ko-KR" altLang="en-US" b="0" dirty="0"/>
              <a:t>주소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전송 </a:t>
            </a:r>
            <a:r>
              <a:rPr lang="ko-KR" altLang="en-US" b="0" dirty="0"/>
              <a:t>계층의 포트 </a:t>
            </a:r>
            <a:r>
              <a:rPr lang="ko-KR" altLang="en-US" b="0" dirty="0" smtClean="0"/>
              <a:t>번호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사용자로부터 입력된 수신 호스트의 </a:t>
            </a:r>
            <a:r>
              <a:rPr lang="en-US" altLang="ko-KR" b="0" dirty="0" smtClean="0"/>
              <a:t>IP </a:t>
            </a:r>
            <a:r>
              <a:rPr lang="ko-KR" altLang="en-US" b="0" dirty="0" smtClean="0"/>
              <a:t>주소를 </a:t>
            </a:r>
            <a:r>
              <a:rPr lang="ko-KR" altLang="en-US" b="0" dirty="0"/>
              <a:t>이용해 </a:t>
            </a:r>
            <a:r>
              <a:rPr lang="en-US" altLang="ko-KR" b="0" dirty="0"/>
              <a:t>MAC </a:t>
            </a:r>
            <a:r>
              <a:rPr lang="ko-KR" altLang="en-US" b="0" dirty="0"/>
              <a:t>주소를 구하는 기능이 필요한데</a:t>
            </a:r>
            <a:r>
              <a:rPr lang="en-US" altLang="ko-KR" b="0" dirty="0"/>
              <a:t>, </a:t>
            </a:r>
            <a:r>
              <a:rPr lang="en-US" altLang="ko-KR" b="0" dirty="0" smtClean="0"/>
              <a:t>ARP</a:t>
            </a:r>
            <a:r>
              <a:rPr lang="ko-KR" altLang="en-US" b="0" dirty="0" smtClean="0"/>
              <a:t>가 </a:t>
            </a:r>
            <a:r>
              <a:rPr lang="ko-KR" altLang="en-US" b="0" dirty="0"/>
              <a:t>이 </a:t>
            </a:r>
            <a:r>
              <a:rPr lang="ko-KR" altLang="en-US" b="0" dirty="0" smtClean="0"/>
              <a:t>기능을 담당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파일 시스템이 </a:t>
            </a:r>
            <a:r>
              <a:rPr lang="ko-KR" altLang="en-US" b="0" dirty="0"/>
              <a:t>존재하지 않는 특수 목적의 시스템은 </a:t>
            </a:r>
            <a:r>
              <a:rPr lang="en-US" altLang="ko-KR" b="0" dirty="0"/>
              <a:t>LAN </a:t>
            </a:r>
            <a:r>
              <a:rPr lang="ko-KR" altLang="en-US" b="0" dirty="0"/>
              <a:t>카드에 내장된 자신의 </a:t>
            </a:r>
            <a:r>
              <a:rPr lang="en-US" altLang="ko-KR" b="0" dirty="0"/>
              <a:t>MAC </a:t>
            </a:r>
            <a:r>
              <a:rPr lang="ko-KR" altLang="en-US" b="0" dirty="0"/>
              <a:t>주소는 </a:t>
            </a:r>
            <a:r>
              <a:rPr lang="ko-KR" altLang="en-US" b="0" dirty="0" smtClean="0"/>
              <a:t>알지만</a:t>
            </a:r>
            <a:r>
              <a:rPr lang="en-US" altLang="ko-KR" b="0" dirty="0"/>
              <a:t>, </a:t>
            </a:r>
            <a:r>
              <a:rPr lang="ko-KR" altLang="en-US" b="0" dirty="0"/>
              <a:t>자신의 </a:t>
            </a:r>
            <a:r>
              <a:rPr lang="en-US" altLang="ko-KR" b="0" dirty="0"/>
              <a:t>IP </a:t>
            </a:r>
            <a:r>
              <a:rPr lang="ko-KR" altLang="en-US" b="0" dirty="0"/>
              <a:t>주소는 모르는 경우가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 </a:t>
            </a:r>
            <a:r>
              <a:rPr lang="ko-KR" altLang="en-US" b="0" dirty="0"/>
              <a:t>이 문제를 해결하기 위하여 </a:t>
            </a:r>
            <a:r>
              <a:rPr lang="en-US" altLang="ko-KR" b="0" dirty="0"/>
              <a:t>MAC </a:t>
            </a:r>
            <a:r>
              <a:rPr lang="ko-KR" altLang="en-US" b="0" dirty="0"/>
              <a:t>주소를 </a:t>
            </a:r>
            <a:r>
              <a:rPr lang="en-US" altLang="ko-KR" b="0" dirty="0"/>
              <a:t>IP </a:t>
            </a:r>
            <a:r>
              <a:rPr lang="ko-KR" altLang="en-US" b="0" dirty="0" smtClean="0"/>
              <a:t>주소로 변환하는 </a:t>
            </a:r>
            <a:r>
              <a:rPr lang="en-US" altLang="ko-KR" b="0" dirty="0" smtClean="0"/>
              <a:t>RARP</a:t>
            </a:r>
            <a:r>
              <a:rPr lang="ko-KR" altLang="en-US" b="0" dirty="0" smtClean="0"/>
              <a:t>가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85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ICMP</a:t>
            </a:r>
          </a:p>
          <a:p>
            <a:pPr lvl="1"/>
            <a:r>
              <a:rPr lang="ko-KR" altLang="en-US" b="0" dirty="0"/>
              <a:t>데이터 전송 프로토콜인 </a:t>
            </a:r>
            <a:r>
              <a:rPr lang="en-US" altLang="ko-KR" b="0" dirty="0"/>
              <a:t>IP</a:t>
            </a:r>
            <a:r>
              <a:rPr lang="ko-KR" altLang="en-US" b="0" dirty="0"/>
              <a:t>가 동작하는 과정에서는 전송 오류가 발생할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오류가 발생하면 </a:t>
            </a:r>
            <a:r>
              <a:rPr lang="ko-KR" altLang="en-US" b="0" dirty="0"/>
              <a:t>반드시 송신자에게 회신해 복구 작업을 하게 해야 하는데</a:t>
            </a:r>
            <a:r>
              <a:rPr lang="en-US" altLang="ko-KR" b="0" dirty="0"/>
              <a:t>, </a:t>
            </a:r>
            <a:r>
              <a:rPr lang="ko-KR" altLang="en-US" b="0" dirty="0"/>
              <a:t>이 작업은 </a:t>
            </a:r>
            <a:r>
              <a:rPr lang="en-US" altLang="ko-KR" b="0" dirty="0" smtClean="0"/>
              <a:t>ICMP</a:t>
            </a:r>
            <a:r>
              <a:rPr lang="ko-KR" altLang="en-US" b="0" dirty="0" smtClean="0"/>
              <a:t>가 담당</a:t>
            </a:r>
            <a:endParaRPr lang="en-US" altLang="ko-KR" b="0" dirty="0" smtClean="0"/>
          </a:p>
          <a:p>
            <a:pPr marL="628650" lvl="3" indent="0">
              <a:buNone/>
            </a:pPr>
            <a:endParaRPr lang="en-US" altLang="ko-KR" dirty="0" smtClean="0"/>
          </a:p>
          <a:p>
            <a:pPr marL="628650" lvl="3" indent="0">
              <a:buNone/>
            </a:pPr>
            <a:r>
              <a:rPr lang="en-US" altLang="ko-KR" dirty="0" smtClean="0"/>
              <a:t>ARP</a:t>
            </a:r>
            <a:r>
              <a:rPr lang="en-US" altLang="ko-KR" dirty="0"/>
              <a:t>, RARP, ICMP</a:t>
            </a:r>
            <a:r>
              <a:rPr lang="ko-KR" altLang="en-US" dirty="0"/>
              <a:t>의 특징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694670"/>
            <a:ext cx="7038975" cy="307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97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smtClean="0"/>
              <a:t>프로토콜의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079008"/>
            <a:ext cx="11425015" cy="5518344"/>
          </a:xfrm>
        </p:spPr>
        <p:txBody>
          <a:bodyPr/>
          <a:lstStyle/>
          <a:p>
            <a:r>
              <a:rPr lang="ko-KR" altLang="en-US" dirty="0" smtClean="0"/>
              <a:t>모듈화 </a:t>
            </a:r>
            <a:endParaRPr lang="ko-KR" altLang="ko-KR" dirty="0" smtClean="0"/>
          </a:p>
          <a:p>
            <a:pPr lvl="1"/>
            <a:r>
              <a:rPr lang="ko-KR" altLang="en-US" b="0" dirty="0" smtClean="0"/>
              <a:t>하드웨어 측면</a:t>
            </a:r>
            <a:endParaRPr lang="en-US" altLang="ko-KR" b="0" dirty="0" smtClean="0"/>
          </a:p>
          <a:p>
            <a:pPr lvl="2"/>
            <a:r>
              <a:rPr lang="en-US" altLang="ko-KR" b="0" dirty="0"/>
              <a:t>CPU, </a:t>
            </a:r>
            <a:r>
              <a:rPr lang="ko-KR" altLang="en-US" b="0" dirty="0"/>
              <a:t>메모리</a:t>
            </a:r>
            <a:r>
              <a:rPr lang="en-US" altLang="ko-KR" b="0" dirty="0"/>
              <a:t>, </a:t>
            </a:r>
            <a:r>
              <a:rPr lang="ko-KR" altLang="en-US" b="0" dirty="0"/>
              <a:t>하드디스크</a:t>
            </a:r>
            <a:r>
              <a:rPr lang="en-US" altLang="ko-KR" b="0" dirty="0"/>
              <a:t>, LAN </a:t>
            </a:r>
            <a:r>
              <a:rPr lang="ko-KR" altLang="en-US" b="0" dirty="0"/>
              <a:t>카드 등과 같은 작은 </a:t>
            </a:r>
            <a:r>
              <a:rPr lang="ko-KR" altLang="en-US" b="0" dirty="0" smtClean="0"/>
              <a:t>부품들이 </a:t>
            </a:r>
            <a:r>
              <a:rPr lang="ko-KR" altLang="en-US" b="0" dirty="0"/>
              <a:t>모여 하나의 시스템을 </a:t>
            </a:r>
            <a:r>
              <a:rPr lang="ko-KR" altLang="en-US" b="0" dirty="0" smtClean="0"/>
              <a:t>구성</a:t>
            </a:r>
            <a:endParaRPr lang="en-US" altLang="ko-KR" dirty="0"/>
          </a:p>
          <a:p>
            <a:pPr lvl="2"/>
            <a:r>
              <a:rPr lang="ko-KR" altLang="en-US" b="0" dirty="0" smtClean="0"/>
              <a:t>복잡한 </a:t>
            </a:r>
            <a:r>
              <a:rPr lang="ko-KR" altLang="en-US" b="0" dirty="0"/>
              <a:t>시스템을 기능별로 모듈화하면 시스템 </a:t>
            </a:r>
            <a:r>
              <a:rPr lang="ko-KR" altLang="en-US" b="0" dirty="0" smtClean="0"/>
              <a:t>구조가 단순해져서 </a:t>
            </a:r>
            <a:r>
              <a:rPr lang="ko-KR" altLang="en-US" b="0" dirty="0"/>
              <a:t>전체 시스템을 이해하기 </a:t>
            </a:r>
            <a:r>
              <a:rPr lang="ko-KR" altLang="en-US" b="0" dirty="0" smtClean="0"/>
              <a:t>쉬움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각 </a:t>
            </a:r>
            <a:r>
              <a:rPr lang="ko-KR" altLang="en-US" b="0" dirty="0"/>
              <a:t>단위 모듈이 독립적인 기능을 수행하기 </a:t>
            </a:r>
            <a:r>
              <a:rPr lang="ko-KR" altLang="en-US" b="0" dirty="0" smtClean="0"/>
              <a:t>때문에 </a:t>
            </a:r>
            <a:r>
              <a:rPr lang="ko-KR" altLang="en-US" b="0" dirty="0"/>
              <a:t>고장이나 업그레이드 등의 상황에 손쉽게 </a:t>
            </a:r>
            <a:r>
              <a:rPr lang="ko-KR" altLang="en-US" b="0" dirty="0" smtClean="0"/>
              <a:t>대처 가능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소프트웨어 측면</a:t>
            </a:r>
            <a:endParaRPr lang="en-US" altLang="ko-KR" b="0" dirty="0" smtClean="0"/>
          </a:p>
          <a:p>
            <a:pPr lvl="2"/>
            <a:r>
              <a:rPr lang="ko-KR" altLang="en-US" b="0" dirty="0"/>
              <a:t>일반 프로그래밍 언어에서는 함수 개념을 사용해 전체 </a:t>
            </a:r>
            <a:r>
              <a:rPr lang="ko-KR" altLang="en-US" b="0" dirty="0" smtClean="0"/>
              <a:t>프로그램을 </a:t>
            </a:r>
            <a:r>
              <a:rPr lang="ko-KR" altLang="en-US" b="0" dirty="0"/>
              <a:t>모듈화할 </a:t>
            </a:r>
            <a:r>
              <a:rPr lang="ko-KR" altLang="en-US" dirty="0" smtClean="0"/>
              <a:t>수 있음</a:t>
            </a:r>
            <a:endParaRPr lang="en-US" altLang="ko-KR" dirty="0" smtClean="0"/>
          </a:p>
          <a:p>
            <a:pPr lvl="2"/>
            <a:r>
              <a:rPr lang="ko-KR" altLang="en-US" b="0" dirty="0"/>
              <a:t>함수별로 특정 기능을 독립적으로 수행하도록 함으로써</a:t>
            </a:r>
            <a:r>
              <a:rPr lang="en-US" altLang="ko-KR" b="0" dirty="0"/>
              <a:t>, </a:t>
            </a:r>
            <a:r>
              <a:rPr lang="ko-KR" altLang="en-US" b="0" dirty="0"/>
              <a:t>각 함수가 </a:t>
            </a:r>
            <a:r>
              <a:rPr lang="ko-KR" altLang="en-US" b="0" dirty="0" smtClean="0"/>
              <a:t>개별적으로 </a:t>
            </a:r>
            <a:r>
              <a:rPr lang="ko-KR" altLang="en-US" b="0" dirty="0"/>
              <a:t>설계되고 </a:t>
            </a:r>
            <a:r>
              <a:rPr lang="ko-KR" altLang="en-US" b="0" dirty="0" smtClean="0"/>
              <a:t>구현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함수 </a:t>
            </a:r>
            <a:r>
              <a:rPr lang="ko-KR" altLang="en-US" b="0" dirty="0"/>
              <a:t>사이의 인터페이스는 함수의 </a:t>
            </a:r>
            <a:r>
              <a:rPr lang="ko-KR" altLang="en-US" b="0" dirty="0" smtClean="0"/>
              <a:t>매개변수에 의해서만 </a:t>
            </a:r>
            <a:r>
              <a:rPr lang="ko-KR" altLang="en-US" b="0" dirty="0"/>
              <a:t>이루어지므로 전체 시스템을 </a:t>
            </a:r>
            <a:r>
              <a:rPr lang="ko-KR" altLang="en-US" b="0" dirty="0" smtClean="0"/>
              <a:t>이해하기가 쉬움</a:t>
            </a:r>
            <a:endParaRPr lang="en-US" altLang="ko-KR" b="0" dirty="0" smtClean="0"/>
          </a:p>
          <a:p>
            <a:pPr lvl="1"/>
            <a:endParaRPr lang="en-US" altLang="ko-KR" dirty="0" smtClean="0"/>
          </a:p>
          <a:p>
            <a:pPr lvl="1" eaLnBrk="1" hangingPunct="1"/>
            <a:endParaRPr lang="ko-KR" altLang="en-US" sz="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계층적 모듈 구조 </a:t>
            </a:r>
            <a:r>
              <a:rPr lang="en-US" altLang="ko-KR" dirty="0" smtClean="0"/>
              <a:t>(1)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59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계층적 모듈 구조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47675" lvl="2" indent="0">
              <a:buNone/>
            </a:pPr>
            <a:r>
              <a:rPr lang="ko-KR" altLang="en-US" dirty="0" smtClean="0"/>
              <a:t>시스템 </a:t>
            </a:r>
            <a:r>
              <a:rPr lang="ko-KR" altLang="en-US" dirty="0"/>
              <a:t>모듈화의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b="0" dirty="0"/>
              <a:t>시스템을 모듈화하지 않았다면 한 부분만 고장 나도 전체 시스템을 </a:t>
            </a:r>
            <a:r>
              <a:rPr lang="ko-KR" altLang="en-US" b="0" dirty="0" smtClean="0"/>
              <a:t>교체해야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94" y="1600200"/>
            <a:ext cx="6267906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2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계층적 모듈 구조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329015" cy="5518344"/>
          </a:xfrm>
        </p:spPr>
        <p:txBody>
          <a:bodyPr/>
          <a:lstStyle/>
          <a:p>
            <a:r>
              <a:rPr lang="ko-KR" altLang="en-US" dirty="0" smtClean="0"/>
              <a:t>계층 구조</a:t>
            </a:r>
            <a:endParaRPr lang="en-US" altLang="ko-KR" dirty="0" smtClean="0"/>
          </a:p>
          <a:p>
            <a:pPr lvl="1"/>
            <a:r>
              <a:rPr lang="ko-KR" altLang="en-US" b="0" dirty="0"/>
              <a:t>네트워크에서는 독립적인 고유 기능을 수행하는 모듈들이 상하 </a:t>
            </a:r>
            <a:r>
              <a:rPr lang="ko-KR" altLang="en-US" b="0" dirty="0" smtClean="0"/>
              <a:t>계층 </a:t>
            </a:r>
            <a:r>
              <a:rPr lang="ko-KR" altLang="en-US" b="0" dirty="0"/>
              <a:t>구조로 연결되어 </a:t>
            </a:r>
            <a:r>
              <a:rPr lang="ko-KR" altLang="en-US" b="0" dirty="0" smtClean="0"/>
              <a:t>동작</a:t>
            </a:r>
            <a:endParaRPr lang="en-US" altLang="ko-KR" b="0" dirty="0" smtClean="0"/>
          </a:p>
          <a:p>
            <a:pPr lvl="2"/>
            <a:r>
              <a:rPr lang="ko-KR" altLang="en-US" b="0" dirty="0"/>
              <a:t>계층 구조에서는 </a:t>
            </a:r>
            <a:r>
              <a:rPr lang="ko-KR" altLang="en-US" b="0" dirty="0" smtClean="0"/>
              <a:t>상위 </a:t>
            </a:r>
            <a:r>
              <a:rPr lang="ko-KR" altLang="en-US" b="0" dirty="0"/>
              <a:t>계층이 하위 계층에 특정 서비스를 요청하는 </a:t>
            </a:r>
            <a:r>
              <a:rPr lang="ko-KR" altLang="en-US" b="0" dirty="0" smtClean="0"/>
              <a:t>방식으로 동작</a:t>
            </a:r>
            <a:r>
              <a:rPr lang="en-US" altLang="ko-KR" b="0" dirty="0" smtClean="0"/>
              <a:t>(</a:t>
            </a:r>
            <a:r>
              <a:rPr lang="ko-KR" altLang="en-US" b="0" dirty="0"/>
              <a:t>❶</a:t>
            </a:r>
            <a:r>
              <a:rPr lang="en-US" altLang="ko-KR" b="0" dirty="0" smtClean="0"/>
              <a:t>)</a:t>
            </a:r>
          </a:p>
          <a:p>
            <a:pPr lvl="2"/>
            <a:r>
              <a:rPr lang="ko-KR" altLang="en-US" b="0" dirty="0" smtClean="0"/>
              <a:t>요청을 </a:t>
            </a:r>
            <a:r>
              <a:rPr lang="ko-KR" altLang="en-US" b="0" dirty="0"/>
              <a:t>받은 하위 계층은 해당 서비스를 실행하여 그 결과를 상위 계층에 </a:t>
            </a:r>
            <a:r>
              <a:rPr lang="ko-KR" altLang="en-US" b="0" dirty="0" smtClean="0"/>
              <a:t>돌려줌</a:t>
            </a:r>
            <a:r>
              <a:rPr lang="en-US" altLang="ko-KR" b="0" dirty="0" smtClean="0"/>
              <a:t>(</a:t>
            </a:r>
            <a:r>
              <a:rPr lang="ko-KR" altLang="en-US" b="0" dirty="0"/>
              <a:t>❷</a:t>
            </a:r>
            <a:r>
              <a:rPr lang="en-US" altLang="ko-KR" b="0" dirty="0" smtClean="0"/>
              <a:t>)</a:t>
            </a:r>
          </a:p>
          <a:p>
            <a:pPr lvl="2"/>
            <a:r>
              <a:rPr lang="ko-KR" altLang="en-US" b="0" dirty="0" smtClean="0"/>
              <a:t>하위 </a:t>
            </a:r>
            <a:r>
              <a:rPr lang="ko-KR" altLang="en-US" b="0" dirty="0"/>
              <a:t>계층의 실행 결과는 상위 계층에 결과 값을 직접 전달하는 방식이 될 수도 </a:t>
            </a:r>
            <a:r>
              <a:rPr lang="ko-KR" altLang="en-US" b="0" dirty="0" smtClean="0"/>
              <a:t>있고</a:t>
            </a:r>
            <a:r>
              <a:rPr lang="en-US" altLang="ko-KR" b="0" dirty="0"/>
              <a:t>, </a:t>
            </a:r>
            <a:r>
              <a:rPr lang="ko-KR" altLang="en-US" b="0" dirty="0"/>
              <a:t>주변 환경 값을 변경하는 부수 </a:t>
            </a:r>
            <a:r>
              <a:rPr lang="ko-KR" altLang="en-US" b="0" dirty="0" smtClean="0"/>
              <a:t>효과</a:t>
            </a:r>
            <a:r>
              <a:rPr lang="en-US" altLang="ko-KR" b="0" dirty="0" smtClean="0"/>
              <a:t> </a:t>
            </a:r>
            <a:r>
              <a:rPr lang="ko-KR" altLang="en-US" b="0" dirty="0"/>
              <a:t>방식일 수도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04" y="1905000"/>
            <a:ext cx="6282996" cy="41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5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계층적 모듈 구조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모듈화된 </a:t>
            </a:r>
            <a:r>
              <a:rPr lang="ko-KR" altLang="en-US" dirty="0"/>
              <a:t>계층 구조 </a:t>
            </a:r>
            <a:r>
              <a:rPr lang="ko-KR" altLang="en-US" dirty="0" smtClean="0"/>
              <a:t>프로토콜 장점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복잡하고 </a:t>
            </a:r>
            <a:r>
              <a:rPr lang="ko-KR" altLang="en-US" b="0" dirty="0"/>
              <a:t>큰 시스템을 기능별로 작게 분류해서 간단하고 작은 시스템으로 재구성할 수 </a:t>
            </a:r>
            <a:r>
              <a:rPr lang="ko-KR" altLang="en-US" dirty="0" smtClean="0"/>
              <a:t>있음</a:t>
            </a:r>
            <a:endParaRPr lang="en-US" altLang="ko-KR" b="0" dirty="0"/>
          </a:p>
          <a:p>
            <a:pPr lvl="2"/>
            <a:r>
              <a:rPr lang="ko-KR" altLang="en-US" b="0" dirty="0" smtClean="0"/>
              <a:t>상하 </a:t>
            </a:r>
            <a:r>
              <a:rPr lang="ko-KR" altLang="en-US" b="0" dirty="0"/>
              <a:t>계층에 인접한 모듈 사이의 인터페이스를 포함하여 분할된 모듈이 연동할 수 있는 표준 </a:t>
            </a:r>
            <a:r>
              <a:rPr lang="ko-KR" altLang="en-US" b="0" dirty="0" smtClean="0"/>
              <a:t>인터페이스를 제공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모듈의 </a:t>
            </a:r>
            <a:r>
              <a:rPr lang="ko-KR" altLang="en-US" b="0" dirty="0"/>
              <a:t>독립성은 전체 시스템의 구조를 단순하게 </a:t>
            </a:r>
            <a:r>
              <a:rPr lang="ko-KR" altLang="en-US" b="0" dirty="0" smtClean="0"/>
              <a:t>만들어줌</a:t>
            </a:r>
            <a:endParaRPr lang="en-US" altLang="ko-KR" b="0" dirty="0"/>
          </a:p>
          <a:p>
            <a:pPr lvl="2"/>
            <a:r>
              <a:rPr lang="ko-KR" altLang="en-US" b="0" dirty="0" smtClean="0"/>
              <a:t>전송 </a:t>
            </a:r>
            <a:r>
              <a:rPr lang="ko-KR" altLang="en-US" b="0" dirty="0"/>
              <a:t>매체 양단에 있는 호스트가 수행하는 프로토콜들은 좌우 대칭 </a:t>
            </a:r>
            <a:r>
              <a:rPr lang="ko-KR" altLang="en-US" b="0" dirty="0" smtClean="0"/>
              <a:t>구조로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통신 </a:t>
            </a:r>
            <a:r>
              <a:rPr lang="ko-KR" altLang="en-US" b="0" dirty="0"/>
              <a:t>양단에 위치하는 동일 계층 사이의 프로토콜을 단순화할 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endParaRPr lang="en-US" altLang="ko-KR" b="0" dirty="0"/>
          </a:p>
          <a:p>
            <a:pPr lvl="2"/>
            <a:r>
              <a:rPr lang="ko-KR" altLang="en-US" b="0" dirty="0" smtClean="0"/>
              <a:t>각 </a:t>
            </a:r>
            <a:r>
              <a:rPr lang="ko-KR" altLang="en-US" b="0" dirty="0"/>
              <a:t>계층의 기능 오류를 수정하거나 향상시켜야 하는 경우에 전체 시스템을 </a:t>
            </a:r>
            <a:r>
              <a:rPr lang="ko-KR" altLang="en-US" b="0" dirty="0"/>
              <a:t>재작성하지</a:t>
            </a:r>
            <a:r>
              <a:rPr lang="ko-KR" altLang="en-US" b="0" dirty="0"/>
              <a:t> 않고 </a:t>
            </a:r>
            <a:r>
              <a:rPr lang="ko-KR" altLang="en-US" b="0" dirty="0" smtClean="0"/>
              <a:t>해당 </a:t>
            </a:r>
            <a:r>
              <a:rPr lang="ko-KR" altLang="en-US" b="0" dirty="0"/>
              <a:t>계층의 모듈만 </a:t>
            </a:r>
            <a:r>
              <a:rPr lang="ko-KR" altLang="en-US" b="0" dirty="0" smtClean="0"/>
              <a:t>교체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상하 혹은 좌우 계층 간의 인터페이스를 유지하면 특정 계층의 내부 변경이 다른 모듈의 동작에 영향을 미치지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29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 설계 시 고려 사항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계층 구조의 통신 프로토콜을 설계할 </a:t>
            </a:r>
            <a:r>
              <a:rPr lang="ko-KR" altLang="en-US" b="0" dirty="0" smtClean="0"/>
              <a:t>때 대표적으로 고려할 요소</a:t>
            </a:r>
            <a:r>
              <a:rPr lang="en-US" altLang="ko-KR" b="0" dirty="0" smtClean="0"/>
              <a:t> </a:t>
            </a:r>
          </a:p>
          <a:p>
            <a:pPr lvl="2"/>
            <a:r>
              <a:rPr lang="ko-KR" altLang="en-US" b="0" dirty="0" smtClean="0"/>
              <a:t>네트워크 호스트의 </a:t>
            </a:r>
            <a:r>
              <a:rPr lang="ko-KR" altLang="en-US" b="0" dirty="0"/>
              <a:t>주소 표현 방법</a:t>
            </a:r>
            <a:r>
              <a:rPr lang="en-US" altLang="ko-KR" b="0" dirty="0"/>
              <a:t>, </a:t>
            </a:r>
            <a:r>
              <a:rPr lang="ko-KR" altLang="en-US" b="0" dirty="0"/>
              <a:t>데이터 전송 과정의 오류 제어</a:t>
            </a:r>
            <a:r>
              <a:rPr lang="en-US" altLang="ko-KR" b="0" dirty="0"/>
              <a:t>, </a:t>
            </a:r>
            <a:r>
              <a:rPr lang="ko-KR" altLang="en-US" b="0" dirty="0"/>
              <a:t>통신 양단 사이의 전송 속도를 </a:t>
            </a:r>
            <a:r>
              <a:rPr lang="ko-KR" altLang="en-US" b="0" dirty="0" smtClean="0"/>
              <a:t>제어하는 흐름 제어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주소 표현</a:t>
            </a:r>
            <a:endParaRPr lang="en-US" altLang="ko-KR" dirty="0"/>
          </a:p>
          <a:p>
            <a:pPr lvl="1"/>
            <a:r>
              <a:rPr lang="ko-KR" altLang="en-US" b="0" dirty="0"/>
              <a:t>여러 호스트가 연결된 환경에서 특정 호스트끼리 통신하려면 상대방을 구분할 수 있는 </a:t>
            </a:r>
            <a:r>
              <a:rPr lang="ko-KR" altLang="en-US" b="0" dirty="0" smtClean="0"/>
              <a:t>방법이 필요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시스템을 </a:t>
            </a:r>
            <a:r>
              <a:rPr lang="ko-KR" altLang="en-US" b="0" dirty="0"/>
              <a:t>구분하여 지칭하기 위해서 이름을 부여하는 것을 </a:t>
            </a:r>
            <a:r>
              <a:rPr lang="ko-KR" altLang="en-US" b="0" dirty="0" smtClean="0"/>
              <a:t>주소 체계라고 함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보통 호스트마다 주소를 하나씩 부여하지만</a:t>
            </a:r>
            <a:r>
              <a:rPr lang="en-US" altLang="ko-KR" b="0" dirty="0"/>
              <a:t>, </a:t>
            </a:r>
            <a:r>
              <a:rPr lang="ko-KR" altLang="en-US" b="0" dirty="0"/>
              <a:t>다수의 호스트를 묶어 하나의 그룹 주소로 </a:t>
            </a:r>
            <a:r>
              <a:rPr lang="ko-KR" altLang="en-US" b="0" dirty="0" smtClean="0"/>
              <a:t>표기하기도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641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3940</TotalTime>
  <Words>1575</Words>
  <Application>Microsoft Office PowerPoint</Application>
  <PresentationFormat>사용자 지정</PresentationFormat>
  <Paragraphs>197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1_Office 테마</vt:lpstr>
      <vt:lpstr>PowerPoint 프레젠테이션</vt:lpstr>
      <vt:lpstr>PowerPoint 프레젠테이션</vt:lpstr>
      <vt:lpstr>PowerPoint 프레젠테이션</vt:lpstr>
      <vt:lpstr>01 프로토콜의 이해</vt:lpstr>
      <vt:lpstr>계층적 모듈 구조 (1)</vt:lpstr>
      <vt:lpstr>계층적 모듈 구조 (2)</vt:lpstr>
      <vt:lpstr>계층적 모듈 구조 (3)</vt:lpstr>
      <vt:lpstr>계층적 모듈 구조 (4)</vt:lpstr>
      <vt:lpstr>프로토콜 설계 시 고려 사항 (1)</vt:lpstr>
      <vt:lpstr>프로토콜 설계 시 고려 사항 (2)</vt:lpstr>
      <vt:lpstr>프로토콜 설계 시 고려 사항 (3)</vt:lpstr>
      <vt:lpstr>프로토콜 설계 시 고려 사항 (4)</vt:lpstr>
      <vt:lpstr>프로토콜 설계 시 고려 사항 (5)</vt:lpstr>
      <vt:lpstr>프로토콜 설계 시 고려 사항 (6)</vt:lpstr>
      <vt:lpstr>서비스 프리미티브 (1)</vt:lpstr>
      <vt:lpstr>서비스 프리미티브 (2)</vt:lpstr>
      <vt:lpstr>서비스 프리미티브 (3)</vt:lpstr>
      <vt:lpstr>서비스 프리미티브 (4)</vt:lpstr>
      <vt:lpstr>02 OSI 7계층 모델</vt:lpstr>
      <vt:lpstr>OSI 7계층 모델 (1)</vt:lpstr>
      <vt:lpstr>OSI 7계층 모델 (2)</vt:lpstr>
      <vt:lpstr>OSI 7계층 모델 (3)</vt:lpstr>
      <vt:lpstr>OSI 7계층 모델 (4)</vt:lpstr>
      <vt:lpstr>계층별 기능 (1)</vt:lpstr>
      <vt:lpstr>계층별 기능 (2)</vt:lpstr>
      <vt:lpstr>계층별 기능 (3)</vt:lpstr>
      <vt:lpstr>03 인터넷 모델</vt:lpstr>
      <vt:lpstr>구현 환경 (1)</vt:lpstr>
      <vt:lpstr>구현 환경 (2)</vt:lpstr>
      <vt:lpstr>프로토콜 (1)</vt:lpstr>
      <vt:lpstr>프로토콜 (2)</vt:lpstr>
      <vt:lpstr>프로토콜 (3)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박서연</cp:lastModifiedBy>
  <cp:revision>193</cp:revision>
  <cp:lastPrinted>1601-01-01T00:00:00Z</cp:lastPrinted>
  <dcterms:created xsi:type="dcterms:W3CDTF">1601-01-01T00:00:00Z</dcterms:created>
  <dcterms:modified xsi:type="dcterms:W3CDTF">2022-07-21T07:03:04Z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