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47"/>
  </p:notesMasterIdLst>
  <p:handoutMasterIdLst>
    <p:handoutMasterId r:id="rId48"/>
  </p:handoutMasterIdLst>
  <p:sldIdLst>
    <p:sldId id="302" r:id="rId2"/>
    <p:sldId id="312" r:id="rId3"/>
    <p:sldId id="304" r:id="rId4"/>
    <p:sldId id="305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258" r:id="rId4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>
      <p:cViewPr varScale="1">
        <p:scale>
          <a:sx n="116" d="100"/>
          <a:sy n="116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2022-07-21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전송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점대점</a:t>
            </a:r>
            <a:r>
              <a:rPr lang="ko-KR" altLang="en-US" dirty="0"/>
              <a:t> 방식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링형</a:t>
            </a:r>
            <a:endParaRPr lang="en-US" altLang="ko-KR" dirty="0" smtClean="0"/>
          </a:p>
          <a:p>
            <a:pPr lvl="1"/>
            <a:r>
              <a:rPr lang="ko-KR" altLang="en-US" b="0" dirty="0"/>
              <a:t>호스트의 연결이 순환 고리 구조이며</a:t>
            </a:r>
            <a:r>
              <a:rPr lang="en-US" altLang="ko-KR" b="0" dirty="0"/>
              <a:t>, </a:t>
            </a:r>
            <a:r>
              <a:rPr lang="ko-KR" altLang="en-US" b="0" dirty="0"/>
              <a:t>모든 전송 </a:t>
            </a:r>
            <a:r>
              <a:rPr lang="ko-KR" altLang="en-US" b="0" dirty="0" smtClean="0"/>
              <a:t>데이터는 </a:t>
            </a:r>
            <a:r>
              <a:rPr lang="ko-KR" altLang="en-US" b="0" dirty="0"/>
              <a:t>반드시 링을 한 바퀴 순환하도록 설계되기 때문에 </a:t>
            </a:r>
            <a:r>
              <a:rPr lang="ko-KR" altLang="en-US" b="0" dirty="0"/>
              <a:t>브로드캐스팅</a:t>
            </a:r>
            <a:r>
              <a:rPr lang="ko-KR" altLang="en-US" b="0" dirty="0"/>
              <a:t> 방식을 </a:t>
            </a:r>
            <a:r>
              <a:rPr lang="ko-KR" altLang="en-US" b="0" dirty="0" smtClean="0"/>
              <a:t>지원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링형에서는 네트워크에 연결된 모든 호스트가 데이터 전송과 라우팅</a:t>
            </a:r>
            <a:r>
              <a:rPr lang="ko-KR" altLang="en-US" b="0" dirty="0"/>
              <a:t> 기능을 동시에 </a:t>
            </a:r>
            <a:r>
              <a:rPr lang="ko-KR" altLang="en-US" b="0" dirty="0" smtClean="0"/>
              <a:t>수행할 수 </a:t>
            </a:r>
            <a:r>
              <a:rPr lang="ko-KR" altLang="en-US" b="0" dirty="0"/>
              <a:t>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b="0" dirty="0"/>
              <a:t>링형에서는</a:t>
            </a:r>
            <a:r>
              <a:rPr lang="ko-KR" altLang="en-US" b="0" dirty="0"/>
              <a:t> 연결된 여러 호스트가 데이터를 동시에 전송하면 데이터 충돌이 발생할 수 </a:t>
            </a:r>
            <a:r>
              <a:rPr lang="ko-KR" altLang="en-US" b="0" dirty="0" smtClean="0"/>
              <a:t>있음</a:t>
            </a:r>
            <a:endParaRPr lang="en-US" altLang="ko-KR" b="0" dirty="0"/>
          </a:p>
          <a:p>
            <a:pPr lvl="2"/>
            <a:r>
              <a:rPr lang="ko-KR" altLang="en-US" b="0" dirty="0" smtClean="0"/>
              <a:t>호스트 </a:t>
            </a:r>
            <a:r>
              <a:rPr lang="ko-KR" altLang="en-US" b="0" dirty="0"/>
              <a:t>사이의 데이터 송신 시점을 제어하는 기능이 필요한데</a:t>
            </a:r>
            <a:r>
              <a:rPr lang="en-US" altLang="ko-KR" b="0" dirty="0"/>
              <a:t>, </a:t>
            </a:r>
            <a:r>
              <a:rPr lang="ko-KR" altLang="en-US" b="0" dirty="0" smtClean="0"/>
              <a:t>토큰이라는 특수한 </a:t>
            </a:r>
            <a:r>
              <a:rPr lang="ko-KR" altLang="en-US" b="0" dirty="0"/>
              <a:t>제어 프레임이 이 기능을 </a:t>
            </a:r>
            <a:r>
              <a:rPr lang="ko-KR" altLang="en-US" b="0" dirty="0" smtClean="0"/>
              <a:t>수행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링형의</a:t>
            </a:r>
            <a:r>
              <a:rPr lang="ko-KR" altLang="en-US" b="0" dirty="0" smtClean="0"/>
              <a:t> </a:t>
            </a:r>
            <a:r>
              <a:rPr lang="ko-KR" altLang="en-US" b="0" dirty="0"/>
              <a:t>단점은 한 호스트가 고장 나면 전체 네트워크가 동작하지 않을 수 있다는 </a:t>
            </a:r>
            <a:r>
              <a:rPr lang="ko-KR" altLang="en-US" b="0" dirty="0" smtClean="0"/>
              <a:t>것</a:t>
            </a:r>
            <a:r>
              <a:rPr lang="en-US" altLang="ko-KR" b="0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44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점대점</a:t>
            </a:r>
            <a:r>
              <a:rPr lang="ko-KR" altLang="en-US" dirty="0"/>
              <a:t> 방식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완전형</a:t>
            </a:r>
            <a:endParaRPr lang="en-US" altLang="ko-KR" dirty="0" smtClean="0"/>
          </a:p>
          <a:p>
            <a:pPr lvl="1"/>
            <a:r>
              <a:rPr lang="ko-KR" altLang="en-US" b="0" dirty="0"/>
              <a:t>네트워크에 존재하는 모든 호스트가 다른 모든 </a:t>
            </a:r>
            <a:r>
              <a:rPr lang="ko-KR" altLang="en-US" b="0" dirty="0" smtClean="0"/>
              <a:t>호스트와 일대일로 </a:t>
            </a:r>
            <a:r>
              <a:rPr lang="ko-KR" altLang="en-US" b="0" dirty="0"/>
              <a:t>직접 연결하는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완전형의</a:t>
            </a:r>
            <a:r>
              <a:rPr lang="ko-KR" altLang="en-US" b="0" dirty="0"/>
              <a:t> 단점은 사용하는 전송 매체의 개수가 증가하면 비용 측면에서 극단적으로 </a:t>
            </a:r>
            <a:r>
              <a:rPr lang="ko-KR" altLang="en-US" b="0" dirty="0" smtClean="0"/>
              <a:t>비효율적이라는 것</a:t>
            </a:r>
            <a:endParaRPr lang="en-US" altLang="ko-KR" b="0" dirty="0" smtClean="0"/>
          </a:p>
          <a:p>
            <a:r>
              <a:rPr lang="ko-KR" altLang="en-US" dirty="0"/>
              <a:t>불규칙형</a:t>
            </a:r>
          </a:p>
          <a:p>
            <a:pPr lvl="1"/>
            <a:r>
              <a:rPr lang="ko-KR" altLang="en-US" b="0" dirty="0" smtClean="0"/>
              <a:t>전송 </a:t>
            </a:r>
            <a:r>
              <a:rPr lang="ko-KR" altLang="en-US" b="0" dirty="0"/>
              <a:t>매체에 의한 연결 구조를 특정 </a:t>
            </a:r>
            <a:r>
              <a:rPr lang="ko-KR" altLang="en-US" b="0" dirty="0" smtClean="0"/>
              <a:t>패턴으로 </a:t>
            </a:r>
            <a:r>
              <a:rPr lang="ko-KR" altLang="en-US" b="0" dirty="0"/>
              <a:t>분류할 수 없다는 </a:t>
            </a:r>
            <a:r>
              <a:rPr lang="ko-KR" altLang="en-US" b="0" dirty="0" smtClean="0"/>
              <a:t>뜻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일반 </a:t>
            </a:r>
            <a:r>
              <a:rPr lang="ko-KR" altLang="en-US" b="0" dirty="0"/>
              <a:t>네트워크의 연결 형태는 </a:t>
            </a:r>
            <a:r>
              <a:rPr lang="ko-KR" altLang="en-US" b="0" dirty="0"/>
              <a:t>불규칙형이며</a:t>
            </a:r>
            <a:r>
              <a:rPr lang="en-US" altLang="ko-KR" b="0" dirty="0"/>
              <a:t>, </a:t>
            </a:r>
            <a:r>
              <a:rPr lang="ko-KR" altLang="en-US" b="0" dirty="0"/>
              <a:t>네트워크에서 </a:t>
            </a:r>
            <a:r>
              <a:rPr lang="ko-KR" altLang="en-US" b="0" dirty="0" smtClean="0"/>
              <a:t>고려해야 </a:t>
            </a:r>
            <a:r>
              <a:rPr lang="ko-KR" altLang="en-US" b="0" dirty="0"/>
              <a:t>하는 여러 환경 요인에 의해 연결 구조가 </a:t>
            </a:r>
            <a:r>
              <a:rPr lang="ko-KR" altLang="en-US" b="0" dirty="0" smtClean="0"/>
              <a:t>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96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브로드캐스팅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err="1" smtClean="0"/>
              <a:t>브로드캐스팅</a:t>
            </a:r>
            <a:r>
              <a:rPr lang="en-US" altLang="ko-KR" b="0" dirty="0" smtClean="0"/>
              <a:t> </a:t>
            </a:r>
            <a:r>
              <a:rPr lang="ko-KR" altLang="en-US" b="0" dirty="0"/>
              <a:t>방식은 특정 </a:t>
            </a:r>
            <a:r>
              <a:rPr lang="ko-KR" altLang="en-US" b="0" dirty="0" smtClean="0"/>
              <a:t>호스트가 전송한 </a:t>
            </a:r>
            <a:r>
              <a:rPr lang="ko-KR" altLang="en-US" b="0" dirty="0"/>
              <a:t>데이터가 네트워크에 연결된 모든 호스트에 </a:t>
            </a:r>
            <a:r>
              <a:rPr lang="ko-KR" altLang="en-US" b="0" dirty="0" smtClean="0"/>
              <a:t>전달됨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브로드캐스팅</a:t>
            </a:r>
            <a:r>
              <a:rPr lang="ko-KR" altLang="en-US" b="0" dirty="0"/>
              <a:t> 방식은 네트워크의 모든 </a:t>
            </a:r>
            <a:r>
              <a:rPr lang="ko-KR" altLang="en-US" b="0" dirty="0" smtClean="0"/>
              <a:t>호스트에 </a:t>
            </a:r>
            <a:r>
              <a:rPr lang="ko-KR" altLang="en-US" b="0" dirty="0"/>
              <a:t>데이터를 전송하므로</a:t>
            </a:r>
            <a:r>
              <a:rPr lang="en-US" altLang="ko-KR" b="0" dirty="0"/>
              <a:t>, </a:t>
            </a:r>
            <a:r>
              <a:rPr lang="ko-KR" altLang="en-US" b="0" dirty="0"/>
              <a:t>중개 기능만 전용으로 수행하는 라우터가</a:t>
            </a:r>
            <a:r>
              <a:rPr lang="ko-KR" altLang="en-US" b="0" dirty="0"/>
              <a:t> 필요 </a:t>
            </a:r>
            <a:r>
              <a:rPr lang="ko-KR" altLang="en-US" b="0" dirty="0" smtClean="0"/>
              <a:t>없음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브로드캐스팅 방식을 사용하는 대표적인 예인 버스형은</a:t>
            </a:r>
            <a:r>
              <a:rPr lang="ko-KR" altLang="en-US" b="0" dirty="0"/>
              <a:t> 네트워크의 모든 호스트가 하나의 </a:t>
            </a:r>
            <a:r>
              <a:rPr lang="ko-KR" altLang="en-US" b="0" dirty="0" smtClean="0"/>
              <a:t>전송 </a:t>
            </a:r>
            <a:r>
              <a:rPr lang="ko-KR" altLang="en-US" b="0" dirty="0"/>
              <a:t>매체를 공유하므로 임의의 송신 호스트에서 보낸 데이터가 네트워크의 모든 호스트에 </a:t>
            </a:r>
            <a:r>
              <a:rPr lang="ko-KR" altLang="en-US" b="0" dirty="0" smtClean="0"/>
              <a:t>전달</a:t>
            </a:r>
            <a:endParaRPr lang="en-US" altLang="ko-KR" b="0" dirty="0" smtClean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4-4]</a:t>
            </a:r>
            <a:r>
              <a:rPr lang="ko-KR" altLang="en-US" dirty="0"/>
              <a:t>는 </a:t>
            </a:r>
            <a:r>
              <a:rPr lang="ko-KR" altLang="en-US" dirty="0" err="1"/>
              <a:t>브로드캐스팅</a:t>
            </a:r>
            <a:r>
              <a:rPr lang="ko-KR" altLang="en-US" dirty="0"/>
              <a:t> 방식을 지원하는 </a:t>
            </a:r>
            <a:r>
              <a:rPr lang="ko-KR" altLang="en-US" dirty="0" err="1"/>
              <a:t>버스형과</a:t>
            </a:r>
            <a:r>
              <a:rPr lang="ko-KR" altLang="en-US" dirty="0"/>
              <a:t> </a:t>
            </a:r>
            <a:r>
              <a:rPr lang="ko-KR" altLang="en-US" dirty="0" err="1" smtClean="0"/>
              <a:t>링형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81400"/>
            <a:ext cx="629048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0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r>
              <a:rPr lang="ko-KR" altLang="en-US" dirty="0"/>
              <a:t> 방식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버스형</a:t>
            </a:r>
            <a:endParaRPr lang="en-US" altLang="ko-KR" dirty="0" smtClean="0"/>
          </a:p>
          <a:p>
            <a:pPr lvl="1"/>
            <a:r>
              <a:rPr lang="ko-KR" altLang="en-US" b="0" dirty="0" err="1" smtClean="0"/>
              <a:t>버스형</a:t>
            </a:r>
            <a:r>
              <a:rPr lang="ko-KR" altLang="en-US" b="0" dirty="0" smtClean="0"/>
              <a:t> </a:t>
            </a:r>
            <a:r>
              <a:rPr lang="ko-KR" altLang="en-US" b="0" dirty="0"/>
              <a:t>구조에서는 모든 호스트가 하나의 전송 매체를 공유하므로 </a:t>
            </a:r>
            <a:r>
              <a:rPr lang="ko-KR" altLang="en-US" b="0" dirty="0" smtClean="0"/>
              <a:t>전송 데이터를 </a:t>
            </a:r>
            <a:r>
              <a:rPr lang="ko-KR" altLang="en-US" b="0" dirty="0"/>
              <a:t>모든 호스트에서 수신할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둘 이상의 호스트에서 데이터를 동시에 전송하면 데이터 </a:t>
            </a:r>
            <a:r>
              <a:rPr lang="ko-KR" altLang="en-US" b="0" dirty="0" smtClean="0"/>
              <a:t>충돌이 </a:t>
            </a:r>
            <a:r>
              <a:rPr lang="ko-KR" altLang="en-US" b="0" dirty="0"/>
              <a:t>발생할 수 </a:t>
            </a:r>
            <a:r>
              <a:rPr lang="ko-KR" altLang="en-US" b="0" dirty="0" smtClean="0"/>
              <a:t>있으므로 충돌에 </a:t>
            </a:r>
            <a:r>
              <a:rPr lang="ko-KR" altLang="en-US" b="0" dirty="0"/>
              <a:t>따른 오류 문제를 해결해야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호스트의 전송 권한을 제한함으로써 사전에 충돌을 예방하는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둘째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충돌을 </a:t>
            </a:r>
            <a:r>
              <a:rPr lang="ko-KR" altLang="en-US" dirty="0"/>
              <a:t>허용하고 충돌이 발생했을 때 이를 해결하는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15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r>
              <a:rPr lang="ko-KR" altLang="en-US" dirty="0"/>
              <a:t> 방식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링형</a:t>
            </a:r>
            <a:endParaRPr lang="en-US" altLang="ko-KR" dirty="0" smtClean="0"/>
          </a:p>
          <a:p>
            <a:pPr lvl="1"/>
            <a:r>
              <a:rPr lang="ko-KR" altLang="en-US" b="0" dirty="0" err="1" smtClean="0"/>
              <a:t>링형에서는</a:t>
            </a:r>
            <a:r>
              <a:rPr lang="ko-KR" altLang="en-US" b="0" dirty="0" smtClean="0"/>
              <a:t> </a:t>
            </a:r>
            <a:r>
              <a:rPr lang="ko-KR" altLang="en-US" b="0" dirty="0"/>
              <a:t>전송 데이터가 링 주위를 특정 방향으로 순환하면서 </a:t>
            </a:r>
            <a:r>
              <a:rPr lang="ko-KR" altLang="en-US" b="0" dirty="0" smtClean="0"/>
              <a:t>전달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링형에서는</a:t>
            </a:r>
            <a:r>
              <a:rPr lang="ko-KR" altLang="en-US" b="0" dirty="0"/>
              <a:t> 여러 호스트가 데이터를 동시에 전송함으로써 발생할 수 있는 충돌 문제가 </a:t>
            </a:r>
            <a:r>
              <a:rPr lang="ko-KR" altLang="en-US" b="0" dirty="0" smtClean="0"/>
              <a:t>전송 토큰 </a:t>
            </a:r>
            <a:r>
              <a:rPr lang="ko-KR" altLang="en-US" b="0" dirty="0"/>
              <a:t>기능으로 </a:t>
            </a:r>
            <a:r>
              <a:rPr lang="ko-KR" altLang="en-US" b="0" dirty="0" smtClean="0"/>
              <a:t>해결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호스트들이 </a:t>
            </a:r>
            <a:r>
              <a:rPr lang="ko-KR" altLang="en-US" b="0" dirty="0"/>
              <a:t>데이터를 전송하지 않을 때는 오직 </a:t>
            </a:r>
            <a:r>
              <a:rPr lang="ko-KR" altLang="en-US" dirty="0" smtClean="0"/>
              <a:t>한 </a:t>
            </a:r>
            <a:r>
              <a:rPr lang="ko-KR" altLang="en-US" b="0" dirty="0" smtClean="0"/>
              <a:t>개의 </a:t>
            </a:r>
            <a:r>
              <a:rPr lang="ko-KR" altLang="en-US" b="0" dirty="0"/>
              <a:t>토큰만 링 </a:t>
            </a:r>
            <a:r>
              <a:rPr lang="ko-KR" altLang="en-US" b="0" dirty="0" smtClean="0"/>
              <a:t>주위를 </a:t>
            </a:r>
            <a:r>
              <a:rPr lang="ko-KR" altLang="en-US" b="0" dirty="0"/>
              <a:t>순환하게 </a:t>
            </a:r>
            <a:r>
              <a:rPr lang="ko-KR" altLang="en-US" b="0" dirty="0" smtClean="0"/>
              <a:t>됨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임의의 </a:t>
            </a:r>
            <a:r>
              <a:rPr lang="ko-KR" altLang="en-US" b="0" dirty="0"/>
              <a:t>순간에 데이터를 전송할 수 있는 호스트는 </a:t>
            </a:r>
            <a:r>
              <a:rPr lang="ko-KR" altLang="en-US" b="0" dirty="0" smtClean="0"/>
              <a:t>하나뿐이므로 </a:t>
            </a:r>
            <a:r>
              <a:rPr lang="ko-KR" altLang="en-US" b="0" dirty="0" err="1" smtClean="0"/>
              <a:t>링형</a:t>
            </a:r>
            <a:r>
              <a:rPr lang="ko-KR" altLang="en-US" b="0" dirty="0" smtClean="0"/>
              <a:t> </a:t>
            </a:r>
            <a:r>
              <a:rPr lang="ko-KR" altLang="en-US" b="0" dirty="0"/>
              <a:t>방식에서는 원천적으로 충돌이 발생할 수 </a:t>
            </a:r>
            <a:r>
              <a:rPr lang="ko-KR" altLang="en-US" b="0" dirty="0" smtClean="0"/>
              <a:t>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23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멀티포인트 통신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컴퓨터 통신의 가장 기본적인 형식은 두 호스트 사이의 데이터 전송을 의미하는 </a:t>
            </a:r>
            <a:r>
              <a:rPr lang="ko-KR" altLang="en-US" b="0" dirty="0" err="1" smtClean="0"/>
              <a:t>유니캐스팅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인터넷에서 </a:t>
            </a:r>
            <a:r>
              <a:rPr lang="ko-KR" altLang="en-US" b="0" dirty="0"/>
              <a:t>제공되는 텔넷</a:t>
            </a:r>
            <a:r>
              <a:rPr lang="en-US" altLang="ko-KR" b="0" dirty="0"/>
              <a:t>, FTP, </a:t>
            </a:r>
            <a:r>
              <a:rPr lang="ko-KR" altLang="en-US" b="0" dirty="0"/>
              <a:t>웹 검색과 같은 대부분의 서비스는 </a:t>
            </a:r>
            <a:r>
              <a:rPr lang="ko-KR" altLang="en-US" b="0" dirty="0" smtClean="0"/>
              <a:t>유니 </a:t>
            </a:r>
            <a:r>
              <a:rPr lang="ko-KR" altLang="en-US" b="0" dirty="0"/>
              <a:t>캐스팅 방식을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최근의 인터넷 통신 환경은 통신 주체 하나가 다수의 상대방과 통신하는 </a:t>
            </a:r>
            <a:r>
              <a:rPr lang="ko-KR" altLang="en-US" b="0" dirty="0" smtClean="0"/>
              <a:t>일대다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형식뿐 아니라</a:t>
            </a:r>
            <a:r>
              <a:rPr lang="en-US" altLang="ko-KR" b="0" dirty="0" smtClean="0"/>
              <a:t> </a:t>
            </a:r>
            <a:r>
              <a:rPr lang="ko-KR" altLang="en-US" b="0" dirty="0"/>
              <a:t>다수와 다수가 통신하는 </a:t>
            </a:r>
            <a:r>
              <a:rPr lang="ko-KR" altLang="en-US" b="0" dirty="0" err="1" smtClean="0"/>
              <a:t>다대다</a:t>
            </a:r>
            <a:r>
              <a:rPr lang="en-US" altLang="ko-KR" b="0" dirty="0" smtClean="0"/>
              <a:t> </a:t>
            </a:r>
            <a:r>
              <a:rPr lang="ko-KR" altLang="en-US" b="0" dirty="0"/>
              <a:t>형식의 다양한 </a:t>
            </a:r>
            <a:r>
              <a:rPr lang="ko-KR" altLang="en-US" b="0" dirty="0" smtClean="0"/>
              <a:t>멀티포인트</a:t>
            </a:r>
            <a:r>
              <a:rPr lang="en-US" altLang="ko-KR" sz="1800" b="0" dirty="0" smtClean="0"/>
              <a:t> </a:t>
            </a:r>
            <a:r>
              <a:rPr lang="ko-KR" altLang="en-US" b="0" dirty="0" smtClean="0"/>
              <a:t>서비스를 요구</a:t>
            </a:r>
            <a:endParaRPr lang="en-US" altLang="ko-KR" b="0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화상 </a:t>
            </a:r>
            <a:r>
              <a:rPr lang="ko-KR" altLang="en-US" dirty="0"/>
              <a:t>회의</a:t>
            </a:r>
            <a:r>
              <a:rPr lang="en-US" altLang="ko-KR" dirty="0"/>
              <a:t>, </a:t>
            </a:r>
            <a:r>
              <a:rPr lang="ko-KR" altLang="en-US" dirty="0"/>
              <a:t>원격 교육</a:t>
            </a:r>
            <a:r>
              <a:rPr lang="en-US" altLang="ko-KR" dirty="0"/>
              <a:t>, </a:t>
            </a:r>
            <a:r>
              <a:rPr lang="ko-KR" altLang="en-US" dirty="0"/>
              <a:t>인터넷 채팅</a:t>
            </a:r>
            <a:r>
              <a:rPr lang="en-US" altLang="ko-KR" dirty="0"/>
              <a:t>, </a:t>
            </a:r>
            <a:r>
              <a:rPr lang="ko-KR" altLang="en-US" dirty="0"/>
              <a:t>메타버스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b="0" dirty="0"/>
              <a:t>하나의 송신 호스트를 기준으로</a:t>
            </a:r>
            <a:r>
              <a:rPr lang="en-US" altLang="ko-KR" b="0" dirty="0"/>
              <a:t>, </a:t>
            </a:r>
            <a:r>
              <a:rPr lang="ko-KR" altLang="en-US" b="0" dirty="0"/>
              <a:t>수신 호스트 하나와 연결되면 </a:t>
            </a:r>
            <a:r>
              <a:rPr lang="ko-KR" altLang="en-US" b="0" dirty="0" err="1" smtClean="0"/>
              <a:t>유니포인트가</a:t>
            </a:r>
            <a:r>
              <a:rPr lang="ko-KR" altLang="en-US" b="0" dirty="0" smtClean="0"/>
              <a:t> 되고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다수의 </a:t>
            </a:r>
            <a:r>
              <a:rPr lang="ko-KR" altLang="en-US" b="0" dirty="0"/>
              <a:t>수신 호스트와 연결되면 </a:t>
            </a:r>
            <a:r>
              <a:rPr lang="ko-KR" altLang="en-US" b="0" dirty="0" smtClean="0"/>
              <a:t>멀티포인트가 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송신 </a:t>
            </a:r>
            <a:r>
              <a:rPr lang="ko-KR" altLang="en-US" b="0" dirty="0"/>
              <a:t>호스트가 한 번의 </a:t>
            </a:r>
            <a:r>
              <a:rPr lang="ko-KR" altLang="en-US" b="0" dirty="0" smtClean="0"/>
              <a:t>전송으로 수신 </a:t>
            </a:r>
            <a:r>
              <a:rPr lang="ko-KR" altLang="en-US" b="0" dirty="0"/>
              <a:t>호스트 하나에만 데이터를 전송할 수 있으면 </a:t>
            </a:r>
            <a:r>
              <a:rPr lang="ko-KR" altLang="en-US" b="0" dirty="0" err="1" smtClean="0"/>
              <a:t>유니캐스팅이고</a:t>
            </a:r>
            <a:r>
              <a:rPr lang="en-US" altLang="ko-KR" b="0" dirty="0"/>
              <a:t>, </a:t>
            </a:r>
            <a:r>
              <a:rPr lang="ko-KR" altLang="en-US" b="0" dirty="0"/>
              <a:t>다수의 수신 </a:t>
            </a:r>
            <a:r>
              <a:rPr lang="ko-KR" altLang="en-US" b="0" dirty="0" smtClean="0"/>
              <a:t>호스트에 </a:t>
            </a:r>
            <a:r>
              <a:rPr lang="ko-KR" altLang="en-US" b="0" dirty="0"/>
              <a:t>전송할 수 있으면 </a:t>
            </a:r>
            <a:r>
              <a:rPr lang="ko-KR" altLang="en-US" b="0" dirty="0" smtClean="0"/>
              <a:t>멀티캐스팅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85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멀티포인트 통신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72615" cy="5518344"/>
          </a:xfrm>
        </p:spPr>
        <p:txBody>
          <a:bodyPr/>
          <a:lstStyle/>
          <a:p>
            <a:r>
              <a:rPr lang="ko-KR" altLang="en-US" dirty="0"/>
              <a:t>멀티포인트 </a:t>
            </a:r>
            <a:r>
              <a:rPr lang="ko-KR" altLang="en-US" dirty="0" err="1" smtClean="0"/>
              <a:t>유니캐스팅</a:t>
            </a:r>
            <a:endParaRPr lang="en-US" altLang="ko-KR" dirty="0"/>
          </a:p>
          <a:p>
            <a:pPr lvl="1"/>
            <a:r>
              <a:rPr lang="ko-KR" altLang="en-US" b="0" dirty="0" err="1" smtClean="0"/>
              <a:t>유니캐스팅</a:t>
            </a:r>
            <a:r>
              <a:rPr lang="ko-KR" altLang="en-US" b="0" dirty="0" smtClean="0"/>
              <a:t> </a:t>
            </a:r>
            <a:r>
              <a:rPr lang="ko-KR" altLang="en-US" b="0" dirty="0"/>
              <a:t>방식의 프로토콜은 두 호스트 사이의 일대일 통신만 </a:t>
            </a:r>
            <a:r>
              <a:rPr lang="ko-KR" altLang="en-US" b="0" dirty="0" smtClean="0"/>
              <a:t>지원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err="1" smtClean="0"/>
              <a:t>유니캐스팅</a:t>
            </a:r>
            <a:r>
              <a:rPr lang="ko-KR" altLang="en-US" b="0" dirty="0" smtClean="0"/>
              <a:t> </a:t>
            </a:r>
            <a:r>
              <a:rPr lang="ko-KR" altLang="en-US" b="0" dirty="0"/>
              <a:t>방식을 이용해 일대다 통신을 하려면 </a:t>
            </a:r>
            <a:r>
              <a:rPr lang="ko-KR" altLang="en-US" b="0" dirty="0" smtClean="0"/>
              <a:t>멀티포인트 </a:t>
            </a:r>
            <a:r>
              <a:rPr lang="ko-KR" altLang="en-US" b="0" dirty="0" err="1" smtClean="0"/>
              <a:t>유니캐스팅</a:t>
            </a:r>
            <a:r>
              <a:rPr lang="en-US" altLang="ko-KR" b="0" dirty="0" smtClean="0"/>
              <a:t> </a:t>
            </a:r>
            <a:r>
              <a:rPr lang="ko-KR" altLang="en-US" b="0" dirty="0"/>
              <a:t>방식을 사용해야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67000"/>
            <a:ext cx="7519615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4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멀티포인트 통신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브로드캐스팅</a:t>
            </a:r>
            <a:endParaRPr lang="en-US" altLang="ko-KR" dirty="0" smtClean="0"/>
          </a:p>
          <a:p>
            <a:pPr lvl="1"/>
            <a:r>
              <a:rPr lang="ko-KR" altLang="en-US" dirty="0"/>
              <a:t>송신 호스트가 전송한 데이터가 네트워크에 연결된 모든 호스트에 전송되는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단점 </a:t>
            </a:r>
            <a:r>
              <a:rPr lang="en-US" altLang="ko-KR" b="0" dirty="0" smtClean="0"/>
              <a:t>: </a:t>
            </a:r>
            <a:r>
              <a:rPr lang="ko-KR" altLang="en-US" b="0" dirty="0" err="1" smtClean="0"/>
              <a:t>브로드캐스팅</a:t>
            </a:r>
            <a:r>
              <a:rPr lang="ko-KR" altLang="en-US" b="0" dirty="0" smtClean="0"/>
              <a:t> </a:t>
            </a:r>
            <a:r>
              <a:rPr lang="ko-KR" altLang="en-US" b="0" dirty="0"/>
              <a:t>방식에서는 호스트 수가 많을수록 네트워크 </a:t>
            </a:r>
            <a:r>
              <a:rPr lang="ko-KR" altLang="en-US" b="0" dirty="0"/>
              <a:t>트래픽이</a:t>
            </a:r>
            <a:r>
              <a:rPr lang="ko-KR" altLang="en-US" b="0" dirty="0"/>
              <a:t> 급격히 </a:t>
            </a:r>
            <a:r>
              <a:rPr lang="ko-KR" altLang="en-US" b="0" dirty="0" smtClean="0"/>
              <a:t>증가</a:t>
            </a:r>
            <a:endParaRPr lang="ko-KR" altLang="en-US" b="0" dirty="0"/>
          </a:p>
          <a:p>
            <a:pPr lvl="2"/>
            <a:r>
              <a:rPr lang="ko-KR" altLang="en-US" b="0" dirty="0" smtClean="0"/>
              <a:t>네트워크 </a:t>
            </a:r>
            <a:r>
              <a:rPr lang="ko-KR" altLang="en-US" b="0" dirty="0"/>
              <a:t>전체에 대해 데이터를 전송하기보다 </a:t>
            </a:r>
            <a:r>
              <a:rPr lang="ko-KR" altLang="en-US" b="0" dirty="0" smtClean="0"/>
              <a:t>특정 </a:t>
            </a:r>
            <a:r>
              <a:rPr lang="ko-KR" altLang="en-US" b="0" dirty="0" err="1" smtClean="0"/>
              <a:t>서브넷</a:t>
            </a:r>
            <a:r>
              <a:rPr lang="en-US" altLang="ko-KR" sz="1800" b="0" dirty="0" smtClean="0"/>
              <a:t> </a:t>
            </a:r>
            <a:r>
              <a:rPr lang="ko-KR" altLang="en-US" b="0" dirty="0"/>
              <a:t>내에서 이용해야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628650" lvl="3" indent="0">
              <a:buNone/>
            </a:pPr>
            <a:r>
              <a:rPr lang="en-US" altLang="ko-KR" b="0" dirty="0" smtClean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4-6]</a:t>
            </a:r>
            <a:r>
              <a:rPr lang="ko-KR" altLang="en-US" b="0" dirty="0"/>
              <a:t>은 브로드캐스팅</a:t>
            </a:r>
            <a:r>
              <a:rPr lang="ko-KR" altLang="en-US" b="0" dirty="0"/>
              <a:t> 방식에서 데이터 전송 </a:t>
            </a:r>
            <a:r>
              <a:rPr lang="ko-KR" altLang="en-US" b="0" dirty="0" smtClean="0"/>
              <a:t>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3420611"/>
            <a:ext cx="7958138" cy="32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멀티포인트 통신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멀티캐스팅</a:t>
            </a:r>
          </a:p>
          <a:p>
            <a:pPr lvl="1"/>
            <a:r>
              <a:rPr lang="ko-KR" altLang="en-US" b="0" dirty="0" smtClean="0"/>
              <a:t>멀티캐스팅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방식은 프로토콜 </a:t>
            </a:r>
            <a:r>
              <a:rPr lang="ko-KR" altLang="en-US" b="0" dirty="0"/>
              <a:t>자체에서 일대다 전송 기능을 구현하기 때문에 </a:t>
            </a:r>
            <a:r>
              <a:rPr lang="en-US" altLang="ko-KR" b="0" dirty="0"/>
              <a:t>[</a:t>
            </a:r>
            <a:r>
              <a:rPr lang="ko-KR" altLang="en-US" b="0" dirty="0" smtClean="0"/>
              <a:t>그림 </a:t>
            </a:r>
            <a:r>
              <a:rPr lang="en-US" altLang="ko-KR" b="0" dirty="0" smtClean="0"/>
              <a:t>4-7</a:t>
            </a:r>
            <a:r>
              <a:rPr lang="en-US" altLang="ko-KR" b="0" dirty="0"/>
              <a:t>]</a:t>
            </a:r>
            <a:r>
              <a:rPr lang="ko-KR" altLang="en-US" b="0" dirty="0"/>
              <a:t>과 같은 통신 환경을 연결 설정 요구 한 번으로 지원할 수 </a:t>
            </a:r>
            <a:r>
              <a:rPr lang="ko-KR" altLang="en-US" b="0" dirty="0" smtClean="0"/>
              <a:t>있음</a:t>
            </a:r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/>
              <a:t>멀티캐스팅의 응용 </a:t>
            </a:r>
            <a:r>
              <a:rPr lang="ko-KR" altLang="en-US" b="0" dirty="0" smtClean="0"/>
              <a:t>예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b="0" dirty="0" smtClean="0"/>
              <a:t>비디오</a:t>
            </a:r>
            <a:r>
              <a:rPr lang="en-US" altLang="ko-KR" b="0" dirty="0"/>
              <a:t>·</a:t>
            </a:r>
            <a:r>
              <a:rPr lang="ko-KR" altLang="en-US" b="0" dirty="0" smtClean="0"/>
              <a:t>오디오 </a:t>
            </a:r>
            <a:r>
              <a:rPr lang="ko-KR" altLang="en-US" b="0" dirty="0"/>
              <a:t>서비스</a:t>
            </a:r>
            <a:r>
              <a:rPr lang="en-US" altLang="ko-KR" b="0" dirty="0"/>
              <a:t>, </a:t>
            </a:r>
            <a:r>
              <a:rPr lang="ko-KR" altLang="en-US" b="0" dirty="0"/>
              <a:t>화상 회의 서비스 등을 비롯해 자사에 등록된 다수 고객을 대상으로 하는 모든 </a:t>
            </a:r>
            <a:r>
              <a:rPr lang="ko-KR" altLang="en-US" b="0" dirty="0" smtClean="0"/>
              <a:t>형태의 </a:t>
            </a:r>
            <a:r>
              <a:rPr lang="ko-KR" altLang="en-US" b="0" dirty="0"/>
              <a:t>데이터 서비스</a:t>
            </a:r>
            <a:r>
              <a:rPr lang="en-US" altLang="ko-KR" b="0" dirty="0"/>
              <a:t>(</a:t>
            </a:r>
            <a:r>
              <a:rPr lang="ko-KR" altLang="en-US" b="0" dirty="0"/>
              <a:t>예</a:t>
            </a:r>
            <a:r>
              <a:rPr lang="en-US" altLang="ko-KR" b="0" dirty="0"/>
              <a:t>: </a:t>
            </a:r>
            <a:r>
              <a:rPr lang="ko-KR" altLang="en-US" b="0" dirty="0"/>
              <a:t>인터넷 뉴스</a:t>
            </a:r>
            <a:r>
              <a:rPr lang="en-US" altLang="ko-KR" b="0" dirty="0"/>
              <a:t>, </a:t>
            </a:r>
            <a:r>
              <a:rPr lang="ko-KR" altLang="en-US" b="0" dirty="0"/>
              <a:t>인터넷 주식</a:t>
            </a:r>
            <a:r>
              <a:rPr lang="en-US" altLang="ko-KR" b="0" dirty="0" smtClean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89680"/>
            <a:ext cx="5638800" cy="305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0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오류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46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57200" y="2847422"/>
            <a:ext cx="11430000" cy="3705778"/>
          </a:xfrm>
        </p:spPr>
        <p:txBody>
          <a:bodyPr/>
          <a:lstStyle/>
          <a:p>
            <a:r>
              <a:rPr lang="ko-KR" altLang="en-US" dirty="0"/>
              <a:t>전송과 라우팅의 개념을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 smtClean="0"/>
              <a:t>점대점</a:t>
            </a:r>
            <a:r>
              <a:rPr lang="ko-KR" altLang="en-US" dirty="0" smtClean="0"/>
              <a:t> </a:t>
            </a:r>
            <a:r>
              <a:rPr lang="ko-KR" altLang="en-US" dirty="0"/>
              <a:t>방식과 </a:t>
            </a:r>
            <a:r>
              <a:rPr lang="ko-KR" altLang="en-US" dirty="0"/>
              <a:t>브로드캐스팅 방식의 차이를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멀티포인트 </a:t>
            </a:r>
            <a:r>
              <a:rPr lang="ko-KR" altLang="en-US" dirty="0"/>
              <a:t>통신의 종류와 동작 원리를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프레임 </a:t>
            </a:r>
            <a:r>
              <a:rPr lang="ko-KR" altLang="en-US" dirty="0"/>
              <a:t>전송 과정에서 오류 제어 기능을 살펴본다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흐름 </a:t>
            </a:r>
            <a:r>
              <a:rPr lang="ko-KR" altLang="en-US" dirty="0"/>
              <a:t>제어 기능을 살펴본다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프레임 </a:t>
            </a:r>
            <a:r>
              <a:rPr lang="ko-KR" altLang="en-US" dirty="0"/>
              <a:t>구조를 이해하고</a:t>
            </a:r>
            <a:r>
              <a:rPr lang="en-US" altLang="ko-KR" dirty="0"/>
              <a:t>, </a:t>
            </a:r>
            <a:r>
              <a:rPr lang="ko-KR" altLang="en-US" dirty="0"/>
              <a:t>문자 프레임과 비트 프레임을 살펴본다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오류 </a:t>
            </a:r>
            <a:r>
              <a:rPr lang="ko-KR" altLang="en-US" dirty="0"/>
              <a:t>검출 기법의 종류와 원리를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생성 </a:t>
            </a:r>
            <a:r>
              <a:rPr lang="ko-KR" altLang="en-US" dirty="0"/>
              <a:t>다항식을 이용한 오류 검출 방식을 알아본다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전송 오류의 유형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오류 종류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데이터가 </a:t>
            </a:r>
            <a:r>
              <a:rPr lang="ko-KR" altLang="en-US" b="0" dirty="0"/>
              <a:t>깨져서 도착하는 프레임 변형과 </a:t>
            </a:r>
            <a:r>
              <a:rPr lang="ko-KR" altLang="en-US" b="0" dirty="0" smtClean="0"/>
              <a:t>데이터가 목적지에 </a:t>
            </a:r>
            <a:r>
              <a:rPr lang="ko-KR" altLang="en-US" b="0" dirty="0"/>
              <a:t>도착하지 </a:t>
            </a:r>
            <a:r>
              <a:rPr lang="ko-KR" altLang="en-US" b="0" dirty="0" smtClean="0"/>
              <a:t>못하는 </a:t>
            </a:r>
            <a:r>
              <a:rPr lang="ko-KR" altLang="en-US" dirty="0"/>
              <a:t>프레임 </a:t>
            </a:r>
            <a:r>
              <a:rPr lang="ko-KR" altLang="en-US" dirty="0" smtClean="0"/>
              <a:t>분실</a:t>
            </a:r>
            <a:endParaRPr lang="en-US" altLang="ko-KR" dirty="0" smtClean="0"/>
          </a:p>
          <a:p>
            <a:pPr lvl="1"/>
            <a:r>
              <a:rPr lang="ko-KR" altLang="en-US" dirty="0"/>
              <a:t>하위 계층에서 전송 오류가 발생하면 상위 계층에서 이를 바로 잡아야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/>
              <a:t>전송 오류의 </a:t>
            </a:r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/>
            <a:r>
              <a:rPr lang="ko-KR" altLang="en-US" dirty="0"/>
              <a:t>수신 호스트의 응답 </a:t>
            </a:r>
            <a:r>
              <a:rPr lang="ko-KR" altLang="en-US" dirty="0" smtClean="0"/>
              <a:t>프레임</a:t>
            </a:r>
            <a:endParaRPr lang="en-US" altLang="ko-KR" dirty="0" smtClean="0"/>
          </a:p>
          <a:p>
            <a:pPr lvl="2"/>
            <a:r>
              <a:rPr lang="ko-KR" altLang="en-US" b="0" dirty="0"/>
              <a:t>수신 호스트가 전송하는 응답 프레임의 </a:t>
            </a:r>
            <a:r>
              <a:rPr lang="ko-KR" altLang="en-US" b="0" dirty="0" smtClean="0"/>
              <a:t>종류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데이터 </a:t>
            </a:r>
            <a:r>
              <a:rPr lang="ko-KR" altLang="en-US" b="0" dirty="0"/>
              <a:t>프레임이 정상적으로 </a:t>
            </a:r>
            <a:r>
              <a:rPr lang="ko-KR" altLang="en-US" b="0" dirty="0" smtClean="0"/>
              <a:t>도착했을 </a:t>
            </a:r>
            <a:r>
              <a:rPr lang="ko-KR" altLang="en-US" b="0" dirty="0"/>
              <a:t>때 회신하는 긍정 응답 </a:t>
            </a:r>
            <a:r>
              <a:rPr lang="ko-KR" altLang="en-US" b="0" dirty="0" smtClean="0"/>
              <a:t>프레임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데이터 </a:t>
            </a:r>
            <a:r>
              <a:rPr lang="ko-KR" altLang="en-US" b="0" dirty="0"/>
              <a:t>프레임이 깨졌을 때 회신하는 부정 응답 </a:t>
            </a:r>
            <a:r>
              <a:rPr lang="ko-KR" altLang="en-US" b="0" dirty="0" smtClean="0"/>
              <a:t>프레임</a:t>
            </a:r>
            <a:endParaRPr lang="en-US" altLang="ko-KR" dirty="0" smtClean="0"/>
          </a:p>
          <a:p>
            <a:pPr lvl="1"/>
            <a:r>
              <a:rPr lang="ko-KR" altLang="en-US" dirty="0"/>
              <a:t>송신 호스트의 타이머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b="0" dirty="0"/>
              <a:t>송신 호스트는 데이터 프레임을 전송한 후에 일정 시간 </a:t>
            </a:r>
            <a:r>
              <a:rPr lang="ko-KR" altLang="en-US" b="0" dirty="0" smtClean="0"/>
              <a:t>이내에 </a:t>
            </a:r>
            <a:r>
              <a:rPr lang="ko-KR" altLang="en-US" b="0" dirty="0"/>
              <a:t>수신 호스트로부터 긍정 응답 프레임 회신이 없으면 타임아웃 </a:t>
            </a:r>
            <a:r>
              <a:rPr lang="ko-KR" altLang="en-US" b="0" dirty="0" smtClean="0"/>
              <a:t>기능을 </a:t>
            </a:r>
            <a:r>
              <a:rPr lang="ko-KR" altLang="en-US" b="0" dirty="0"/>
              <a:t>동작시켜 </a:t>
            </a:r>
            <a:r>
              <a:rPr lang="ko-KR" altLang="en-US" b="0" dirty="0" smtClean="0"/>
              <a:t>데이터 </a:t>
            </a:r>
            <a:r>
              <a:rPr lang="ko-KR" altLang="en-US" b="0" dirty="0"/>
              <a:t>프레임을 </a:t>
            </a:r>
            <a:r>
              <a:rPr lang="ko-KR" altLang="en-US" b="0" dirty="0" smtClean="0"/>
              <a:t>재전송함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7028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오류의 유형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순서 번호 기능</a:t>
            </a:r>
            <a:endParaRPr lang="en-US" altLang="ko-KR" dirty="0"/>
          </a:p>
          <a:p>
            <a:pPr lvl="2"/>
            <a:r>
              <a:rPr lang="ko-KR" altLang="en-US" dirty="0"/>
              <a:t>수신 호스트가 중복 데이터 프레임을 가려내려면 각 프레임 내부에 프레임 구분자인 순서 번호를 기록해야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b="0" dirty="0"/>
              <a:t>오류 검출 코드</a:t>
            </a:r>
          </a:p>
          <a:p>
            <a:pPr lvl="2"/>
            <a:r>
              <a:rPr lang="ko-KR" altLang="en-US" b="0" dirty="0"/>
              <a:t>데이터 프레임은 원래의 전송 데이터 외에 오류 제어를 위한 코드 정보도 함께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오류 </a:t>
            </a:r>
            <a:r>
              <a:rPr lang="ko-KR" altLang="en-US" b="0" dirty="0"/>
              <a:t>제어 정보에는 수신 호스트에서 오류를 감지하는 기능만 하는 코드와 오류가 발생한 </a:t>
            </a:r>
            <a:r>
              <a:rPr lang="ko-KR" altLang="en-US" b="0" dirty="0" smtClean="0"/>
              <a:t>프레임을 </a:t>
            </a:r>
            <a:r>
              <a:rPr lang="ko-KR" altLang="en-US" b="0" dirty="0"/>
              <a:t>복구하는 기능을 하는 코드가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b="0" dirty="0"/>
              <a:t>송신 호스트가 데이터 프레임을 전송하는 과정에서 발생 가능한 </a:t>
            </a:r>
            <a:r>
              <a:rPr lang="ko-KR" altLang="en-US" b="0" dirty="0" smtClean="0"/>
              <a:t>현상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수신 호스트까지 </a:t>
            </a:r>
            <a:r>
              <a:rPr lang="ko-KR" altLang="en-US" b="0" dirty="0"/>
              <a:t>프레임이 정상적으로 도착하는 </a:t>
            </a:r>
            <a:r>
              <a:rPr lang="ko-KR" altLang="en-US" b="0" dirty="0" smtClean="0"/>
              <a:t>경우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프레임이 </a:t>
            </a:r>
            <a:r>
              <a:rPr lang="ko-KR" altLang="en-US" b="0" dirty="0"/>
              <a:t>변형되어 도착하는 </a:t>
            </a:r>
            <a:r>
              <a:rPr lang="ko-KR" altLang="en-US" b="0" dirty="0" smtClean="0"/>
              <a:t>경우</a:t>
            </a:r>
            <a:endParaRPr lang="en-US" altLang="ko-KR" dirty="0"/>
          </a:p>
          <a:p>
            <a:pPr lvl="2"/>
            <a:r>
              <a:rPr lang="ko-KR" altLang="en-US" b="0" dirty="0" smtClean="0"/>
              <a:t>프레임이 </a:t>
            </a:r>
            <a:r>
              <a:rPr lang="ko-KR" altLang="en-US" b="0" dirty="0"/>
              <a:t>분실되어 도착하지 못하는 </a:t>
            </a:r>
            <a:r>
              <a:rPr lang="ko-KR" altLang="en-US" b="0" dirty="0" smtClean="0"/>
              <a:t>경우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111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오류의 유형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정상적인 전송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dirty="0" smtClean="0"/>
              <a:t>송신 </a:t>
            </a:r>
            <a:r>
              <a:rPr lang="ko-KR" altLang="en-US" dirty="0"/>
              <a:t>호스트가 전송한 프레임이 오류 없이 수신 호스트에 전송된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marL="447675" lvl="2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55" y="2133600"/>
            <a:ext cx="480504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20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오류의 유형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프레임 변형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b="0" dirty="0" smtClean="0"/>
              <a:t>데이터 </a:t>
            </a:r>
            <a:r>
              <a:rPr lang="ko-KR" altLang="en-US" b="0" dirty="0"/>
              <a:t>프레임이 수신 호스트에 도착했으나</a:t>
            </a:r>
            <a:r>
              <a:rPr lang="en-US" altLang="ko-KR" b="0" dirty="0"/>
              <a:t>, </a:t>
            </a:r>
            <a:r>
              <a:rPr lang="ko-KR" altLang="en-US" b="0" dirty="0"/>
              <a:t>전송 과정에서 프레임의 </a:t>
            </a:r>
            <a:r>
              <a:rPr lang="ko-KR" altLang="en-US" b="0" dirty="0" smtClean="0"/>
              <a:t>내용이 변형되는 </a:t>
            </a:r>
            <a:r>
              <a:rPr lang="ko-KR" altLang="en-US" b="0" dirty="0"/>
              <a:t>오류가 발생한 </a:t>
            </a:r>
            <a:r>
              <a:rPr lang="ko-KR" altLang="en-US" b="0" dirty="0" smtClean="0"/>
              <a:t>경우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38401"/>
            <a:ext cx="4572000" cy="316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9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오류의 유형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프레임 분실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b="0" dirty="0"/>
              <a:t>송신 호스트가 전송한 데이터 프레임이 전송 과정에서 </a:t>
            </a:r>
            <a:r>
              <a:rPr lang="ko-KR" altLang="en-US" b="0" dirty="0" smtClean="0"/>
              <a:t>사라지는 </a:t>
            </a:r>
            <a:r>
              <a:rPr lang="ko-KR" altLang="en-US" b="0" dirty="0"/>
              <a:t>프레임 분실 오류를 </a:t>
            </a:r>
            <a:r>
              <a:rPr lang="ko-KR" altLang="en-US" b="0" dirty="0" smtClean="0"/>
              <a:t>보여줌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5133975" cy="31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2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 번호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0891615" cy="5518344"/>
          </a:xfrm>
        </p:spPr>
        <p:txBody>
          <a:bodyPr/>
          <a:lstStyle/>
          <a:p>
            <a:pPr lvl="1"/>
            <a:r>
              <a:rPr lang="ko-KR" altLang="en-US" b="0" dirty="0" smtClean="0"/>
              <a:t>오류 </a:t>
            </a:r>
            <a:r>
              <a:rPr lang="ko-KR" altLang="en-US" b="0" dirty="0"/>
              <a:t>없이 수신된 중복 데이터 프레임을 가려내기 위해 프레임 내부에 각 프레임의 고유 번호인 순서 번호를 </a:t>
            </a:r>
            <a:r>
              <a:rPr lang="ko-KR" altLang="en-US" b="0" dirty="0" smtClean="0"/>
              <a:t>기록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일반적으로 순서 번호는 </a:t>
            </a:r>
            <a:r>
              <a:rPr lang="en-US" altLang="ko-KR" b="0" dirty="0"/>
              <a:t>0</a:t>
            </a:r>
            <a:r>
              <a:rPr lang="ko-KR" altLang="en-US" b="0" dirty="0"/>
              <a:t>부터 순차적으로 증가하는 일련번호의 성격을 띠며</a:t>
            </a:r>
            <a:r>
              <a:rPr lang="en-US" altLang="ko-KR" b="0" dirty="0"/>
              <a:t>, </a:t>
            </a:r>
            <a:r>
              <a:rPr lang="ko-KR" altLang="en-US" b="0" dirty="0"/>
              <a:t>프레임 단위나 전송 데이터의 바이트 단위로 번호가 </a:t>
            </a:r>
            <a:r>
              <a:rPr lang="ko-KR" altLang="en-US" b="0" dirty="0" smtClean="0"/>
              <a:t>부여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임의의 값을 넘어가면 다시 </a:t>
            </a:r>
            <a:r>
              <a:rPr lang="en-US" altLang="ko-KR" b="0" dirty="0"/>
              <a:t>0</a:t>
            </a:r>
            <a:r>
              <a:rPr lang="ko-KR" altLang="en-US" b="0" dirty="0"/>
              <a:t>으로 순환하기 때문에 흐름 제어 기능을 고려하여 최댓값으로 설계해야 </a:t>
            </a:r>
            <a:r>
              <a:rPr lang="ko-KR" altLang="en-US" dirty="0"/>
              <a:t>함</a:t>
            </a:r>
            <a:endParaRPr lang="ko-KR" altLang="en-US" b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797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 번호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순서 번호의 </a:t>
            </a: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marL="628650" lvl="3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4-11]</a:t>
            </a:r>
            <a:r>
              <a:rPr lang="ko-KR" altLang="en-US" b="0" dirty="0"/>
              <a:t>의 </a:t>
            </a:r>
            <a:r>
              <a:rPr lang="en-US" altLang="ko-KR" b="0" dirty="0"/>
              <a:t>(a)</a:t>
            </a:r>
            <a:r>
              <a:rPr lang="ko-KR" altLang="en-US" b="0" dirty="0"/>
              <a:t>처럼 올바르게 수신한 데이터 프레임에 대한 긍정 응답 프레임이 </a:t>
            </a:r>
            <a:r>
              <a:rPr lang="ko-KR" altLang="en-US" b="0" dirty="0" smtClean="0"/>
              <a:t>사라지는 오류가 </a:t>
            </a:r>
            <a:r>
              <a:rPr lang="ko-KR" altLang="en-US" b="0" dirty="0"/>
              <a:t>발생하면 송신 호스트의 타임아웃 기능에 따라 재전송 과정이 </a:t>
            </a:r>
            <a:r>
              <a:rPr lang="ko-KR" altLang="en-US" b="0" dirty="0" smtClean="0"/>
              <a:t>진행됨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b="0" dirty="0"/>
              <a:t>(b)</a:t>
            </a:r>
            <a:r>
              <a:rPr lang="ko-KR" altLang="en-US" b="0" dirty="0"/>
              <a:t>는 긍정 응답 프레임이 올바르게 회신되고</a:t>
            </a:r>
            <a:r>
              <a:rPr lang="en-US" altLang="ko-KR" b="0" dirty="0"/>
              <a:t>, </a:t>
            </a:r>
            <a:r>
              <a:rPr lang="ko-KR" altLang="en-US" b="0" dirty="0"/>
              <a:t>송신 호스트가 다음 </a:t>
            </a:r>
            <a:r>
              <a:rPr lang="ko-KR" altLang="en-US" b="0" dirty="0" smtClean="0"/>
              <a:t>데이터 프레임을 </a:t>
            </a:r>
            <a:r>
              <a:rPr lang="ko-KR" altLang="en-US" b="0" dirty="0"/>
              <a:t>송신한 </a:t>
            </a:r>
            <a:r>
              <a:rPr lang="ko-KR" altLang="en-US" b="0" dirty="0" smtClean="0"/>
              <a:t>경우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34"/>
          <a:stretch/>
        </p:blipFill>
        <p:spPr>
          <a:xfrm>
            <a:off x="533400" y="3015049"/>
            <a:ext cx="5181600" cy="30436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08"/>
          <a:stretch/>
        </p:blipFill>
        <p:spPr>
          <a:xfrm>
            <a:off x="6400800" y="3015049"/>
            <a:ext cx="4830461" cy="31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95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 번호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순서 번호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628650" lvl="3" indent="0">
              <a:buNone/>
            </a:pPr>
            <a:r>
              <a:rPr lang="ko-KR" altLang="en-US" b="0" dirty="0" smtClean="0"/>
              <a:t>데이터 </a:t>
            </a:r>
            <a:r>
              <a:rPr lang="ko-KR" altLang="en-US" b="0" dirty="0"/>
              <a:t>프레임에 순서 번호를 부여해 긍정 응답의 분실 문제를 해결하는 </a:t>
            </a:r>
            <a:r>
              <a:rPr lang="ko-KR" altLang="en-US" b="0" dirty="0" smtClean="0"/>
              <a:t>원리를 설명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b="0" dirty="0"/>
              <a:t>수신 호스트는 </a:t>
            </a:r>
            <a:r>
              <a:rPr lang="en-US" altLang="ko-KR" b="0" dirty="0"/>
              <a:t>(a)</a:t>
            </a:r>
            <a:r>
              <a:rPr lang="ko-KR" altLang="en-US" b="0" dirty="0" smtClean="0"/>
              <a:t>처럼 </a:t>
            </a:r>
            <a:r>
              <a:rPr lang="ko-KR" altLang="en-US" b="0" dirty="0"/>
              <a:t>순서 번호에 근거하여 동일한 데이터 프레임이 중복 도착했는지</a:t>
            </a:r>
            <a:r>
              <a:rPr lang="en-US" altLang="ko-KR" b="0" dirty="0"/>
              <a:t>, </a:t>
            </a:r>
            <a:r>
              <a:rPr lang="ko-KR" altLang="en-US" b="0" dirty="0"/>
              <a:t>아니면 </a:t>
            </a:r>
            <a:r>
              <a:rPr lang="en-US" altLang="ko-KR" b="0" dirty="0"/>
              <a:t>(b)</a:t>
            </a:r>
            <a:r>
              <a:rPr lang="ko-KR" altLang="en-US" b="0" dirty="0"/>
              <a:t>처럼 서로 </a:t>
            </a:r>
            <a:r>
              <a:rPr lang="ko-KR" altLang="en-US" b="0" dirty="0" smtClean="0"/>
              <a:t>다른 </a:t>
            </a:r>
            <a:r>
              <a:rPr lang="ko-KR" altLang="en-US" b="0" dirty="0"/>
              <a:t>데이터 프레임이 도착했는지를 구분할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628650" lvl="3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93"/>
          <a:stretch/>
        </p:blipFill>
        <p:spPr>
          <a:xfrm>
            <a:off x="381000" y="3037703"/>
            <a:ext cx="5435834" cy="31962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28"/>
          <a:stretch/>
        </p:blipFill>
        <p:spPr>
          <a:xfrm>
            <a:off x="6324600" y="3037703"/>
            <a:ext cx="5029200" cy="326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66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0" dirty="0" smtClean="0"/>
              <a:t>의미</a:t>
            </a:r>
            <a:endParaRPr lang="ko-KR" altLang="en-US" b="0" dirty="0"/>
          </a:p>
          <a:p>
            <a:pPr lvl="2"/>
            <a:r>
              <a:rPr lang="ko-KR" altLang="en-US" b="0" dirty="0" smtClean="0"/>
              <a:t>송신 </a:t>
            </a:r>
            <a:r>
              <a:rPr lang="ko-KR" altLang="en-US" b="0" dirty="0"/>
              <a:t>호스트는 수신 호스트가 감당할 수 있을 정도의 전송 속도를 </a:t>
            </a:r>
            <a:r>
              <a:rPr lang="ko-KR" altLang="en-US" b="0" dirty="0" smtClean="0"/>
              <a:t>유지하면서 데이터 </a:t>
            </a:r>
            <a:r>
              <a:rPr lang="ko-KR" altLang="en-US" b="0" dirty="0"/>
              <a:t>프레임을 전송해야 하는데</a:t>
            </a:r>
            <a:r>
              <a:rPr lang="en-US" altLang="ko-KR" b="0" dirty="0"/>
              <a:t>, </a:t>
            </a:r>
            <a:r>
              <a:rPr lang="ko-KR" altLang="en-US" b="0" dirty="0"/>
              <a:t>이러한 기능을 </a:t>
            </a:r>
            <a:r>
              <a:rPr lang="ko-KR" altLang="en-US" dirty="0" smtClean="0"/>
              <a:t>말</a:t>
            </a:r>
            <a:r>
              <a:rPr lang="ko-KR" altLang="en-US" dirty="0"/>
              <a:t>함</a:t>
            </a:r>
            <a:r>
              <a:rPr lang="en-US" altLang="ko-KR" b="0" dirty="0" smtClean="0"/>
              <a:t> </a:t>
            </a:r>
          </a:p>
          <a:p>
            <a:pPr lvl="2"/>
            <a:r>
              <a:rPr lang="ko-KR" altLang="en-US" b="0" dirty="0" smtClean="0"/>
              <a:t>흐름 제어는 송신 </a:t>
            </a:r>
            <a:r>
              <a:rPr lang="ko-KR" altLang="en-US" b="0" dirty="0"/>
              <a:t>호스트가 수신 호스트보다 아주 빨리 데이터를 전송하는 경우에 </a:t>
            </a:r>
            <a:r>
              <a:rPr lang="ko-KR" altLang="en-US" b="0" dirty="0" smtClean="0"/>
              <a:t>필요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4-13]</a:t>
            </a:r>
            <a:r>
              <a:rPr lang="ko-KR" altLang="en-US" dirty="0" smtClean="0"/>
              <a:t>은 수신 </a:t>
            </a:r>
            <a:r>
              <a:rPr lang="ko-KR" altLang="en-US" dirty="0"/>
              <a:t>호스트의 수신 버퍼를 이용한 흐름 제어의 원리를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00400"/>
            <a:ext cx="4252655" cy="36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20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프레임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6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4E27F5"/>
                </a:solidFill>
              </a:rPr>
              <a:t>01</a:t>
            </a:r>
            <a:r>
              <a:rPr lang="en-US" altLang="ko-KR" dirty="0" smtClean="0"/>
              <a:t> </a:t>
            </a:r>
            <a:r>
              <a:rPr lang="ko-KR" altLang="en-US" dirty="0"/>
              <a:t>전송 </a:t>
            </a:r>
            <a:r>
              <a:rPr lang="ko-KR" altLang="en-US" dirty="0" smtClean="0"/>
              <a:t>방식</a:t>
            </a:r>
            <a:endParaRPr lang="ko-KR" altLang="en-US" dirty="0"/>
          </a:p>
          <a:p>
            <a:r>
              <a:rPr lang="en-US" altLang="ko-KR" dirty="0">
                <a:solidFill>
                  <a:srgbClr val="4E27F5"/>
                </a:solidFill>
              </a:rPr>
              <a:t>02</a:t>
            </a:r>
            <a:r>
              <a:rPr lang="en-US" altLang="ko-KR" dirty="0"/>
              <a:t> </a:t>
            </a:r>
            <a:r>
              <a:rPr lang="ko-KR" altLang="en-US" dirty="0"/>
              <a:t>오류 제어</a:t>
            </a:r>
            <a:endParaRPr lang="ko-KR" altLang="en-US" dirty="0"/>
          </a:p>
          <a:p>
            <a:r>
              <a:rPr lang="en-US" altLang="ko-KR" dirty="0">
                <a:solidFill>
                  <a:srgbClr val="4E27F5"/>
                </a:solidFill>
              </a:rPr>
              <a:t>03</a:t>
            </a:r>
            <a:r>
              <a:rPr lang="en-US" altLang="ko-KR" dirty="0"/>
              <a:t> </a:t>
            </a:r>
            <a:r>
              <a:rPr lang="ko-KR" altLang="en-US" dirty="0"/>
              <a:t>프레임 구조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04 </a:t>
            </a:r>
            <a:r>
              <a:rPr lang="ko-KR" altLang="en-US" dirty="0"/>
              <a:t>오류 검출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데이터 링크 계층에서는 전송 데이터를 </a:t>
            </a:r>
            <a:r>
              <a:rPr lang="ko-KR" altLang="en-US" b="0" dirty="0" smtClean="0"/>
              <a:t>프레임이라는 </a:t>
            </a:r>
            <a:r>
              <a:rPr lang="ko-KR" altLang="en-US" b="0" dirty="0"/>
              <a:t>작은 단위로 나누어 </a:t>
            </a:r>
            <a:r>
              <a:rPr lang="ko-KR" altLang="en-US" b="0" dirty="0" smtClean="0"/>
              <a:t>처리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전송 </a:t>
            </a:r>
            <a:r>
              <a:rPr lang="ko-KR" altLang="en-US" b="0" dirty="0"/>
              <a:t>프레임에는 데이터 프레임</a:t>
            </a:r>
            <a:r>
              <a:rPr lang="en-US" altLang="ko-KR" b="0" dirty="0"/>
              <a:t>·</a:t>
            </a:r>
            <a:r>
              <a:rPr lang="ko-KR" altLang="en-US" b="0" dirty="0"/>
              <a:t>긍정 응답 프레임</a:t>
            </a:r>
            <a:r>
              <a:rPr lang="en-US" altLang="ko-KR" b="0" dirty="0"/>
              <a:t>·</a:t>
            </a:r>
            <a:r>
              <a:rPr lang="ko-KR" altLang="en-US" b="0" dirty="0"/>
              <a:t>부정 응답 프레임의 구분</a:t>
            </a:r>
            <a:r>
              <a:rPr lang="en-US" altLang="ko-KR" b="0" dirty="0"/>
              <a:t>, </a:t>
            </a:r>
            <a:r>
              <a:rPr lang="ko-KR" altLang="en-US" b="0" dirty="0"/>
              <a:t>순서 번호</a:t>
            </a:r>
            <a:r>
              <a:rPr lang="en-US" altLang="ko-KR" b="0" dirty="0"/>
              <a:t>, </a:t>
            </a:r>
            <a:r>
              <a:rPr lang="ko-KR" altLang="en-US" b="0" dirty="0" smtClean="0"/>
              <a:t>송수신 </a:t>
            </a:r>
            <a:r>
              <a:rPr lang="ko-KR" altLang="en-US" b="0" dirty="0"/>
              <a:t>과정에서 전송 데이터의 오류를 확인하기 위한 </a:t>
            </a:r>
            <a:r>
              <a:rPr lang="ko-KR" altLang="en-US" b="0" dirty="0" err="1" smtClean="0"/>
              <a:t>체크섬</a:t>
            </a:r>
            <a:r>
              <a:rPr lang="en-US" altLang="ko-KR" b="0" dirty="0" smtClean="0"/>
              <a:t>, </a:t>
            </a:r>
            <a:r>
              <a:rPr lang="ko-KR" altLang="en-US" b="0" dirty="0"/>
              <a:t>송수신 호스트의 주소</a:t>
            </a:r>
            <a:r>
              <a:rPr lang="en-US" altLang="ko-KR" b="0" dirty="0"/>
              <a:t>, </a:t>
            </a:r>
            <a:r>
              <a:rPr lang="ko-KR" altLang="en-US" b="0" dirty="0" smtClean="0"/>
              <a:t>기타 </a:t>
            </a:r>
            <a:r>
              <a:rPr lang="ko-KR" altLang="en-US" b="0" dirty="0"/>
              <a:t>프로토콜에서 사용하는 제어 코드 같은 정보가 </a:t>
            </a:r>
            <a:r>
              <a:rPr lang="ko-KR" altLang="en-US" b="0" dirty="0" smtClean="0"/>
              <a:t>포함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프레임 내용에 포함되는 정보는 프로토콜의 용도에 따라 </a:t>
            </a:r>
            <a:r>
              <a:rPr lang="ko-KR" altLang="en-US" b="0" dirty="0" smtClean="0"/>
              <a:t>다름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일반적으로 </a:t>
            </a:r>
            <a:r>
              <a:rPr lang="ko-KR" altLang="en-US" b="0" dirty="0"/>
              <a:t>프레임은 </a:t>
            </a:r>
            <a:r>
              <a:rPr lang="ko-KR" altLang="en-US" b="0" dirty="0" smtClean="0"/>
              <a:t>내부 </a:t>
            </a:r>
            <a:r>
              <a:rPr lang="ko-KR" altLang="en-US" b="0" dirty="0"/>
              <a:t>정보를 표현하는 방식에 따라 문자 프레임과 비트 프레임으로 </a:t>
            </a:r>
            <a:r>
              <a:rPr lang="ko-KR" altLang="en-US" b="0" dirty="0" smtClean="0"/>
              <a:t>구분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문자 프레임은 </a:t>
            </a:r>
            <a:r>
              <a:rPr lang="en-US" altLang="ko-KR" b="0" dirty="0" smtClean="0"/>
              <a:t>ASCII </a:t>
            </a:r>
            <a:r>
              <a:rPr lang="ko-KR" altLang="en-US" b="0" dirty="0"/>
              <a:t>코드를 기반으로 구성되며</a:t>
            </a:r>
            <a:r>
              <a:rPr lang="en-US" altLang="ko-KR" b="0" dirty="0"/>
              <a:t>, </a:t>
            </a:r>
            <a:r>
              <a:rPr lang="ko-KR" altLang="en-US" b="0" dirty="0"/>
              <a:t>비트 프레임은 그와 같은 제한을 받지 </a:t>
            </a:r>
            <a:r>
              <a:rPr lang="ko-KR" altLang="en-US" b="0" dirty="0" smtClean="0"/>
              <a:t>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750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프레임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 데이터를 전송할 때 사용 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8</a:t>
            </a:r>
            <a:r>
              <a:rPr lang="ko-KR" altLang="en-US" b="0" dirty="0"/>
              <a:t>비트 단위</a:t>
            </a:r>
            <a:r>
              <a:rPr lang="en-US" altLang="ko-KR" b="0" dirty="0"/>
              <a:t>(</a:t>
            </a:r>
            <a:r>
              <a:rPr lang="ko-KR" altLang="en-US" b="0" dirty="0"/>
              <a:t>또는 </a:t>
            </a:r>
            <a:r>
              <a:rPr lang="en-US" altLang="ko-KR" b="0" dirty="0"/>
              <a:t>ASCII </a:t>
            </a:r>
            <a:r>
              <a:rPr lang="ko-KR" altLang="en-US" b="0" dirty="0"/>
              <a:t>문자 코드</a:t>
            </a:r>
            <a:r>
              <a:rPr lang="en-US" altLang="ko-KR" b="0" dirty="0"/>
              <a:t>)</a:t>
            </a:r>
            <a:r>
              <a:rPr lang="ko-KR" altLang="en-US" b="0" dirty="0"/>
              <a:t>로 </a:t>
            </a:r>
            <a:r>
              <a:rPr lang="ko-KR" altLang="en-US" b="0" dirty="0" smtClean="0"/>
              <a:t>동작</a:t>
            </a:r>
            <a:endParaRPr lang="en-US" altLang="ko-KR" dirty="0"/>
          </a:p>
          <a:p>
            <a:pPr lvl="2"/>
            <a:r>
              <a:rPr lang="ko-KR" altLang="en-US" b="0" dirty="0" smtClean="0"/>
              <a:t>그림이나 </a:t>
            </a:r>
            <a:r>
              <a:rPr lang="ko-KR" altLang="en-US" b="0" dirty="0"/>
              <a:t>영상과 같은 멀티미디어 </a:t>
            </a:r>
            <a:r>
              <a:rPr lang="ko-KR" altLang="en-US" b="0" dirty="0" smtClean="0"/>
              <a:t>데이터는 </a:t>
            </a:r>
            <a:r>
              <a:rPr lang="ko-KR" altLang="en-US" b="0" dirty="0"/>
              <a:t>전송이 </a:t>
            </a:r>
            <a:r>
              <a:rPr lang="ko-KR" altLang="en-US" b="0" dirty="0" smtClean="0"/>
              <a:t>불가능</a:t>
            </a:r>
            <a:endParaRPr lang="en-US" altLang="ko-KR" b="0" dirty="0" smtClean="0"/>
          </a:p>
          <a:p>
            <a:pPr lvl="3"/>
            <a:endParaRPr lang="en-US" altLang="ko-KR" b="0" dirty="0" smtClean="0"/>
          </a:p>
          <a:p>
            <a:r>
              <a:rPr lang="ko-KR" altLang="en-US" dirty="0"/>
              <a:t>프레임의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하나의 </a:t>
            </a:r>
            <a:r>
              <a:rPr lang="ko-KR" altLang="en-US" b="0" dirty="0"/>
              <a:t>프레임 단위를 구분하기 위해 프레임의 앞뒤에 </a:t>
            </a:r>
            <a:r>
              <a:rPr lang="en-US" altLang="ko-KR" b="0" dirty="0"/>
              <a:t>ASCII </a:t>
            </a:r>
            <a:r>
              <a:rPr lang="ko-KR" altLang="en-US" b="0" dirty="0"/>
              <a:t>코드의 특수 문자를 </a:t>
            </a:r>
            <a:r>
              <a:rPr lang="ko-KR" altLang="en-US" b="0" dirty="0" smtClean="0"/>
              <a:t>이용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4-14]</a:t>
            </a:r>
            <a:r>
              <a:rPr lang="ko-KR" altLang="en-US" b="0" dirty="0"/>
              <a:t>의 </a:t>
            </a:r>
            <a:r>
              <a:rPr lang="en-US" altLang="ko-KR" b="0" dirty="0"/>
              <a:t>(a)</a:t>
            </a:r>
            <a:r>
              <a:rPr lang="ko-KR" altLang="en-US" b="0" dirty="0"/>
              <a:t>는 문자 프레임 </a:t>
            </a:r>
            <a:r>
              <a:rPr lang="ko-KR" altLang="en-US" b="0" dirty="0" smtClean="0"/>
              <a:t>방식의 프레임 구조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4-14]</a:t>
            </a:r>
            <a:r>
              <a:rPr lang="ko-KR" altLang="en-US" b="0" dirty="0"/>
              <a:t>의 </a:t>
            </a:r>
            <a:r>
              <a:rPr lang="en-US" altLang="ko-KR" b="0" dirty="0"/>
              <a:t>(b)</a:t>
            </a:r>
            <a:r>
              <a:rPr lang="ko-KR" altLang="en-US" b="0" dirty="0"/>
              <a:t>처럼 </a:t>
            </a:r>
            <a:r>
              <a:rPr lang="en-US" altLang="ko-KR" b="0" dirty="0"/>
              <a:t>FRAME DATA</a:t>
            </a:r>
            <a:r>
              <a:rPr lang="ko-KR" altLang="en-US" b="0" dirty="0"/>
              <a:t>의 내용 </a:t>
            </a:r>
            <a:r>
              <a:rPr lang="ko-KR" altLang="en-US" b="0" dirty="0" smtClean="0"/>
              <a:t>중에 </a:t>
            </a:r>
            <a:r>
              <a:rPr lang="en-US" altLang="ko-KR" b="0" dirty="0" smtClean="0"/>
              <a:t>DLE·STX</a:t>
            </a:r>
            <a:r>
              <a:rPr lang="ko-KR" altLang="en-US" b="0" dirty="0"/>
              <a:t>나 </a:t>
            </a:r>
            <a:r>
              <a:rPr lang="en-US" altLang="ko-KR" b="0" dirty="0"/>
              <a:t>DLE·ETX </a:t>
            </a:r>
            <a:r>
              <a:rPr lang="ko-KR" altLang="en-US" b="0" dirty="0"/>
              <a:t>문자가 포함될 수 </a:t>
            </a:r>
            <a:r>
              <a:rPr lang="ko-KR" altLang="en-US" b="0" dirty="0" smtClean="0"/>
              <a:t>있다는 문제점이 있음</a:t>
            </a:r>
            <a:endParaRPr lang="en-US" altLang="ko-KR" b="0" dirty="0" smtClean="0"/>
          </a:p>
          <a:p>
            <a:pPr marL="628650" lvl="3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48200"/>
            <a:ext cx="6962775" cy="177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1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프레임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스터핑</a:t>
            </a:r>
            <a:endParaRPr lang="en-US" altLang="ko-KR" dirty="0" smtClean="0"/>
          </a:p>
          <a:p>
            <a:pPr lvl="2"/>
            <a:r>
              <a:rPr lang="ko-KR" altLang="en-US" b="0" dirty="0"/>
              <a:t>문자 프레임 내부의 전송 데이터에 </a:t>
            </a:r>
            <a:r>
              <a:rPr lang="en-US" altLang="ko-KR" b="0" dirty="0"/>
              <a:t>DLE </a:t>
            </a:r>
            <a:r>
              <a:rPr lang="ko-KR" altLang="en-US" b="0" dirty="0"/>
              <a:t>문자가 </a:t>
            </a:r>
            <a:r>
              <a:rPr lang="ko-KR" altLang="en-US" b="0" dirty="0" smtClean="0"/>
              <a:t>포함되면서 발생하는 </a:t>
            </a:r>
            <a:r>
              <a:rPr lang="ko-KR" altLang="en-US" b="0" dirty="0"/>
              <a:t>혼란을 예방하는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4-15]</a:t>
            </a:r>
            <a:r>
              <a:rPr lang="ko-KR" altLang="en-US" b="0" dirty="0"/>
              <a:t>의 </a:t>
            </a:r>
            <a:r>
              <a:rPr lang="en-US" altLang="ko-KR" b="0" dirty="0"/>
              <a:t>(a)</a:t>
            </a:r>
            <a:r>
              <a:rPr lang="ko-KR" altLang="en-US" b="0" dirty="0"/>
              <a:t>처럼 송신 호스트가 전송하는 </a:t>
            </a:r>
            <a:r>
              <a:rPr lang="ko-KR" altLang="en-US" b="0" dirty="0" smtClean="0"/>
              <a:t>데이터를 </a:t>
            </a:r>
            <a:r>
              <a:rPr lang="ko-KR" altLang="en-US" b="0" dirty="0"/>
              <a:t>미리 조작함으로써 혼선의 여지를 없앨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b="0" dirty="0"/>
              <a:t>수신 호스트는 프레임을 수신하면서 </a:t>
            </a:r>
            <a:r>
              <a:rPr lang="en-US" altLang="ko-KR" b="0" dirty="0"/>
              <a:t>FRAME DATA</a:t>
            </a:r>
            <a:r>
              <a:rPr lang="ko-KR" altLang="en-US" b="0" dirty="0"/>
              <a:t>에 </a:t>
            </a:r>
            <a:r>
              <a:rPr lang="en-US" altLang="ko-KR" b="0" dirty="0"/>
              <a:t>DLE </a:t>
            </a:r>
            <a:r>
              <a:rPr lang="ko-KR" altLang="en-US" b="0" dirty="0"/>
              <a:t>문자가 연속해서 두 번 </a:t>
            </a:r>
            <a:r>
              <a:rPr lang="ko-KR" altLang="en-US" b="0" dirty="0" smtClean="0"/>
              <a:t>나타나면 두 </a:t>
            </a:r>
            <a:r>
              <a:rPr lang="ko-KR" altLang="en-US" b="0" dirty="0"/>
              <a:t>번째 </a:t>
            </a:r>
            <a:r>
              <a:rPr lang="en-US" altLang="ko-KR" b="0" dirty="0"/>
              <a:t>DLE</a:t>
            </a:r>
            <a:r>
              <a:rPr lang="ko-KR" altLang="en-US" b="0" dirty="0"/>
              <a:t>는 송신 호스트가 강제로 추가한 문자라고 판단할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b="0" dirty="0" smtClean="0"/>
              <a:t>따라서 </a:t>
            </a:r>
            <a:r>
              <a:rPr lang="ko-KR" altLang="en-US" b="0" dirty="0"/>
              <a:t>상위 </a:t>
            </a:r>
            <a:r>
              <a:rPr lang="ko-KR" altLang="en-US" b="0" dirty="0" smtClean="0"/>
              <a:t>계층인 네트워크 </a:t>
            </a:r>
            <a:r>
              <a:rPr lang="ko-KR" altLang="en-US" b="0" dirty="0"/>
              <a:t>계층에 데이터를 전달하기 전에 둘 중 하나를 </a:t>
            </a:r>
            <a:r>
              <a:rPr lang="ko-KR" altLang="en-US" b="0" dirty="0" smtClean="0"/>
              <a:t>제거해야 함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그림 </a:t>
            </a:r>
            <a:r>
              <a:rPr lang="en-US" altLang="ko-KR" b="0" dirty="0" smtClean="0"/>
              <a:t>4-15(b))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733800"/>
            <a:ext cx="7939088" cy="187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90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프레임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비트 프레임</a:t>
            </a:r>
            <a:r>
              <a:rPr lang="en-US" altLang="ko-KR" b="0" dirty="0"/>
              <a:t> </a:t>
            </a:r>
            <a:r>
              <a:rPr lang="ko-KR" altLang="en-US" b="0" dirty="0"/>
              <a:t>방식에서는 문자 단위의 가정을 없애고</a:t>
            </a:r>
            <a:r>
              <a:rPr lang="en-US" altLang="ko-KR" b="0" dirty="0"/>
              <a:t>, </a:t>
            </a:r>
            <a:r>
              <a:rPr lang="ko-KR" altLang="en-US" b="0" dirty="0"/>
              <a:t>임의의 비트 패턴 데이터를 전송 </a:t>
            </a:r>
            <a:r>
              <a:rPr lang="ko-KR" altLang="en-US" b="0" dirty="0" smtClean="0"/>
              <a:t>가능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프레임의 </a:t>
            </a:r>
            <a:r>
              <a:rPr lang="ko-KR" altLang="en-US" b="0" dirty="0"/>
              <a:t>시작과 끝 위치에 </a:t>
            </a:r>
            <a:r>
              <a:rPr lang="ko-KR" altLang="en-US" b="0" dirty="0" smtClean="0"/>
              <a:t>플래그라는 </a:t>
            </a:r>
            <a:r>
              <a:rPr lang="ko-KR" altLang="en-US" b="0" dirty="0"/>
              <a:t>특수하게 정의된 비트 </a:t>
            </a:r>
            <a:r>
              <a:rPr lang="ko-KR" altLang="en-US" b="0" dirty="0" smtClean="0"/>
              <a:t>패턴</a:t>
            </a:r>
            <a:r>
              <a:rPr lang="en-US" altLang="ko-KR" b="0" dirty="0" smtClean="0"/>
              <a:t>(</a:t>
            </a:r>
            <a:r>
              <a:rPr lang="en-US" altLang="ko-KR" b="0" dirty="0"/>
              <a:t>01111110)</a:t>
            </a:r>
            <a:r>
              <a:rPr lang="ko-KR" altLang="en-US" b="0" dirty="0"/>
              <a:t>을 사용해 프레임 단위를 </a:t>
            </a:r>
            <a:r>
              <a:rPr lang="ko-KR" altLang="en-US" b="0" dirty="0" smtClean="0"/>
              <a:t>구분</a:t>
            </a:r>
            <a:endParaRPr lang="en-US" altLang="ko-KR" b="0" dirty="0" smtClean="0"/>
          </a:p>
          <a:p>
            <a:endParaRPr lang="en-US" altLang="ko-KR" b="0" dirty="0" smtClean="0"/>
          </a:p>
          <a:p>
            <a:r>
              <a:rPr lang="ko-KR" altLang="en-US" dirty="0" smtClean="0"/>
              <a:t>프레임의 구조</a:t>
            </a:r>
          </a:p>
          <a:p>
            <a:pPr marL="628650" lvl="3" indent="0">
              <a:buNone/>
            </a:pPr>
            <a:r>
              <a:rPr lang="ko-KR" altLang="en-US" b="0" dirty="0" smtClean="0"/>
              <a:t>비트 프레임의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0"/>
            <a:ext cx="6324600" cy="269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68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프레임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비트 스터핑</a:t>
            </a:r>
          </a:p>
          <a:p>
            <a:pPr lvl="2"/>
            <a:r>
              <a:rPr lang="ko-KR" altLang="en-US" b="0" dirty="0"/>
              <a:t>비트 프레임 방식에서는 송신 호스트가 전송하고자 하는 데이터의 내용 중에 값이</a:t>
            </a:r>
            <a:r>
              <a:rPr lang="en-US" altLang="ko-KR" b="0" dirty="0"/>
              <a:t>1 </a:t>
            </a:r>
            <a:r>
              <a:rPr lang="ko-KR" altLang="en-US" b="0" dirty="0"/>
              <a:t>인 </a:t>
            </a:r>
            <a:r>
              <a:rPr lang="ko-KR" altLang="en-US" b="0" dirty="0" smtClean="0"/>
              <a:t>패턴이 연속해서 </a:t>
            </a:r>
            <a:r>
              <a:rPr lang="en-US" altLang="ko-KR" b="0" dirty="0"/>
              <a:t>5</a:t>
            </a:r>
            <a:r>
              <a:rPr lang="ko-KR" altLang="en-US" b="0" dirty="0"/>
              <a:t>번 발생하면 강제로 </a:t>
            </a:r>
            <a:r>
              <a:rPr lang="en-US" altLang="ko-KR" b="0" dirty="0"/>
              <a:t>0</a:t>
            </a:r>
            <a:r>
              <a:rPr lang="ko-KR" altLang="en-US" b="0" dirty="0"/>
              <a:t>을 추가해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플래그는 </a:t>
            </a:r>
            <a:r>
              <a:rPr lang="en-US" altLang="ko-KR" b="0" dirty="0"/>
              <a:t>1</a:t>
            </a:r>
            <a:r>
              <a:rPr lang="ko-KR" altLang="en-US" b="0" dirty="0"/>
              <a:t>이 연속해서 </a:t>
            </a:r>
            <a:r>
              <a:rPr lang="en-US" altLang="ko-KR" b="0" dirty="0"/>
              <a:t>6</a:t>
            </a:r>
            <a:r>
              <a:rPr lang="ko-KR" altLang="en-US" b="0" dirty="0"/>
              <a:t>개 나오는 </a:t>
            </a:r>
            <a:r>
              <a:rPr lang="ko-KR" altLang="en-US" b="0" dirty="0" smtClean="0"/>
              <a:t>패턴이므로 </a:t>
            </a:r>
            <a:r>
              <a:rPr lang="ko-KR" altLang="en-US" b="0" dirty="0"/>
              <a:t>원천적으로 데이터 내용에 플래그 패턴이 발생하는 것을 차단하기 </a:t>
            </a:r>
            <a:r>
              <a:rPr lang="ko-KR" altLang="en-US" b="0" dirty="0" smtClean="0"/>
              <a:t>위함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[</a:t>
            </a:r>
            <a:r>
              <a:rPr lang="ko-KR" altLang="en-US" b="0" dirty="0" smtClean="0"/>
              <a:t>그림 </a:t>
            </a:r>
            <a:r>
              <a:rPr lang="en-US" altLang="ko-KR" b="0" dirty="0" smtClean="0"/>
              <a:t>4-17</a:t>
            </a:r>
            <a:r>
              <a:rPr lang="en-US" altLang="ko-KR" b="0" dirty="0"/>
              <a:t>]</a:t>
            </a:r>
            <a:r>
              <a:rPr lang="ko-KR" altLang="en-US" b="0" dirty="0"/>
              <a:t>에서 프레임의 내용에 밑줄로 표시된 </a:t>
            </a:r>
            <a:r>
              <a:rPr lang="en-US" altLang="ko-KR" b="0" dirty="0"/>
              <a:t>0</a:t>
            </a:r>
            <a:r>
              <a:rPr lang="ko-KR" altLang="en-US" b="0" dirty="0"/>
              <a:t>은 송신 호스트가 강제로 추가한 </a:t>
            </a:r>
            <a:r>
              <a:rPr lang="ko-KR" altLang="en-US" b="0" dirty="0" smtClean="0"/>
              <a:t>비트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89819"/>
            <a:ext cx="6896100" cy="28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37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오류 검출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038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오류를 극복하는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프레임 전송 과정에서 발생하는 오류를 극복하는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</a:t>
            </a:r>
            <a:r>
              <a:rPr lang="ko-KR" altLang="en-US" b="0" dirty="0" smtClean="0"/>
              <a:t>방법은 전송 </a:t>
            </a:r>
            <a:r>
              <a:rPr lang="ko-KR" altLang="en-US" b="0" dirty="0"/>
              <a:t>프레임에 오류 검출 코드를 넣어 수신 호스트가 전송 과정의 오류를 검출하도록 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2"/>
            <a:r>
              <a:rPr lang="ko-KR" altLang="en-US" b="0" dirty="0"/>
              <a:t>가장 간단한 오류 검출 코드 </a:t>
            </a:r>
            <a:r>
              <a:rPr lang="ko-KR" altLang="en-US" b="0" dirty="0" smtClean="0"/>
              <a:t>방법은 </a:t>
            </a:r>
            <a:r>
              <a:rPr lang="ko-KR" altLang="en-US" b="0" dirty="0"/>
              <a:t>패리티 </a:t>
            </a:r>
            <a:r>
              <a:rPr lang="ko-KR" altLang="en-US" b="0" dirty="0"/>
              <a:t>비트를</a:t>
            </a:r>
            <a:r>
              <a:rPr lang="ko-KR" altLang="en-US" b="0" dirty="0"/>
              <a:t> 추가하는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전송 프레임에 오류 복구 코드를 넣어 수신 호스트가 </a:t>
            </a:r>
            <a:r>
              <a:rPr lang="ko-KR" altLang="en-US" b="0" dirty="0" smtClean="0"/>
              <a:t>오류 검출과 </a:t>
            </a:r>
            <a:r>
              <a:rPr lang="ko-KR" altLang="en-US" b="0" dirty="0"/>
              <a:t>복구 기능을 모두 수행하도록 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오류 복구 코드를 사용해 수신 호스트가 </a:t>
            </a:r>
            <a:r>
              <a:rPr lang="ko-KR" altLang="en-US" b="0" dirty="0" smtClean="0"/>
              <a:t>오류 복구 </a:t>
            </a:r>
            <a:r>
              <a:rPr lang="ko-KR" altLang="en-US" b="0" dirty="0"/>
              <a:t>기능을 수행하는 방식을 순방향 오류 </a:t>
            </a:r>
            <a:r>
              <a:rPr lang="ko-KR" altLang="en-US" b="0" dirty="0" smtClean="0"/>
              <a:t>복구라고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125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검출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네트워크에서는 일반적으로 </a:t>
            </a:r>
            <a:r>
              <a:rPr lang="ko-KR" altLang="en-US" b="0" dirty="0" smtClean="0"/>
              <a:t>재전송</a:t>
            </a:r>
            <a:r>
              <a:rPr lang="en-US" altLang="ko-KR" b="0" dirty="0" smtClean="0"/>
              <a:t> </a:t>
            </a:r>
            <a:r>
              <a:rPr lang="ko-KR" altLang="en-US" b="0" dirty="0"/>
              <a:t>방식을 이용해 오류를 </a:t>
            </a:r>
            <a:r>
              <a:rPr lang="ko-KR" altLang="en-US" b="0" dirty="0" smtClean="0"/>
              <a:t>복구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역방향 </a:t>
            </a:r>
            <a:r>
              <a:rPr lang="ko-KR" altLang="en-US" b="0" dirty="0"/>
              <a:t>오류 </a:t>
            </a:r>
            <a:r>
              <a:rPr lang="ko-KR" altLang="en-US" b="0" dirty="0" smtClean="0"/>
              <a:t>복구 또는 </a:t>
            </a:r>
            <a:r>
              <a:rPr lang="en-US" altLang="ko-KR" b="0" dirty="0" smtClean="0"/>
              <a:t>ARQ </a:t>
            </a:r>
            <a:r>
              <a:rPr lang="ko-KR" altLang="en-US" b="0" dirty="0" smtClean="0"/>
              <a:t>방식이라 함</a:t>
            </a:r>
            <a:r>
              <a:rPr lang="en-US" altLang="ko-KR" b="0" dirty="0" smtClean="0"/>
              <a:t>)</a:t>
            </a:r>
          </a:p>
          <a:p>
            <a:pPr lvl="1"/>
            <a:r>
              <a:rPr lang="ko-KR" altLang="en-US" b="0" dirty="0"/>
              <a:t>역방향 오류 복구 기능을 수행하려면 수신한 프레임에 오류가 있는지 판단할 수 있어야 </a:t>
            </a:r>
            <a:r>
              <a:rPr lang="ko-KR" altLang="en-US" dirty="0"/>
              <a:t>함</a:t>
            </a:r>
            <a:endParaRPr lang="en-US" altLang="ko-KR" b="0" dirty="0"/>
          </a:p>
          <a:p>
            <a:pPr lvl="2"/>
            <a:r>
              <a:rPr lang="ko-KR" altLang="en-US" b="0" dirty="0" smtClean="0"/>
              <a:t>송신 </a:t>
            </a:r>
            <a:r>
              <a:rPr lang="ko-KR" altLang="en-US" b="0" dirty="0"/>
              <a:t>호스트가 오류를 검출하기 위한 코드를 전송 데이터와 함께 송신해야 </a:t>
            </a:r>
            <a:r>
              <a:rPr lang="ko-KR" altLang="en-US" b="0" dirty="0" smtClean="0"/>
              <a:t>함</a:t>
            </a:r>
            <a:endParaRPr lang="ko-KR" altLang="en-US" b="0" dirty="0"/>
          </a:p>
          <a:p>
            <a:pPr lvl="2"/>
            <a:r>
              <a:rPr lang="ko-KR" altLang="en-US" b="0" dirty="0" smtClean="0"/>
              <a:t>오류 </a:t>
            </a:r>
            <a:r>
              <a:rPr lang="ko-KR" altLang="en-US" b="0" dirty="0"/>
              <a:t>검출 코드는 패리티 비트</a:t>
            </a:r>
            <a:r>
              <a:rPr lang="en-US" altLang="ko-KR" b="0" dirty="0"/>
              <a:t>, </a:t>
            </a:r>
            <a:r>
              <a:rPr lang="ko-KR" altLang="en-US" b="0" dirty="0"/>
              <a:t>블록 검사</a:t>
            </a:r>
            <a:r>
              <a:rPr lang="en-US" altLang="ko-KR" b="0" dirty="0"/>
              <a:t>, </a:t>
            </a:r>
            <a:r>
              <a:rPr lang="ko-KR" altLang="en-US" b="0" dirty="0"/>
              <a:t>다항 코드 등을 이용해 생성할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r>
              <a:rPr lang="ko-KR" altLang="en-US" dirty="0"/>
              <a:t>패리티 비트</a:t>
            </a:r>
          </a:p>
          <a:p>
            <a:pPr lvl="2"/>
            <a:r>
              <a:rPr lang="en-US" altLang="ko-KR" b="0" dirty="0"/>
              <a:t>1</a:t>
            </a:r>
            <a:r>
              <a:rPr lang="ko-KR" altLang="en-US" b="0" dirty="0"/>
              <a:t>바이트 구조에서 </a:t>
            </a:r>
            <a:r>
              <a:rPr lang="ko-KR" altLang="en-US" b="0" dirty="0" smtClean="0"/>
              <a:t>패리티</a:t>
            </a:r>
            <a:r>
              <a:rPr lang="en-US" altLang="ko-KR" b="0" dirty="0" smtClean="0"/>
              <a:t> </a:t>
            </a:r>
            <a:r>
              <a:rPr lang="ko-KR" altLang="en-US" b="0" dirty="0"/>
              <a:t>비트는 </a:t>
            </a:r>
            <a:r>
              <a:rPr lang="en-US" altLang="ko-KR" b="0" dirty="0"/>
              <a:t>7</a:t>
            </a:r>
            <a:r>
              <a:rPr lang="ko-KR" altLang="en-US" b="0" dirty="0"/>
              <a:t>비트의 </a:t>
            </a:r>
            <a:r>
              <a:rPr lang="en-US" altLang="ko-KR" b="0" dirty="0"/>
              <a:t>ASCII </a:t>
            </a:r>
            <a:r>
              <a:rPr lang="ko-KR" altLang="en-US" b="0" dirty="0"/>
              <a:t>코드를 제외한 나머지 </a:t>
            </a:r>
            <a:r>
              <a:rPr lang="en-US" altLang="ko-KR" b="0" dirty="0"/>
              <a:t>1</a:t>
            </a:r>
            <a:r>
              <a:rPr lang="ko-KR" altLang="en-US" b="0" dirty="0" smtClean="0"/>
              <a:t>비트임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패리티 </a:t>
            </a:r>
            <a:r>
              <a:rPr lang="ko-KR" altLang="en-US" b="0" dirty="0"/>
              <a:t>비트는 전송 과정에서 </a:t>
            </a:r>
            <a:r>
              <a:rPr lang="en-US" altLang="ko-KR" b="0" dirty="0"/>
              <a:t>1</a:t>
            </a:r>
            <a:r>
              <a:rPr lang="ko-KR" altLang="en-US" b="0" dirty="0"/>
              <a:t>비트 오류를 검출하기 위한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패리티 </a:t>
            </a:r>
            <a:r>
              <a:rPr lang="ko-KR" altLang="en-US" b="0" dirty="0"/>
              <a:t>비트를 포함해 </a:t>
            </a:r>
            <a:r>
              <a:rPr lang="en-US" altLang="ko-KR" b="0" dirty="0"/>
              <a:t>1</a:t>
            </a:r>
            <a:r>
              <a:rPr lang="ko-KR" altLang="en-US" b="0" dirty="0" smtClean="0"/>
              <a:t>의 개수가 </a:t>
            </a:r>
            <a:r>
              <a:rPr lang="ko-KR" altLang="en-US" b="0" dirty="0"/>
              <a:t>짝수나 홀수 개가 되도록 </a:t>
            </a:r>
            <a:r>
              <a:rPr lang="ko-KR" altLang="en-US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2288571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검출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4-18]</a:t>
            </a:r>
            <a:r>
              <a:rPr lang="ko-KR" altLang="en-US" b="0" dirty="0"/>
              <a:t>에서 </a:t>
            </a:r>
            <a:r>
              <a:rPr lang="en-US" altLang="ko-KR" b="0" dirty="0"/>
              <a:t>(a)</a:t>
            </a:r>
            <a:r>
              <a:rPr lang="ko-KR" altLang="en-US" b="0" dirty="0"/>
              <a:t>는 문자를 표현하는 </a:t>
            </a:r>
            <a:r>
              <a:rPr lang="en-US" altLang="ko-KR" b="0" dirty="0"/>
              <a:t>ASCII </a:t>
            </a:r>
            <a:r>
              <a:rPr lang="ko-KR" altLang="en-US" b="0" dirty="0"/>
              <a:t>코드로 </a:t>
            </a:r>
            <a:r>
              <a:rPr lang="en-US" altLang="ko-KR" b="0" dirty="0"/>
              <a:t>7</a:t>
            </a:r>
            <a:r>
              <a:rPr lang="ko-KR" altLang="en-US" b="0" dirty="0" smtClean="0"/>
              <a:t>비트임</a:t>
            </a:r>
            <a:endParaRPr lang="en-US" altLang="ko-KR" b="0" dirty="0" smtClean="0"/>
          </a:p>
          <a:p>
            <a:pPr lvl="2"/>
            <a:r>
              <a:rPr lang="en-US" altLang="ko-KR" b="0" dirty="0"/>
              <a:t>1</a:t>
            </a:r>
            <a:r>
              <a:rPr lang="ko-KR" altLang="en-US" b="0" dirty="0"/>
              <a:t>바이트는 </a:t>
            </a:r>
            <a:r>
              <a:rPr lang="en-US" altLang="ko-KR" b="0" dirty="0"/>
              <a:t>8</a:t>
            </a:r>
            <a:r>
              <a:rPr lang="ko-KR" altLang="en-US" b="0" dirty="0"/>
              <a:t>비트에 </a:t>
            </a:r>
            <a:r>
              <a:rPr lang="ko-KR" altLang="en-US" b="0" dirty="0" smtClean="0"/>
              <a:t>해당하므로 </a:t>
            </a:r>
            <a:r>
              <a:rPr lang="en-US" altLang="ko-KR" b="0" dirty="0"/>
              <a:t>1</a:t>
            </a:r>
            <a:r>
              <a:rPr lang="ko-KR" altLang="en-US" b="0" dirty="0"/>
              <a:t>비트가 </a:t>
            </a:r>
            <a:r>
              <a:rPr lang="ko-KR" altLang="en-US" b="0" dirty="0" smtClean="0"/>
              <a:t>남음</a:t>
            </a:r>
            <a:r>
              <a:rPr lang="en-US" altLang="ko-KR" dirty="0" smtClean="0"/>
              <a:t>, </a:t>
            </a:r>
            <a:r>
              <a:rPr lang="ko-KR" altLang="en-US" b="0" dirty="0" smtClean="0"/>
              <a:t>이 </a:t>
            </a:r>
            <a:r>
              <a:rPr lang="ko-KR" altLang="en-US" b="0" dirty="0"/>
              <a:t>비트를</a:t>
            </a:r>
            <a:r>
              <a:rPr lang="ko-KR" altLang="en-US" b="0" dirty="0"/>
              <a:t> 오류 검출용의 패리티 비트로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(</a:t>
            </a:r>
            <a:r>
              <a:rPr lang="en-US" altLang="ko-KR" b="0" dirty="0"/>
              <a:t>b)</a:t>
            </a:r>
            <a:r>
              <a:rPr lang="ko-KR" altLang="en-US" b="0" dirty="0"/>
              <a:t>와 같이 송신 호스트가 전송하려는 </a:t>
            </a:r>
            <a:r>
              <a:rPr lang="en-US" altLang="ko-KR" b="0" dirty="0"/>
              <a:t>7</a:t>
            </a:r>
            <a:r>
              <a:rPr lang="ko-KR" altLang="en-US" b="0" dirty="0"/>
              <a:t>비트의 원래 데이터에 </a:t>
            </a:r>
            <a:r>
              <a:rPr lang="en-US" altLang="ko-KR" b="0" dirty="0"/>
              <a:t>1</a:t>
            </a:r>
            <a:r>
              <a:rPr lang="ko-KR" altLang="en-US" b="0" dirty="0"/>
              <a:t>비트의 패리티 비트가 </a:t>
            </a:r>
            <a:r>
              <a:rPr lang="ko-KR" altLang="en-US" b="0" dirty="0" smtClean="0"/>
              <a:t>추가되어 </a:t>
            </a:r>
            <a:r>
              <a:rPr lang="en-US" altLang="ko-KR" b="0" dirty="0"/>
              <a:t>8</a:t>
            </a:r>
            <a:r>
              <a:rPr lang="ko-KR" altLang="en-US" b="0" dirty="0"/>
              <a:t>비트가 수신 호스트에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48000"/>
            <a:ext cx="3810000" cy="3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51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검출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블록 검사</a:t>
            </a:r>
            <a:endParaRPr lang="en-US" altLang="ko-KR" dirty="0" smtClean="0"/>
          </a:p>
          <a:p>
            <a:pPr lvl="1"/>
            <a:r>
              <a:rPr lang="ko-KR" altLang="en-US" b="0" dirty="0"/>
              <a:t>패리티 방식을 이용한 오류 검출 기법은 </a:t>
            </a:r>
            <a:r>
              <a:rPr lang="en-US" altLang="ko-KR" b="0" dirty="0"/>
              <a:t>1</a:t>
            </a:r>
            <a:r>
              <a:rPr lang="ko-KR" altLang="en-US" b="0" dirty="0"/>
              <a:t>비트 오류에 간단히 적용할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짝수 개의 </a:t>
            </a:r>
            <a:r>
              <a:rPr lang="ko-KR" altLang="en-US" b="0" dirty="0"/>
              <a:t>비트에서 오류가 발생하면 오류가 검출되지 않는다는 문제점이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ko-KR" altLang="en-US" b="0" dirty="0"/>
              <a:t>다수의 비트에서 오류가 발생할 때 오류를 검출하는 방법으로는 패리티 방식을 개선한 </a:t>
            </a:r>
            <a:r>
              <a:rPr lang="ko-KR" altLang="en-US" b="0" dirty="0" smtClean="0"/>
              <a:t>블록 검사가 있음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 </a:t>
            </a:r>
            <a:r>
              <a:rPr lang="ko-KR" altLang="en-US" b="0" dirty="0"/>
              <a:t>방식에서는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4-19]</a:t>
            </a:r>
            <a:r>
              <a:rPr lang="ko-KR" altLang="en-US" b="0" dirty="0"/>
              <a:t>와 같이 여러 개의 바이트를 </a:t>
            </a:r>
            <a:r>
              <a:rPr lang="ko-KR" altLang="en-US" b="0" dirty="0" smtClean="0"/>
              <a:t>하나의 블록으로 </a:t>
            </a:r>
            <a:r>
              <a:rPr lang="ko-KR" altLang="en-US" b="0" dirty="0"/>
              <a:t>구성한 후 교차 검사를 </a:t>
            </a:r>
            <a:r>
              <a:rPr lang="ko-KR" altLang="en-US" dirty="0"/>
              <a:t>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10000"/>
            <a:ext cx="3535455" cy="3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4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smtClean="0"/>
              <a:t>전송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검출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문제점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전송되는 </a:t>
            </a:r>
            <a:r>
              <a:rPr lang="ko-KR" altLang="en-US" b="0" dirty="0"/>
              <a:t>데이터의 양과 비교해 오류 검출을 위한 오버헤드가 </a:t>
            </a:r>
            <a:r>
              <a:rPr lang="ko-KR" altLang="en-US" b="0" dirty="0" smtClean="0"/>
              <a:t>크다</a:t>
            </a:r>
            <a:endParaRPr lang="ko-KR" altLang="en-US" b="0" dirty="0"/>
          </a:p>
          <a:p>
            <a:pPr lvl="2"/>
            <a:r>
              <a:rPr lang="en-US" altLang="ko-KR" b="0" dirty="0" smtClean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4-20]</a:t>
            </a:r>
            <a:r>
              <a:rPr lang="ko-KR" altLang="en-US" b="0" dirty="0"/>
              <a:t>과 같이 수평과 수직 방향에서 모두 사각형 형태로 짝수 개의 데이터 </a:t>
            </a:r>
            <a:r>
              <a:rPr lang="ko-KR" altLang="en-US" b="0" dirty="0" smtClean="0"/>
              <a:t>오류가 </a:t>
            </a:r>
            <a:r>
              <a:rPr lang="ko-KR" altLang="en-US" b="0" dirty="0"/>
              <a:t>발생하면 이를 검출하지 </a:t>
            </a:r>
            <a:r>
              <a:rPr lang="ko-KR" altLang="en-US" b="0" dirty="0" smtClean="0"/>
              <a:t>못함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95600"/>
            <a:ext cx="3473969" cy="3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53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다항 코드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CRC</a:t>
            </a:r>
            <a:r>
              <a:rPr lang="ko-KR" altLang="en-US" b="0" dirty="0" smtClean="0"/>
              <a:t>라고도 </a:t>
            </a:r>
            <a:r>
              <a:rPr lang="ko-KR" altLang="en-US" b="0" dirty="0"/>
              <a:t>알려진 다항 </a:t>
            </a:r>
            <a:r>
              <a:rPr lang="ko-KR" altLang="en-US" b="0" dirty="0" smtClean="0"/>
              <a:t>코드 방식은 </a:t>
            </a:r>
            <a:r>
              <a:rPr lang="ko-KR" altLang="en-US" b="0" dirty="0"/>
              <a:t>네트워크 </a:t>
            </a:r>
            <a:r>
              <a:rPr lang="ko-KR" altLang="en-US" b="0" dirty="0" smtClean="0"/>
              <a:t>프로토콜에서 </a:t>
            </a:r>
            <a:r>
              <a:rPr lang="ko-KR" altLang="en-US" b="0" dirty="0"/>
              <a:t>가장 많이 사용하는 오류 검출 </a:t>
            </a:r>
            <a:r>
              <a:rPr lang="ko-KR" altLang="en-US" b="0" dirty="0" smtClean="0"/>
              <a:t>기법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일반 </a:t>
            </a:r>
            <a:r>
              <a:rPr lang="ko-KR" altLang="en-US" b="0" dirty="0"/>
              <a:t>네트워크에서 발생하는 오류는 </a:t>
            </a:r>
            <a:r>
              <a:rPr lang="ko-KR" altLang="en-US" b="0" dirty="0" smtClean="0"/>
              <a:t>특정 </a:t>
            </a:r>
            <a:r>
              <a:rPr lang="ko-KR" altLang="en-US" b="0" dirty="0"/>
              <a:t>위치에서 집중적으로 발생하는 </a:t>
            </a:r>
            <a:r>
              <a:rPr lang="ko-KR" altLang="en-US" b="0" dirty="0" err="1"/>
              <a:t>버스트</a:t>
            </a:r>
            <a:r>
              <a:rPr lang="ko-KR" altLang="en-US" b="0" dirty="0"/>
              <a:t> </a:t>
            </a:r>
            <a:r>
              <a:rPr lang="ko-KR" altLang="en-US" b="0" dirty="0" smtClean="0"/>
              <a:t>에러</a:t>
            </a:r>
            <a:r>
              <a:rPr lang="en-US" altLang="ko-KR" b="0" dirty="0" smtClean="0"/>
              <a:t> </a:t>
            </a:r>
            <a:r>
              <a:rPr lang="ko-KR" altLang="en-US" b="0" dirty="0"/>
              <a:t>형태인 경우가 많은데</a:t>
            </a:r>
            <a:r>
              <a:rPr lang="en-US" altLang="ko-KR" b="0" dirty="0"/>
              <a:t>, </a:t>
            </a:r>
            <a:r>
              <a:rPr lang="ko-KR" altLang="en-US" b="0" dirty="0"/>
              <a:t>다항 코드 </a:t>
            </a:r>
            <a:r>
              <a:rPr lang="ko-KR" altLang="en-US" b="0" dirty="0" smtClean="0"/>
              <a:t>방식은 </a:t>
            </a:r>
            <a:r>
              <a:rPr lang="ko-KR" altLang="en-US" b="0" dirty="0"/>
              <a:t>이런 오류를 검출하는 확률이 높은 것으로 알려져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r>
              <a:rPr lang="ko-KR" altLang="en-US" dirty="0"/>
              <a:t>생성 다항식</a:t>
            </a:r>
          </a:p>
          <a:p>
            <a:pPr lvl="2"/>
            <a:r>
              <a:rPr lang="ko-KR" altLang="en-US" b="0" dirty="0"/>
              <a:t>다항 코드 방식은 계수가 </a:t>
            </a:r>
            <a:r>
              <a:rPr lang="en-US" altLang="ko-KR" b="0" dirty="0"/>
              <a:t>0</a:t>
            </a:r>
            <a:r>
              <a:rPr lang="ko-KR" altLang="en-US" b="0" dirty="0"/>
              <a:t>과 </a:t>
            </a:r>
            <a:r>
              <a:rPr lang="en-US" altLang="ko-KR" b="0" dirty="0"/>
              <a:t>1</a:t>
            </a:r>
            <a:r>
              <a:rPr lang="ko-KR" altLang="en-US" b="0" dirty="0"/>
              <a:t>인 다항식 형태를 기반으로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4-21]</a:t>
            </a:r>
            <a:r>
              <a:rPr lang="ko-KR" altLang="en-US" dirty="0"/>
              <a:t>은 </a:t>
            </a:r>
            <a:r>
              <a:rPr lang="ko-KR" altLang="en-US" dirty="0" err="1"/>
              <a:t>체크섬을</a:t>
            </a:r>
            <a:r>
              <a:rPr lang="ko-KR" altLang="en-US" dirty="0"/>
              <a:t> 이용한 오류 검출 원리를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14638"/>
            <a:ext cx="4288281" cy="39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 코드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현재 국제 표준으로 널리 이용되는 생성 다항식의 </a:t>
            </a:r>
            <a:r>
              <a:rPr lang="ko-KR" altLang="en-US" b="0" dirty="0" smtClean="0"/>
              <a:t>일부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b="0" dirty="0" err="1" smtClean="0"/>
              <a:t>체크섬</a:t>
            </a:r>
            <a:endParaRPr lang="ko-KR" altLang="en-US" b="0" dirty="0"/>
          </a:p>
          <a:p>
            <a:pPr marL="628650" lvl="3" indent="0">
              <a:buNone/>
            </a:pPr>
            <a:r>
              <a:rPr lang="ko-KR" altLang="en-US" b="0" dirty="0"/>
              <a:t>다항 코드 방식을 이용한 세부적인 </a:t>
            </a:r>
            <a:r>
              <a:rPr lang="ko-KR" altLang="en-US" b="0" dirty="0" err="1" smtClean="0"/>
              <a:t>체크섬의</a:t>
            </a:r>
            <a:r>
              <a:rPr lang="ko-KR" altLang="en-US" b="0" dirty="0" smtClean="0"/>
              <a:t> </a:t>
            </a:r>
            <a:r>
              <a:rPr lang="ko-KR" altLang="en-US" b="0" dirty="0"/>
              <a:t>계산 </a:t>
            </a:r>
            <a:r>
              <a:rPr lang="ko-KR" altLang="en-US" b="0" dirty="0" smtClean="0"/>
              <a:t>방식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60"/>
          <a:stretch/>
        </p:blipFill>
        <p:spPr>
          <a:xfrm>
            <a:off x="1066801" y="1600201"/>
            <a:ext cx="4042094" cy="11909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21" y="2185988"/>
            <a:ext cx="5295879" cy="459581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324600" y="39624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25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 코드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체크섬 계산인 나누기 과정에서 발생하는 다항 연산은 모듈로</a:t>
            </a:r>
            <a:r>
              <a:rPr lang="en-US" altLang="ko-KR" b="0" dirty="0"/>
              <a:t>-2 </a:t>
            </a:r>
            <a:r>
              <a:rPr lang="ko-KR" altLang="en-US" b="0" dirty="0"/>
              <a:t>방식으로 </a:t>
            </a:r>
            <a:r>
              <a:rPr lang="ko-KR" altLang="en-US" b="0" dirty="0" smtClean="0"/>
              <a:t>이루어짐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덧셈의 </a:t>
            </a:r>
            <a:r>
              <a:rPr lang="ko-KR" altLang="en-US" b="0" dirty="0"/>
              <a:t>자리 올림이나 뺄셈의 자리 빌림 과정이 이루어지지 않으므로 덧셈과 뺄셈은 </a:t>
            </a:r>
            <a:r>
              <a:rPr lang="ko-KR" altLang="en-US" b="0" dirty="0" smtClean="0"/>
              <a:t>배타적 </a:t>
            </a:r>
            <a:r>
              <a:rPr lang="ko-KR" altLang="en-US" b="0" dirty="0"/>
              <a:t>논리합 </a:t>
            </a:r>
            <a:r>
              <a:rPr lang="ko-KR" altLang="en-US" b="0" dirty="0" smtClean="0"/>
              <a:t>연산과 동일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b="0" dirty="0" smtClean="0"/>
              <a:t>모듈로</a:t>
            </a:r>
            <a:r>
              <a:rPr lang="en-US" altLang="ko-KR" b="0" dirty="0"/>
              <a:t>-2</a:t>
            </a:r>
            <a:r>
              <a:rPr lang="ko-KR" altLang="en-US" b="0" dirty="0"/>
              <a:t>의 덧셈과 뺄셈 연산의 </a:t>
            </a:r>
            <a:r>
              <a:rPr lang="ko-KR" altLang="en-US" b="0" dirty="0" smtClean="0"/>
              <a:t>결과는 동일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비트별로</a:t>
            </a:r>
            <a:r>
              <a:rPr lang="ko-KR" altLang="en-US" b="0" dirty="0" smtClean="0"/>
              <a:t> </a:t>
            </a:r>
            <a:r>
              <a:rPr lang="ko-KR" altLang="en-US" b="0" dirty="0"/>
              <a:t>연산 대상의 값이 다르면 </a:t>
            </a:r>
            <a:r>
              <a:rPr lang="en-US" altLang="ko-KR" b="0" dirty="0"/>
              <a:t>1</a:t>
            </a:r>
            <a:r>
              <a:rPr lang="ko-KR" altLang="en-US" b="0" dirty="0"/>
              <a:t>이 되고</a:t>
            </a:r>
            <a:r>
              <a:rPr lang="en-US" altLang="ko-KR" b="0" dirty="0"/>
              <a:t>, </a:t>
            </a:r>
            <a:r>
              <a:rPr lang="ko-KR" altLang="en-US" b="0" dirty="0"/>
              <a:t>같으면 </a:t>
            </a:r>
            <a:r>
              <a:rPr lang="en-US" altLang="ko-KR" b="0" dirty="0"/>
              <a:t>0</a:t>
            </a:r>
            <a:r>
              <a:rPr lang="ko-KR" altLang="en-US" b="0" dirty="0" smtClean="0"/>
              <a:t>이 됨</a:t>
            </a:r>
            <a:endParaRPr lang="en-US" altLang="ko-KR" b="0" dirty="0" smtClean="0"/>
          </a:p>
          <a:p>
            <a:pPr marL="628650" lvl="3" indent="0">
              <a:buNone/>
            </a:pPr>
            <a:endParaRPr lang="en-US" altLang="ko-KR" dirty="0"/>
          </a:p>
          <a:p>
            <a:pPr marL="628650" lvl="3" indent="0">
              <a:buNone/>
            </a:pPr>
            <a:endParaRPr lang="en-US" altLang="ko-KR" dirty="0" smtClean="0"/>
          </a:p>
          <a:p>
            <a:pPr marL="628650" lvl="3" indent="0">
              <a:buNone/>
            </a:pPr>
            <a:endParaRPr lang="en-US" altLang="ko-KR" dirty="0"/>
          </a:p>
          <a:p>
            <a:pPr marL="628650" lvl="3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743200"/>
            <a:ext cx="5067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31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 코드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b="0" dirty="0" smtClean="0"/>
                  <a:t>생성 다항식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ko-KR" altLang="en-US" b="0" dirty="0"/>
                  <a:t>이 주어지고</a:t>
                </a:r>
                <a:r>
                  <a:rPr lang="en-US" altLang="ko-KR" b="0" dirty="0"/>
                  <a:t>, </a:t>
                </a:r>
                <a:r>
                  <a:rPr lang="ko-KR" altLang="en-US" b="0" dirty="0"/>
                  <a:t>원래 데이터가 </a:t>
                </a:r>
                <a:r>
                  <a:rPr lang="en-US" altLang="ko-KR" b="0" dirty="0"/>
                  <a:t>101101001</a:t>
                </a:r>
                <a:r>
                  <a:rPr lang="ko-KR" altLang="en-US" b="0" dirty="0"/>
                  <a:t>인 </a:t>
                </a:r>
                <a:r>
                  <a:rPr lang="ko-KR" altLang="en-US" b="0" dirty="0" smtClean="0"/>
                  <a:t>경우의 </a:t>
                </a:r>
                <a:r>
                  <a:rPr lang="ko-KR" altLang="en-US" b="0" dirty="0"/>
                  <a:t>체크섬 계산 과정은 </a:t>
                </a:r>
                <a:r>
                  <a:rPr lang="en-US" altLang="ko-KR" b="0" dirty="0"/>
                  <a:t>[</a:t>
                </a:r>
                <a:r>
                  <a:rPr lang="ko-KR" altLang="en-US" b="0" dirty="0"/>
                  <a:t>그림 </a:t>
                </a:r>
                <a:r>
                  <a:rPr lang="en-US" altLang="ko-KR" b="0" dirty="0"/>
                  <a:t>4-23</a:t>
                </a:r>
                <a:r>
                  <a:rPr lang="en-US" altLang="ko-KR" b="0" dirty="0" smtClean="0"/>
                  <a:t>]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3" y="1981200"/>
            <a:ext cx="443962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31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전송 방식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425015" cy="5518344"/>
          </a:xfrm>
        </p:spPr>
        <p:txBody>
          <a:bodyPr/>
          <a:lstStyle/>
          <a:p>
            <a:pPr lvl="1"/>
            <a:r>
              <a:rPr lang="ko-KR" altLang="en-US" dirty="0" smtClean="0"/>
              <a:t>정보 공유</a:t>
            </a:r>
            <a:endParaRPr lang="en-US" altLang="ko-KR" dirty="0" smtClean="0"/>
          </a:p>
          <a:p>
            <a:pPr lvl="2"/>
            <a:r>
              <a:rPr lang="ko-KR" altLang="en-US" b="0" dirty="0"/>
              <a:t>정보 </a:t>
            </a:r>
            <a:r>
              <a:rPr lang="ko-KR" altLang="en-US" b="0" dirty="0" smtClean="0"/>
              <a:t>공유는 </a:t>
            </a:r>
            <a:r>
              <a:rPr lang="ko-KR" altLang="en-US" b="0" dirty="0"/>
              <a:t>컴퓨터 하드웨어뿐 아니라 각 호스트에서 제공하는 </a:t>
            </a:r>
            <a:r>
              <a:rPr lang="ko-KR" altLang="en-US" b="0" dirty="0" smtClean="0"/>
              <a:t>논리적인 정보를 </a:t>
            </a:r>
            <a:r>
              <a:rPr lang="ko-KR" altLang="en-US" b="0" dirty="0"/>
              <a:t>공유하는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dirty="0"/>
              <a:t>병렬 처리에 의한 성능 향상</a:t>
            </a:r>
          </a:p>
          <a:p>
            <a:pPr lvl="2"/>
            <a:r>
              <a:rPr lang="ko-KR" altLang="en-US" b="0" dirty="0"/>
              <a:t>병렬 처리는 </a:t>
            </a:r>
            <a:r>
              <a:rPr lang="ko-KR" altLang="en-US" b="0" dirty="0" smtClean="0"/>
              <a:t>컴퓨터 </a:t>
            </a:r>
            <a:r>
              <a:rPr lang="ko-KR" altLang="en-US" b="0" dirty="0"/>
              <a:t>시스템 내부에서 구현되고 발전되어 </a:t>
            </a:r>
            <a:r>
              <a:rPr lang="ko-KR" altLang="en-US" b="0" dirty="0" smtClean="0"/>
              <a:t>옴</a:t>
            </a:r>
            <a:endParaRPr lang="en-US" altLang="ko-KR" b="0" dirty="0" smtClean="0"/>
          </a:p>
          <a:p>
            <a:pPr lvl="2"/>
            <a:r>
              <a:rPr lang="en-US" altLang="ko-KR" b="0" dirty="0"/>
              <a:t>3</a:t>
            </a:r>
            <a:r>
              <a:rPr lang="ko-KR" altLang="en-US" b="0" dirty="0"/>
              <a:t>차원 가상 세계를 실현하는 </a:t>
            </a:r>
            <a:r>
              <a:rPr lang="ko-KR" altLang="en-US" b="0" dirty="0" smtClean="0"/>
              <a:t>메타버스의 </a:t>
            </a:r>
            <a:r>
              <a:rPr lang="ko-KR" altLang="en-US" b="0" dirty="0"/>
              <a:t>발전은 </a:t>
            </a:r>
            <a:r>
              <a:rPr lang="ko-KR" altLang="en-US" b="0" dirty="0" smtClean="0"/>
              <a:t>정보 </a:t>
            </a:r>
            <a:r>
              <a:rPr lang="ko-KR" altLang="en-US" b="0" dirty="0"/>
              <a:t>공유</a:t>
            </a:r>
            <a:r>
              <a:rPr lang="en-US" altLang="ko-KR" b="0" dirty="0"/>
              <a:t>, </a:t>
            </a:r>
            <a:r>
              <a:rPr lang="ko-KR" altLang="en-US" b="0" dirty="0"/>
              <a:t>네트워크 속도</a:t>
            </a:r>
            <a:r>
              <a:rPr lang="en-US" altLang="ko-KR" b="0" dirty="0"/>
              <a:t>, </a:t>
            </a:r>
            <a:r>
              <a:rPr lang="ko-KR" altLang="en-US" b="0" dirty="0"/>
              <a:t>분산 병렬 처리</a:t>
            </a:r>
            <a:r>
              <a:rPr lang="en-US" altLang="ko-KR" b="0" dirty="0"/>
              <a:t>, </a:t>
            </a:r>
            <a:r>
              <a:rPr lang="ko-KR" altLang="en-US" b="0" dirty="0"/>
              <a:t>인공지능 기술의 </a:t>
            </a:r>
            <a:r>
              <a:rPr lang="ko-KR" altLang="en-US" b="0" dirty="0" smtClean="0"/>
              <a:t>총체적인 집합체라 할 수 있음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중복 저장에 따른 신뢰성 향상</a:t>
            </a:r>
          </a:p>
          <a:p>
            <a:pPr lvl="2"/>
            <a:r>
              <a:rPr lang="ko-KR" altLang="en-US" b="0" dirty="0"/>
              <a:t>중복 저장은 네트워크에 연결된 시스템이 보관하는 정보의 신뢰성을 향상시키기 위해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/>
              <a:t>클라우드 서버는 중복</a:t>
            </a:r>
            <a:r>
              <a:rPr lang="en-US" altLang="ko-KR" b="0" dirty="0"/>
              <a:t>, </a:t>
            </a:r>
            <a:r>
              <a:rPr lang="ko-KR" altLang="en-US" b="0" dirty="0"/>
              <a:t>백업 등의 다양한 기술을 통하여 저장된 정보의 </a:t>
            </a:r>
            <a:r>
              <a:rPr lang="ko-KR" altLang="en-US" b="0" dirty="0" smtClean="0"/>
              <a:t>신뢰성을 </a:t>
            </a:r>
            <a:r>
              <a:rPr lang="ko-KR" altLang="en-US" b="0" dirty="0"/>
              <a:t>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99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전송과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라우팅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4-1]</a:t>
            </a:r>
            <a:r>
              <a:rPr lang="ko-KR" altLang="en-US" b="0" dirty="0"/>
              <a:t>은 호스트 </a:t>
            </a:r>
            <a:r>
              <a:rPr lang="en-US" altLang="ko-KR" b="0" dirty="0"/>
              <a:t>a</a:t>
            </a:r>
            <a:r>
              <a:rPr lang="ko-KR" altLang="en-US" b="0" dirty="0"/>
              <a:t>와 호스트 </a:t>
            </a:r>
            <a:r>
              <a:rPr lang="en-US" altLang="ko-KR" b="0" dirty="0"/>
              <a:t>d</a:t>
            </a:r>
            <a:r>
              <a:rPr lang="ko-KR" altLang="en-US" b="0" dirty="0"/>
              <a:t>가 통신한다고 가정하고</a:t>
            </a:r>
            <a:r>
              <a:rPr lang="en-US" altLang="ko-KR" b="0" dirty="0"/>
              <a:t>, </a:t>
            </a:r>
            <a:r>
              <a:rPr lang="ko-KR" altLang="en-US" b="0" dirty="0"/>
              <a:t>둘 사이의 데이터 전달 과정을 </a:t>
            </a:r>
            <a:r>
              <a:rPr lang="ko-KR" altLang="en-US" b="0" dirty="0" smtClean="0"/>
              <a:t>통해 </a:t>
            </a:r>
            <a:r>
              <a:rPr lang="ko-KR" altLang="en-US" b="0" dirty="0"/>
              <a:t>전송과 </a:t>
            </a:r>
            <a:r>
              <a:rPr lang="ko-KR" altLang="en-US" b="0" dirty="0"/>
              <a:t>라우팅의</a:t>
            </a:r>
            <a:r>
              <a:rPr lang="ko-KR" altLang="en-US" b="0" dirty="0"/>
              <a:t> 차이점을 </a:t>
            </a:r>
            <a:r>
              <a:rPr lang="ko-KR" altLang="en-US" b="0" dirty="0" smtClean="0"/>
              <a:t>설명</a:t>
            </a:r>
            <a:endParaRPr lang="en-US" altLang="ko-KR" b="0" dirty="0" smtClean="0"/>
          </a:p>
          <a:p>
            <a:pPr lvl="2"/>
            <a:r>
              <a:rPr lang="ko-KR" altLang="en-US" b="0" dirty="0"/>
              <a:t>호스트 </a:t>
            </a:r>
            <a:r>
              <a:rPr lang="en-US" altLang="ko-KR" b="0" dirty="0"/>
              <a:t>a</a:t>
            </a:r>
            <a:r>
              <a:rPr lang="ko-KR" altLang="en-US" b="0" dirty="0"/>
              <a:t>에서 호스트 </a:t>
            </a:r>
            <a:r>
              <a:rPr lang="en-US" altLang="ko-KR" b="0" dirty="0"/>
              <a:t>d</a:t>
            </a:r>
            <a:r>
              <a:rPr lang="ko-KR" altLang="en-US" b="0" dirty="0"/>
              <a:t>로 데이터를 </a:t>
            </a:r>
            <a:r>
              <a:rPr lang="ko-KR" altLang="en-US" b="0" dirty="0" smtClean="0"/>
              <a:t>전달하기 위한 과정</a:t>
            </a:r>
            <a:endParaRPr lang="en-US" altLang="ko-KR" b="0" dirty="0"/>
          </a:p>
          <a:p>
            <a:pPr marL="628650" lvl="3" indent="0">
              <a:buNone/>
            </a:pPr>
            <a:r>
              <a:rPr lang="ko-KR" altLang="en-US" b="0" dirty="0"/>
              <a:t>① 호스트 </a:t>
            </a:r>
            <a:r>
              <a:rPr lang="en-US" altLang="ko-KR" b="0" dirty="0"/>
              <a:t>a</a:t>
            </a:r>
            <a:r>
              <a:rPr lang="ko-KR" altLang="en-US" b="0" dirty="0"/>
              <a:t>와 호스트 </a:t>
            </a:r>
            <a:r>
              <a:rPr lang="en-US" altLang="ko-KR" b="0" dirty="0"/>
              <a:t>c </a:t>
            </a:r>
            <a:r>
              <a:rPr lang="ko-KR" altLang="en-US" b="0" dirty="0"/>
              <a:t>간의 직접 연결에 의한 전송</a:t>
            </a:r>
          </a:p>
          <a:p>
            <a:pPr marL="628650" lvl="3" indent="0">
              <a:buNone/>
            </a:pPr>
            <a:r>
              <a:rPr lang="ko-KR" altLang="en-US" b="0" dirty="0" smtClean="0"/>
              <a:t>② </a:t>
            </a:r>
            <a:r>
              <a:rPr lang="ko-KR" altLang="en-US" b="0" dirty="0"/>
              <a:t>호스트 </a:t>
            </a:r>
            <a:r>
              <a:rPr lang="en-US" altLang="ko-KR" b="0" dirty="0"/>
              <a:t>c</a:t>
            </a:r>
            <a:r>
              <a:rPr lang="ko-KR" altLang="en-US" b="0" dirty="0"/>
              <a:t>에서의 올바른 경로 선택을 의미하는 라우팅</a:t>
            </a:r>
          </a:p>
          <a:p>
            <a:pPr marL="628650" lvl="3" indent="0">
              <a:buNone/>
            </a:pPr>
            <a:r>
              <a:rPr lang="ko-KR" altLang="en-US" b="0" dirty="0"/>
              <a:t>③ 호스트 </a:t>
            </a:r>
            <a:r>
              <a:rPr lang="en-US" altLang="ko-KR" b="0" dirty="0"/>
              <a:t>c</a:t>
            </a:r>
            <a:r>
              <a:rPr lang="ko-KR" altLang="en-US" b="0" dirty="0"/>
              <a:t>와 호스트 </a:t>
            </a:r>
            <a:r>
              <a:rPr lang="en-US" altLang="ko-KR" b="0" dirty="0"/>
              <a:t>d </a:t>
            </a:r>
            <a:r>
              <a:rPr lang="ko-KR" altLang="en-US" b="0" dirty="0"/>
              <a:t>간의 직접 연결에 의한 전송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44" y="3200400"/>
            <a:ext cx="5654056" cy="32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전송과 </a:t>
            </a:r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네트워크를 분류하는 방식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네트워크에 연결된 호스트의 지리적 분포에 따라 분류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LAN(</a:t>
            </a:r>
            <a:r>
              <a:rPr lang="ko-KR" altLang="en-US" b="0" dirty="0"/>
              <a:t>근거리 통신망</a:t>
            </a:r>
            <a:r>
              <a:rPr lang="en-US" altLang="ko-KR" b="0" dirty="0"/>
              <a:t>), </a:t>
            </a:r>
            <a:r>
              <a:rPr lang="en-US" altLang="ko-KR" b="0" dirty="0" smtClean="0"/>
              <a:t>MAN(</a:t>
            </a:r>
            <a:r>
              <a:rPr lang="ko-KR" altLang="en-US" b="0" dirty="0"/>
              <a:t>도시 규모의 통신망</a:t>
            </a:r>
            <a:r>
              <a:rPr lang="en-US" altLang="ko-KR" b="0" dirty="0"/>
              <a:t>), </a:t>
            </a:r>
            <a:r>
              <a:rPr lang="en-US" altLang="ko-KR" b="0" dirty="0" smtClean="0"/>
              <a:t>WAN(</a:t>
            </a:r>
            <a:r>
              <a:rPr lang="ko-KR" altLang="en-US" b="0" dirty="0"/>
              <a:t>원거리 통신망</a:t>
            </a:r>
            <a:r>
              <a:rPr lang="en-US" altLang="ko-KR" b="0" dirty="0" smtClean="0"/>
              <a:t>)</a:t>
            </a:r>
          </a:p>
          <a:p>
            <a:pPr lvl="1"/>
            <a:r>
              <a:rPr lang="ko-KR" altLang="en-US" b="0" dirty="0"/>
              <a:t>데이터 전송</a:t>
            </a:r>
            <a:r>
              <a:rPr lang="en-US" altLang="ko-KR" b="0" dirty="0"/>
              <a:t>·</a:t>
            </a:r>
            <a:r>
              <a:rPr lang="ko-KR" altLang="en-US" b="0" dirty="0"/>
              <a:t>라우팅</a:t>
            </a:r>
            <a:r>
              <a:rPr lang="ko-KR" altLang="en-US" b="0" dirty="0"/>
              <a:t> 기술에 </a:t>
            </a:r>
            <a:r>
              <a:rPr lang="ko-KR" altLang="en-US" b="0" dirty="0" smtClean="0"/>
              <a:t>따라 분류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각 호스트를 </a:t>
            </a:r>
            <a:r>
              <a:rPr lang="ko-KR" altLang="en-US" b="0" dirty="0"/>
              <a:t>일대일로 직접 연결하는 방식으로 네트워크를 구성하고 특정한 수신 호스트에만 </a:t>
            </a:r>
            <a:r>
              <a:rPr lang="ko-KR" altLang="en-US" b="0" dirty="0" smtClean="0"/>
              <a:t>데이터를 전송하는 </a:t>
            </a:r>
            <a:r>
              <a:rPr lang="ko-KR" altLang="en-US" b="0" dirty="0" err="1" smtClean="0"/>
              <a:t>점대점</a:t>
            </a:r>
            <a:r>
              <a:rPr lang="en-US" altLang="ko-KR" sz="1800" b="0" dirty="0" smtClean="0"/>
              <a:t>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네트워크에 </a:t>
            </a:r>
            <a:r>
              <a:rPr lang="ko-KR" altLang="en-US" b="0" dirty="0"/>
              <a:t>연결된 모든 호스트에 데이터를 전송하는 </a:t>
            </a:r>
            <a:r>
              <a:rPr lang="ko-KR" altLang="en-US" b="0" dirty="0" err="1" smtClean="0"/>
              <a:t>브로드캐스팅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6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점대점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405215" cy="5518344"/>
          </a:xfrm>
        </p:spPr>
        <p:txBody>
          <a:bodyPr/>
          <a:lstStyle/>
          <a:p>
            <a:pPr lvl="2"/>
            <a:r>
              <a:rPr lang="ko-KR" altLang="en-US" b="0" dirty="0" err="1" smtClean="0"/>
              <a:t>점대점</a:t>
            </a:r>
            <a:r>
              <a:rPr lang="en-US" altLang="ko-KR" b="0" dirty="0" smtClean="0"/>
              <a:t> </a:t>
            </a:r>
            <a:r>
              <a:rPr lang="ko-KR" altLang="en-US" b="0" dirty="0"/>
              <a:t>방식 네트워크에서는 라우팅</a:t>
            </a:r>
            <a:r>
              <a:rPr lang="ko-KR" altLang="en-US" b="0" dirty="0"/>
              <a:t> 호스트가 송수신 호스트의 중간에 </a:t>
            </a:r>
            <a:r>
              <a:rPr lang="ko-KR" altLang="en-US" b="0" dirty="0" smtClean="0"/>
              <a:t>위치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라우터들을</a:t>
            </a:r>
            <a:r>
              <a:rPr lang="ko-KR" altLang="en-US" b="0" dirty="0" smtClean="0"/>
              <a:t> </a:t>
            </a:r>
            <a:r>
              <a:rPr lang="ko-KR" altLang="en-US" b="0" dirty="0"/>
              <a:t>연결하는 방식은 그 구성 형태에 따라 기술적으로 영향을 많이 </a:t>
            </a:r>
            <a:r>
              <a:rPr lang="ko-KR" altLang="en-US" b="0" dirty="0" smtClean="0"/>
              <a:t>받음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[</a:t>
            </a:r>
            <a:r>
              <a:rPr lang="ko-KR" altLang="en-US" b="0" dirty="0" smtClean="0"/>
              <a:t>그림 </a:t>
            </a:r>
            <a:r>
              <a:rPr lang="en-US" altLang="ko-KR" b="0" dirty="0" smtClean="0"/>
              <a:t>4-2</a:t>
            </a:r>
            <a:r>
              <a:rPr lang="en-US" altLang="ko-KR" b="0" dirty="0"/>
              <a:t>]</a:t>
            </a:r>
            <a:r>
              <a:rPr lang="ko-KR" altLang="en-US" b="0" dirty="0"/>
              <a:t>는 대표적인 점대점 방식으로 스타형</a:t>
            </a:r>
            <a:r>
              <a:rPr lang="en-US" altLang="ko-KR" b="0" dirty="0"/>
              <a:t>, </a:t>
            </a:r>
            <a:r>
              <a:rPr lang="ko-KR" altLang="en-US" b="0" dirty="0"/>
              <a:t>링형</a:t>
            </a:r>
            <a:r>
              <a:rPr lang="en-US" altLang="ko-KR" b="0" dirty="0"/>
              <a:t>, </a:t>
            </a:r>
            <a:r>
              <a:rPr lang="ko-KR" altLang="en-US" b="0" dirty="0"/>
              <a:t>완전형</a:t>
            </a:r>
            <a:r>
              <a:rPr lang="en-US" altLang="ko-KR" b="0" dirty="0"/>
              <a:t>, </a:t>
            </a:r>
            <a:r>
              <a:rPr lang="ko-KR" altLang="en-US" b="0" dirty="0" err="1"/>
              <a:t>불규칙형이</a:t>
            </a:r>
            <a:r>
              <a:rPr lang="ko-KR" altLang="en-US" b="0" dirty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b="0" dirty="0"/>
              <a:t>점대점 방식은 </a:t>
            </a:r>
            <a:r>
              <a:rPr lang="en-US" altLang="ko-KR" b="0" dirty="0"/>
              <a:t>WAN </a:t>
            </a:r>
            <a:r>
              <a:rPr lang="ko-KR" altLang="en-US" b="0" dirty="0"/>
              <a:t>환경과 같은 원거리 호스트를 연결할 때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전체 </a:t>
            </a:r>
            <a:r>
              <a:rPr lang="ko-KR" altLang="en-US" b="0" dirty="0"/>
              <a:t>연결 </a:t>
            </a:r>
            <a:r>
              <a:rPr lang="ko-KR" altLang="en-US" b="0" dirty="0" smtClean="0"/>
              <a:t>개수가 </a:t>
            </a:r>
            <a:r>
              <a:rPr lang="ko-KR" altLang="en-US" b="0" dirty="0"/>
              <a:t>많아지면 성능 면에서 유리하지만</a:t>
            </a:r>
            <a:r>
              <a:rPr lang="en-US" altLang="ko-KR" b="0" dirty="0"/>
              <a:t>, </a:t>
            </a:r>
            <a:r>
              <a:rPr lang="ko-KR" altLang="en-US" b="0" dirty="0"/>
              <a:t>전송 매체의 길이가 증가해 비용이 많이 </a:t>
            </a:r>
            <a:r>
              <a:rPr lang="ko-KR" altLang="en-US" dirty="0" err="1"/>
              <a:t>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64" y="1088761"/>
            <a:ext cx="5173436" cy="56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0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점대점</a:t>
            </a:r>
            <a:r>
              <a:rPr lang="ko-KR" altLang="en-US" dirty="0"/>
              <a:t> 방식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스타형</a:t>
            </a:r>
            <a:endParaRPr lang="en-US" altLang="ko-KR" dirty="0" smtClean="0"/>
          </a:p>
          <a:p>
            <a:pPr lvl="1"/>
            <a:r>
              <a:rPr lang="ko-KR" altLang="en-US" b="0" dirty="0" err="1" smtClean="0"/>
              <a:t>스타형은</a:t>
            </a:r>
            <a:r>
              <a:rPr lang="ko-KR" altLang="en-US" b="0" dirty="0" smtClean="0"/>
              <a:t> </a:t>
            </a:r>
            <a:r>
              <a:rPr lang="ko-KR" altLang="en-US" b="0" dirty="0"/>
              <a:t>중앙에 있는 하나의 중개 호스트 주위로 여러 </a:t>
            </a:r>
            <a:r>
              <a:rPr lang="ko-KR" altLang="en-US" b="0" dirty="0" smtClean="0"/>
              <a:t>호스트를 일대일로 </a:t>
            </a:r>
            <a:r>
              <a:rPr lang="ko-KR" altLang="en-US" b="0" dirty="0"/>
              <a:t>연결하는 </a:t>
            </a:r>
            <a:r>
              <a:rPr lang="ko-KR" altLang="en-US" b="0" dirty="0" smtClean="0"/>
              <a:t>형태</a:t>
            </a:r>
            <a:endParaRPr lang="en-US" altLang="ko-KR" b="0" dirty="0" smtClean="0"/>
          </a:p>
          <a:p>
            <a:pPr lvl="1"/>
            <a:r>
              <a:rPr lang="ko-KR" altLang="en-US" b="0" dirty="0" err="1"/>
              <a:t>스타형은</a:t>
            </a:r>
            <a:r>
              <a:rPr lang="ko-KR" altLang="en-US" b="0" dirty="0"/>
              <a:t> </a:t>
            </a:r>
            <a:r>
              <a:rPr lang="ko-KR" altLang="en-US" b="0" dirty="0" smtClean="0"/>
              <a:t>다단계로 </a:t>
            </a:r>
            <a:r>
              <a:rPr lang="ko-KR" altLang="en-US" b="0" dirty="0"/>
              <a:t>확장될 수 있는데</a:t>
            </a:r>
            <a:r>
              <a:rPr lang="en-US" altLang="ko-KR" b="0" dirty="0"/>
              <a:t>, </a:t>
            </a:r>
            <a:r>
              <a:rPr lang="ko-KR" altLang="en-US" b="0" dirty="0"/>
              <a:t>중앙에 있는 스타 구조 주변에 </a:t>
            </a:r>
            <a:r>
              <a:rPr lang="ko-KR" altLang="en-US" b="0" dirty="0" smtClean="0"/>
              <a:t>위치한 호스트들을 </a:t>
            </a:r>
            <a:r>
              <a:rPr lang="ko-KR" altLang="en-US" b="0" dirty="0"/>
              <a:t>중심으로 새로운 스타 구조가 확장되는 </a:t>
            </a:r>
            <a:r>
              <a:rPr lang="ko-KR" altLang="en-US" b="0" dirty="0" smtClean="0"/>
              <a:t>형태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트리형</a:t>
            </a:r>
            <a:r>
              <a:rPr lang="ko-KR" altLang="en-US" b="0" dirty="0" smtClean="0"/>
              <a:t> 구조</a:t>
            </a:r>
            <a:r>
              <a:rPr lang="en-US" altLang="ko-KR" b="0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928220"/>
            <a:ext cx="6705600" cy="286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530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4655</TotalTime>
  <Words>2256</Words>
  <Application>Microsoft Office PowerPoint</Application>
  <PresentationFormat>사용자 지정</PresentationFormat>
  <Paragraphs>243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1_Office 테마</vt:lpstr>
      <vt:lpstr>PowerPoint 프레젠테이션</vt:lpstr>
      <vt:lpstr>PowerPoint 프레젠테이션</vt:lpstr>
      <vt:lpstr>PowerPoint 프레젠테이션</vt:lpstr>
      <vt:lpstr>01 전송 방식</vt:lpstr>
      <vt:lpstr>전송 방식 (1)</vt:lpstr>
      <vt:lpstr>전송과 라우팅 (1)</vt:lpstr>
      <vt:lpstr>전송과 라우팅 (2)</vt:lpstr>
      <vt:lpstr>점대점 방식 (1)</vt:lpstr>
      <vt:lpstr>점대점 방식 (2)</vt:lpstr>
      <vt:lpstr>점대점 방식 (3)</vt:lpstr>
      <vt:lpstr>점대점 방식 (4)</vt:lpstr>
      <vt:lpstr>브로드캐스팅 방식 (1)</vt:lpstr>
      <vt:lpstr>브로드캐스팅 방식 (2)</vt:lpstr>
      <vt:lpstr>브로드캐스팅 방식 (3)</vt:lpstr>
      <vt:lpstr>멀티포인트 통신 (1)</vt:lpstr>
      <vt:lpstr>멀티포인트 통신 (2)</vt:lpstr>
      <vt:lpstr>멀티포인트 통신 (3)</vt:lpstr>
      <vt:lpstr>멀티포인트 통신 (4)</vt:lpstr>
      <vt:lpstr>02 오류 제어</vt:lpstr>
      <vt:lpstr>전송 오류의 유형 (1)</vt:lpstr>
      <vt:lpstr>전송 오류의 유형 (2)</vt:lpstr>
      <vt:lpstr>전송 오류의 유형 (3)</vt:lpstr>
      <vt:lpstr>전송 오류의 유형 (4)</vt:lpstr>
      <vt:lpstr>전송 오류의 유형 (5)</vt:lpstr>
      <vt:lpstr>순서 번호 (1)</vt:lpstr>
      <vt:lpstr>순서 번호 (2)</vt:lpstr>
      <vt:lpstr>순서 번호 (3)</vt:lpstr>
      <vt:lpstr>흐름 제어</vt:lpstr>
      <vt:lpstr>03 프레임 구조</vt:lpstr>
      <vt:lpstr>프레임 구조</vt:lpstr>
      <vt:lpstr>문자 프레임 (1)</vt:lpstr>
      <vt:lpstr>문자 프레임 (2)</vt:lpstr>
      <vt:lpstr>비트 프레임 (1)</vt:lpstr>
      <vt:lpstr>비트 프레임 (2)</vt:lpstr>
      <vt:lpstr>04 오류 검출 기법</vt:lpstr>
      <vt:lpstr>오류를 극복하는 방법</vt:lpstr>
      <vt:lpstr>오류 검출 (1)</vt:lpstr>
      <vt:lpstr>오류 검출 (2)</vt:lpstr>
      <vt:lpstr>오류 검출 (3)</vt:lpstr>
      <vt:lpstr>오류 검출 (4)</vt:lpstr>
      <vt:lpstr>다항 코드 (1)</vt:lpstr>
      <vt:lpstr>다항 코드 (2)</vt:lpstr>
      <vt:lpstr>다항 코드 (3)</vt:lpstr>
      <vt:lpstr>다항 코드 (4)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박서연</cp:lastModifiedBy>
  <cp:revision>409</cp:revision>
  <cp:lastPrinted>1601-01-01T00:00:00Z</cp:lastPrinted>
  <dcterms:created xsi:type="dcterms:W3CDTF">1601-01-01T00:00:00Z</dcterms:created>
  <dcterms:modified xsi:type="dcterms:W3CDTF">2022-07-21T19:00:59Z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