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4"/>
  </p:notesMasterIdLst>
  <p:handoutMasterIdLst>
    <p:handoutMasterId r:id="rId35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258" r:id="rId33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>
      <p:cViewPr varScale="1">
        <p:scale>
          <a:sx n="116" d="100"/>
          <a:sy n="116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</a:t>
            </a:r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 MAC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계층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LAN </a:t>
            </a:r>
            <a:r>
              <a:rPr lang="ko-KR" altLang="en-US" dirty="0"/>
              <a:t>표준안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5-3]</a:t>
            </a:r>
            <a:r>
              <a:rPr lang="ko-KR" altLang="en-US" b="0" dirty="0"/>
              <a:t>은 하나의 공유 버스에 호스트 </a:t>
            </a:r>
            <a:r>
              <a:rPr lang="en-US" altLang="ko-KR" b="0" dirty="0"/>
              <a:t>5</a:t>
            </a:r>
            <a:r>
              <a:rPr lang="ko-KR" altLang="en-US" b="0" dirty="0"/>
              <a:t>개가 연결된 </a:t>
            </a:r>
            <a:r>
              <a:rPr lang="en-US" altLang="ko-KR" b="0" dirty="0"/>
              <a:t>LAN </a:t>
            </a:r>
            <a:r>
              <a:rPr lang="ko-KR" altLang="en-US" b="0" dirty="0"/>
              <a:t>환경을 가정하여 </a:t>
            </a:r>
            <a:r>
              <a:rPr lang="en-US" altLang="ko-KR" b="0" dirty="0"/>
              <a:t>CSMA/CD </a:t>
            </a:r>
            <a:r>
              <a:rPr lang="ko-KR" altLang="en-US" b="0" dirty="0" smtClean="0"/>
              <a:t>방식에서 </a:t>
            </a:r>
            <a:r>
              <a:rPr lang="ko-KR" altLang="en-US" b="0" dirty="0"/>
              <a:t>데이터를 전송하는 원리를 </a:t>
            </a:r>
            <a:r>
              <a:rPr lang="ko-KR" altLang="en-US" b="0" dirty="0" smtClean="0"/>
              <a:t>보여줌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1935034"/>
            <a:ext cx="5805488" cy="477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LAN </a:t>
            </a:r>
            <a:r>
              <a:rPr lang="ko-KR" altLang="en-US" dirty="0"/>
              <a:t>표준안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토큰 버스</a:t>
            </a:r>
          </a:p>
          <a:p>
            <a:pPr lvl="1"/>
            <a:r>
              <a:rPr lang="ko-KR" altLang="en-US" b="0" dirty="0"/>
              <a:t>토큰 </a:t>
            </a:r>
            <a:r>
              <a:rPr lang="ko-KR" altLang="en-US" b="0" dirty="0" smtClean="0"/>
              <a:t>버스</a:t>
            </a:r>
            <a:r>
              <a:rPr lang="en-US" altLang="ko-KR" b="0" dirty="0" smtClean="0"/>
              <a:t> </a:t>
            </a:r>
            <a:r>
              <a:rPr lang="ko-KR" altLang="en-US" b="0" dirty="0"/>
              <a:t>방식은 </a:t>
            </a:r>
            <a:r>
              <a:rPr lang="ko-KR" altLang="en-US" b="0" dirty="0" smtClean="0"/>
              <a:t>물리적으로 </a:t>
            </a:r>
            <a:r>
              <a:rPr lang="ko-KR" altLang="en-US" b="0" dirty="0"/>
              <a:t>보면 공유 버스 구조</a:t>
            </a:r>
            <a:r>
              <a:rPr lang="en-US" altLang="ko-KR" b="0" dirty="0"/>
              <a:t>(</a:t>
            </a:r>
            <a:r>
              <a:rPr lang="ko-KR" altLang="en-US" b="0" dirty="0"/>
              <a:t>점선</a:t>
            </a:r>
            <a:r>
              <a:rPr lang="en-US" altLang="ko-KR" b="0" dirty="0"/>
              <a:t>)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연결되지만</a:t>
            </a:r>
            <a:r>
              <a:rPr lang="en-US" altLang="ko-KR" b="0" dirty="0"/>
              <a:t>, </a:t>
            </a:r>
            <a:r>
              <a:rPr lang="ko-KR" altLang="en-US" b="0" dirty="0"/>
              <a:t>논리적인 프레임 전달은 링 구조</a:t>
            </a:r>
            <a:r>
              <a:rPr lang="en-US" altLang="ko-KR" b="0" dirty="0"/>
              <a:t>(</a:t>
            </a:r>
            <a:r>
              <a:rPr lang="ko-KR" altLang="en-US" b="0" dirty="0"/>
              <a:t>실선</a:t>
            </a:r>
            <a:r>
              <a:rPr lang="en-US" altLang="ko-KR" b="0" dirty="0" smtClean="0"/>
              <a:t>)</a:t>
            </a:r>
          </a:p>
          <a:p>
            <a:pPr lvl="1"/>
            <a:r>
              <a:rPr lang="ko-KR" altLang="en-US" b="0" dirty="0" smtClean="0"/>
              <a:t>프레임을 </a:t>
            </a:r>
            <a:r>
              <a:rPr lang="ko-KR" altLang="en-US" b="0" dirty="0"/>
              <a:t>전송하기 전에 </a:t>
            </a:r>
            <a:r>
              <a:rPr lang="ko-KR" altLang="en-US" b="0" dirty="0" smtClean="0"/>
              <a:t>버스 신호를 </a:t>
            </a:r>
            <a:r>
              <a:rPr lang="ko-KR" altLang="en-US" b="0" dirty="0"/>
              <a:t>감지하는 </a:t>
            </a:r>
            <a:r>
              <a:rPr lang="en-US" altLang="ko-KR" b="0" dirty="0"/>
              <a:t>CSMA/CD </a:t>
            </a:r>
            <a:r>
              <a:rPr lang="ko-KR" altLang="en-US" b="0" dirty="0"/>
              <a:t>방식과 다른 형식의 전송 메커니즘을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ko-KR" altLang="en-US" b="0" dirty="0"/>
              <a:t>데이터 </a:t>
            </a:r>
            <a:r>
              <a:rPr lang="ko-KR" altLang="en-US" b="0" dirty="0" smtClean="0"/>
              <a:t>프레임 </a:t>
            </a:r>
            <a:r>
              <a:rPr lang="ko-KR" altLang="en-US" b="0" dirty="0"/>
              <a:t>전송이 호스트 사이에 순차적으로 이루어지도록 </a:t>
            </a:r>
            <a:r>
              <a:rPr lang="ko-KR" altLang="en-US" b="0" dirty="0" smtClean="0"/>
              <a:t>토큰이라는 </a:t>
            </a:r>
            <a:r>
              <a:rPr lang="ko-KR" altLang="en-US" b="0" dirty="0"/>
              <a:t>제어 프레임을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932440"/>
            <a:ext cx="6629400" cy="26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LAN </a:t>
            </a:r>
            <a:r>
              <a:rPr lang="ko-KR" altLang="en-US" dirty="0"/>
              <a:t>표준안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토큰 링</a:t>
            </a:r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5-5]</a:t>
            </a:r>
            <a:r>
              <a:rPr lang="ko-KR" altLang="en-US" b="0" dirty="0"/>
              <a:t>와 같은 순환 구조의 전송 매체와 점대점</a:t>
            </a:r>
            <a:r>
              <a:rPr lang="ko-KR" altLang="en-US" b="0" dirty="0"/>
              <a:t> 방식으로 연결되는 링 인터페이스의 </a:t>
            </a:r>
            <a:r>
              <a:rPr lang="ko-KR" altLang="en-US" b="0" dirty="0" smtClean="0"/>
              <a:t>동작은 </a:t>
            </a:r>
            <a:r>
              <a:rPr lang="ko-KR" altLang="en-US" b="0" dirty="0"/>
              <a:t>대기 모드와 전송 모드로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2"/>
            <a:r>
              <a:rPr lang="ko-KR" altLang="en-US" dirty="0"/>
              <a:t>대기 모드에서는 </a:t>
            </a:r>
            <a:r>
              <a:rPr lang="ko-KR" altLang="en-US" dirty="0" err="1"/>
              <a:t>입력단으로</a:t>
            </a:r>
            <a:r>
              <a:rPr lang="ko-KR" altLang="en-US" dirty="0"/>
              <a:t> 들어온 </a:t>
            </a:r>
            <a:r>
              <a:rPr lang="ko-KR" altLang="en-US" dirty="0" err="1"/>
              <a:t>비트를</a:t>
            </a:r>
            <a:r>
              <a:rPr lang="ko-KR" altLang="en-US" dirty="0"/>
              <a:t> </a:t>
            </a:r>
            <a:r>
              <a:rPr lang="ko-KR" altLang="en-US" dirty="0" err="1" smtClean="0"/>
              <a:t>출력단</a:t>
            </a:r>
            <a:r>
              <a:rPr lang="ko-KR" altLang="en-US" b="0" dirty="0" err="1"/>
              <a:t>으로</a:t>
            </a:r>
            <a:r>
              <a:rPr lang="ko-KR" altLang="en-US" b="0" dirty="0"/>
              <a:t> </a:t>
            </a:r>
            <a:endParaRPr lang="en-US" altLang="ko-KR" b="0" dirty="0" smtClean="0"/>
          </a:p>
          <a:p>
            <a:pPr marL="447675" lvl="2" indent="0">
              <a:buNone/>
            </a:pPr>
            <a:r>
              <a:rPr lang="en-US" altLang="ko-KR" dirty="0" smtClean="0"/>
              <a:t>  </a:t>
            </a:r>
            <a:r>
              <a:rPr lang="ko-KR" altLang="en-US" b="0" dirty="0" smtClean="0"/>
              <a:t>즉시 내보냄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호스트가 </a:t>
            </a:r>
            <a:r>
              <a:rPr lang="ko-KR" altLang="en-US" b="0" dirty="0"/>
              <a:t>다운되거나 기타 장애가 발생하면 대기 모드가 되어 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dirty="0"/>
              <a:t>	</a:t>
            </a:r>
            <a:r>
              <a:rPr lang="ko-KR" altLang="en-US" b="0" dirty="0" smtClean="0"/>
              <a:t>네트워크의 </a:t>
            </a:r>
            <a:r>
              <a:rPr lang="ko-KR" altLang="en-US" b="0" dirty="0"/>
              <a:t>동작에 영향을 주지 </a:t>
            </a:r>
            <a:r>
              <a:rPr lang="ko-KR" altLang="en-US" b="0" dirty="0" smtClean="0"/>
              <a:t>않음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전송 모드는 호스트가 토큰을 획득해 데이터 프레임을 </a:t>
            </a:r>
            <a:endParaRPr lang="en-US" altLang="ko-KR" b="0" dirty="0" smtClean="0"/>
          </a:p>
          <a:p>
            <a:pPr marL="447675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b="0" dirty="0" smtClean="0"/>
              <a:t>전송할 </a:t>
            </a:r>
            <a:r>
              <a:rPr lang="ko-KR" altLang="en-US" b="0" dirty="0"/>
              <a:t>수 있는 권한을 보유한 </a:t>
            </a:r>
            <a:r>
              <a:rPr lang="ko-KR" altLang="en-US" b="0" dirty="0" smtClean="0"/>
              <a:t>상태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209800"/>
            <a:ext cx="3810000" cy="43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6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CSMA/CD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54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 감지 </a:t>
            </a:r>
            <a:r>
              <a:rPr lang="ko-KR" altLang="en-US" dirty="0" smtClean="0"/>
              <a:t>기능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신호 감지</a:t>
            </a:r>
            <a:r>
              <a:rPr lang="en-US" altLang="ko-KR" sz="1800" dirty="0" smtClean="0"/>
              <a:t> </a:t>
            </a:r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r>
              <a:rPr lang="ko-KR" altLang="en-US" b="0" dirty="0"/>
              <a:t>전송 매체의 신호를 감지해 프레임의 전송 여부를 결정하는 프로토콜</a:t>
            </a:r>
            <a:endParaRPr lang="en-US" altLang="ko-KR" b="0" dirty="0" smtClean="0"/>
          </a:p>
          <a:p>
            <a:pPr lvl="1"/>
            <a:r>
              <a:rPr lang="ko-KR" altLang="en-US" dirty="0"/>
              <a:t>공유 버스 구조에서 호스트 간의 프레임 충돌을 방지하려면 프레임을 전송하기 전에 다른 호스트가 공유 버스를 사용하고 있는지 확인해야 함</a:t>
            </a:r>
            <a:endParaRPr lang="en-US" altLang="ko-KR" dirty="0"/>
          </a:p>
          <a:p>
            <a:pPr lvl="1"/>
            <a:r>
              <a:rPr lang="ko-KR" altLang="en-US" dirty="0"/>
              <a:t>이는 전송 선로에 흐르는 신호를 감지하는 기능으로 구현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1-persistent CSMA</a:t>
            </a:r>
          </a:p>
          <a:p>
            <a:pPr lvl="1"/>
            <a:r>
              <a:rPr lang="ko-KR" altLang="en-US" b="0" dirty="0"/>
              <a:t>신호 감지 프로토콜 중에서 가장 간단한 </a:t>
            </a:r>
            <a:r>
              <a:rPr lang="ko-KR" altLang="en-US" b="0" dirty="0" smtClean="0"/>
              <a:t>형태</a:t>
            </a:r>
            <a:endParaRPr lang="en-US" altLang="ko-KR" b="0" dirty="0" smtClean="0"/>
          </a:p>
          <a:p>
            <a:pPr lvl="2"/>
            <a:r>
              <a:rPr lang="ko-KR" altLang="en-US" b="0" dirty="0"/>
              <a:t>일반 신호 감지 프로토콜처럼 프레임을 전송하기 전에 전송 채널이 사용 중인지 </a:t>
            </a:r>
            <a:r>
              <a:rPr lang="ko-KR" altLang="en-US" b="0" dirty="0" smtClean="0"/>
              <a:t>확인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다른 </a:t>
            </a:r>
            <a:r>
              <a:rPr lang="ko-KR" altLang="en-US" b="0" dirty="0"/>
              <a:t>호스트에서 채널을 사용 중이라고 판단하면 유휴 상태가 될 때까지 </a:t>
            </a:r>
            <a:r>
              <a:rPr lang="ko-KR" altLang="en-US" b="0" dirty="0" smtClean="0"/>
              <a:t>대기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임의의 </a:t>
            </a:r>
            <a:r>
              <a:rPr lang="ko-KR" altLang="en-US" b="0" dirty="0"/>
              <a:t>순간에 채널이 유휴 상태로 변경되면 확률 </a:t>
            </a:r>
            <a:r>
              <a:rPr lang="en-US" altLang="ko-KR" b="0" dirty="0"/>
              <a:t>1</a:t>
            </a:r>
            <a:r>
              <a:rPr lang="ko-KR" altLang="en-US" b="0" dirty="0"/>
              <a:t>의 조건으로 프레임을 무조건 </a:t>
            </a:r>
            <a:r>
              <a:rPr lang="ko-KR" altLang="en-US" b="0" dirty="0" smtClean="0"/>
              <a:t>전송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31610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 감지 기능</a:t>
            </a:r>
            <a:r>
              <a:rPr lang="ko-KR" altLang="en-US" b="1" dirty="0"/>
              <a:t> </a:t>
            </a:r>
            <a:r>
              <a:rPr lang="en-US" altLang="ko-KR" b="1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Non-persistent CSMA</a:t>
            </a:r>
            <a:r>
              <a:rPr lang="en-US" altLang="ko-KR" b="0" dirty="0"/>
              <a:t> </a:t>
            </a:r>
            <a:endParaRPr lang="en-US" altLang="ko-KR" b="0" dirty="0" smtClean="0"/>
          </a:p>
          <a:p>
            <a:pPr lvl="1"/>
            <a:r>
              <a:rPr lang="en-US" altLang="ko-KR" b="0" dirty="0"/>
              <a:t>Non-persistent CSMA </a:t>
            </a:r>
            <a:r>
              <a:rPr lang="ko-KR" altLang="en-US" b="0" dirty="0" smtClean="0"/>
              <a:t>방식에서는 </a:t>
            </a:r>
            <a:r>
              <a:rPr lang="ko-KR" altLang="en-US" b="0" dirty="0"/>
              <a:t>전송 채널의 신호를 감지해 채널이 사용 중이라고 </a:t>
            </a:r>
            <a:r>
              <a:rPr lang="ko-KR" altLang="en-US" b="0" dirty="0" smtClean="0"/>
              <a:t>판단하면 </a:t>
            </a:r>
            <a:r>
              <a:rPr lang="ko-KR" altLang="en-US" b="0" dirty="0"/>
              <a:t>더는 채널의 유휴 상태를 확인하지 </a:t>
            </a:r>
            <a:r>
              <a:rPr lang="ko-KR" altLang="en-US" b="0" dirty="0" smtClean="0"/>
              <a:t>않음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대신 </a:t>
            </a:r>
            <a:r>
              <a:rPr lang="ko-KR" altLang="en-US" b="0" dirty="0"/>
              <a:t>임의의 시간 동안 기다린 후에 </a:t>
            </a:r>
            <a:r>
              <a:rPr lang="ko-KR" altLang="en-US" b="0" dirty="0" smtClean="0"/>
              <a:t>다시 채널 </a:t>
            </a:r>
            <a:r>
              <a:rPr lang="ko-KR" altLang="en-US" b="0" dirty="0"/>
              <a:t>감지를 시작하기 때문에 </a:t>
            </a:r>
            <a:r>
              <a:rPr lang="en-US" altLang="ko-KR" b="0" dirty="0"/>
              <a:t>1-persistent </a:t>
            </a:r>
            <a:r>
              <a:rPr lang="ko-KR" altLang="en-US" b="0" dirty="0"/>
              <a:t>방식보다 충돌이 발생할 확률을 줄일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p-persistent CSMA</a:t>
            </a:r>
          </a:p>
          <a:p>
            <a:pPr lvl="1"/>
            <a:r>
              <a:rPr lang="ko-KR" altLang="en-US" b="0" dirty="0" smtClean="0"/>
              <a:t>슬롯 </a:t>
            </a:r>
            <a:r>
              <a:rPr lang="ko-KR" altLang="en-US" b="0" dirty="0"/>
              <a:t>채널 방식에서 많이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채널이 </a:t>
            </a:r>
            <a:r>
              <a:rPr lang="ko-KR" altLang="en-US" b="0" dirty="0"/>
              <a:t>유휴 상태이면 </a:t>
            </a:r>
            <a:r>
              <a:rPr lang="en-US" altLang="ko-KR" b="0" dirty="0"/>
              <a:t>p</a:t>
            </a:r>
            <a:r>
              <a:rPr lang="ko-KR" altLang="en-US" b="0" dirty="0" smtClean="0"/>
              <a:t>의 확률로 </a:t>
            </a:r>
            <a:r>
              <a:rPr lang="ko-KR" altLang="en-US" b="0" dirty="0"/>
              <a:t>프레임을 전송하고</a:t>
            </a:r>
            <a:r>
              <a:rPr lang="en-US" altLang="ko-KR" b="0" dirty="0"/>
              <a:t>, </a:t>
            </a:r>
            <a:r>
              <a:rPr lang="ko-KR" altLang="en-US" b="0" dirty="0"/>
              <a:t>채널이 사용 중이면 다음 슬롯을 기다린 후 앞의 과정을 </a:t>
            </a:r>
            <a:r>
              <a:rPr lang="ko-KR" altLang="en-US" b="0" dirty="0" smtClean="0"/>
              <a:t>반복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41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신호 감지 기능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충돌 감지</a:t>
            </a:r>
          </a:p>
          <a:p>
            <a:pPr lvl="1"/>
            <a:r>
              <a:rPr lang="en-US" altLang="ko-KR" b="0" dirty="0"/>
              <a:t>CSMA </a:t>
            </a:r>
            <a:r>
              <a:rPr lang="ko-KR" altLang="en-US" b="0" dirty="0"/>
              <a:t>방식은 기본적으로 둘 이상의 호스트에서 동시에 채널의 유휴 상태를 확인할 </a:t>
            </a:r>
            <a:r>
              <a:rPr lang="ko-KR" altLang="en-US" b="0" dirty="0" smtClean="0"/>
              <a:t>가능성이 있음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여러 </a:t>
            </a:r>
            <a:r>
              <a:rPr lang="ko-KR" altLang="en-US" b="0" dirty="0"/>
              <a:t>호스트가 동시에 채널을 사용할 수 있다고 판단할 수 있으며</a:t>
            </a:r>
            <a:r>
              <a:rPr lang="en-US" altLang="ko-KR" b="0" dirty="0"/>
              <a:t>, </a:t>
            </a:r>
            <a:r>
              <a:rPr lang="ko-KR" altLang="en-US" b="0" dirty="0"/>
              <a:t>이런 </a:t>
            </a:r>
            <a:r>
              <a:rPr lang="ko-KR" altLang="en-US" b="0" dirty="0" smtClean="0"/>
              <a:t>상황이 </a:t>
            </a:r>
            <a:r>
              <a:rPr lang="ko-KR" altLang="en-US" b="0" dirty="0"/>
              <a:t>자주 발생하면 프레임 전송 과정에서 충돌이 발생할 가능성도 </a:t>
            </a:r>
            <a:r>
              <a:rPr lang="ko-KR" altLang="en-US" dirty="0" smtClean="0"/>
              <a:t>커짐</a:t>
            </a:r>
            <a:endParaRPr lang="en-US" altLang="ko-KR" dirty="0" smtClean="0"/>
          </a:p>
          <a:p>
            <a:pPr lvl="1"/>
            <a:r>
              <a:rPr lang="ko-KR" altLang="en-US" b="0" dirty="0"/>
              <a:t>공유 버스에서 충돌이 발생하면 해당 프레임의 내용이 깨지고</a:t>
            </a:r>
            <a:r>
              <a:rPr lang="en-US" altLang="ko-KR" b="0" dirty="0"/>
              <a:t>, </a:t>
            </a:r>
            <a:r>
              <a:rPr lang="ko-KR" altLang="en-US" b="0" dirty="0"/>
              <a:t>각 호스트에서 전송한 </a:t>
            </a:r>
            <a:r>
              <a:rPr lang="ko-KR" altLang="en-US" b="0" dirty="0" smtClean="0"/>
              <a:t>프레임의 </a:t>
            </a:r>
            <a:r>
              <a:rPr lang="ko-KR" altLang="en-US" b="0" dirty="0"/>
              <a:t>내용이 변형되므로 프레임을 더 전송하는 것이 의미가 </a:t>
            </a:r>
            <a:r>
              <a:rPr lang="ko-KR" altLang="en-US" b="0" dirty="0" smtClean="0"/>
              <a:t>없음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CSMA/CD</a:t>
            </a:r>
            <a:r>
              <a:rPr lang="ko-KR" altLang="en-US" b="0" dirty="0"/>
              <a:t>에서는 충돌 </a:t>
            </a:r>
            <a:r>
              <a:rPr lang="ko-KR" altLang="en-US" b="0" dirty="0" smtClean="0"/>
              <a:t>감지</a:t>
            </a:r>
            <a:r>
              <a:rPr lang="en-US" altLang="ko-KR" sz="1600" b="0" dirty="0" smtClean="0"/>
              <a:t> </a:t>
            </a:r>
            <a:r>
              <a:rPr lang="ko-KR" altLang="en-US" b="0" dirty="0"/>
              <a:t>기능을 사용해 전송 과정에서 충돌 </a:t>
            </a:r>
            <a:r>
              <a:rPr lang="ko-KR" altLang="en-US" b="0" dirty="0" smtClean="0"/>
              <a:t>여부를 확인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일단 </a:t>
            </a:r>
            <a:r>
              <a:rPr lang="ko-KR" altLang="en-US" b="0" dirty="0"/>
              <a:t>호스트가 충돌을 감지하면 진행 중인 프레임의 전송을 </a:t>
            </a:r>
            <a:r>
              <a:rPr lang="ko-KR" altLang="en-US" b="0" dirty="0" smtClean="0"/>
              <a:t>중지함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099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신호 감지 기능</a:t>
            </a:r>
            <a:r>
              <a:rPr lang="ko-KR" altLang="en-US" b="1" dirty="0"/>
              <a:t> </a:t>
            </a:r>
            <a:r>
              <a:rPr lang="en-US" altLang="ko-KR" b="1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5-6]</a:t>
            </a:r>
            <a:r>
              <a:rPr lang="ko-KR" altLang="en-US" b="0" dirty="0"/>
              <a:t>은 공유 버스 방식을 이용하는 고전적인 </a:t>
            </a:r>
            <a:r>
              <a:rPr lang="en-US" altLang="ko-KR" b="0" dirty="0"/>
              <a:t>LAN </a:t>
            </a:r>
            <a:r>
              <a:rPr lang="ko-KR" altLang="en-US" b="0" dirty="0"/>
              <a:t>접속 방법을 </a:t>
            </a:r>
            <a:r>
              <a:rPr lang="ko-KR" altLang="en-US" b="0" dirty="0" smtClean="0"/>
              <a:t>보여줌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4736154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2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MAC </a:t>
            </a:r>
            <a:r>
              <a:rPr lang="ko-KR" altLang="en-US" dirty="0"/>
              <a:t>프레임 </a:t>
            </a:r>
            <a:r>
              <a:rPr lang="en-US" altLang="ko-KR" dirty="0" smtClean="0"/>
              <a:t>: </a:t>
            </a:r>
            <a:r>
              <a:rPr lang="en-US" altLang="ko-KR" b="0" dirty="0" smtClean="0"/>
              <a:t>MAC </a:t>
            </a:r>
            <a:r>
              <a:rPr lang="ko-KR" altLang="en-US" b="0" dirty="0"/>
              <a:t>계층 프로토콜에서 정의된 </a:t>
            </a:r>
            <a:r>
              <a:rPr lang="en-US" altLang="ko-KR" b="0" dirty="0"/>
              <a:t>MAC </a:t>
            </a:r>
            <a:r>
              <a:rPr lang="ko-KR" altLang="en-US" b="0" dirty="0"/>
              <a:t>헤더와 트레일러 </a:t>
            </a:r>
            <a:r>
              <a:rPr lang="ko-KR" altLang="en-US" b="0" dirty="0" smtClean="0"/>
              <a:t>정보를 </a:t>
            </a:r>
            <a:r>
              <a:rPr lang="ko-KR" altLang="en-US" b="0" dirty="0"/>
              <a:t>추가한 </a:t>
            </a:r>
            <a:r>
              <a:rPr lang="ko-KR" altLang="en-US" b="0" dirty="0" smtClean="0"/>
              <a:t>것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IEEE </a:t>
            </a:r>
            <a:r>
              <a:rPr lang="en-US" altLang="ko-KR" b="0" dirty="0"/>
              <a:t>802.3 </a:t>
            </a:r>
            <a:r>
              <a:rPr lang="ko-KR" altLang="en-US" b="0" dirty="0"/>
              <a:t>표준안의 </a:t>
            </a:r>
            <a:r>
              <a:rPr lang="ko-KR" altLang="en-US" b="0" dirty="0" err="1"/>
              <a:t>이더넷</a:t>
            </a:r>
            <a:r>
              <a:rPr lang="ko-KR" altLang="en-US" b="0" dirty="0"/>
              <a:t> </a:t>
            </a:r>
            <a:r>
              <a:rPr lang="ko-KR" altLang="en-US" b="0" dirty="0" smtClean="0"/>
              <a:t>프로토콜에서는 </a:t>
            </a:r>
            <a:r>
              <a:rPr lang="ko-KR" altLang="en-US" b="0" dirty="0"/>
              <a:t>이더넷</a:t>
            </a:r>
            <a:r>
              <a:rPr lang="ko-KR" altLang="en-US" b="0" dirty="0"/>
              <a:t> 프레임이라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2"/>
            <a:r>
              <a:rPr lang="en-US" altLang="ko-KR" b="0" dirty="0"/>
              <a:t>MAC </a:t>
            </a:r>
            <a:r>
              <a:rPr lang="ko-KR" altLang="en-US" b="0" dirty="0"/>
              <a:t>프레임은 </a:t>
            </a:r>
            <a:r>
              <a:rPr lang="en-US" altLang="ko-KR" b="0" dirty="0"/>
              <a:t>LLC </a:t>
            </a:r>
            <a:r>
              <a:rPr lang="ko-KR" altLang="en-US" b="0" dirty="0"/>
              <a:t>계층에서 보낸 모든 정보를 전송 </a:t>
            </a:r>
            <a:r>
              <a:rPr lang="ko-KR" altLang="en-US" b="0" dirty="0" smtClean="0"/>
              <a:t>데이터로 </a:t>
            </a:r>
            <a:r>
              <a:rPr lang="ko-KR" altLang="en-US" b="0" dirty="0"/>
              <a:t>취급하며</a:t>
            </a:r>
            <a:r>
              <a:rPr lang="en-US" altLang="ko-KR" b="0" dirty="0"/>
              <a:t>, </a:t>
            </a:r>
            <a:r>
              <a:rPr lang="ko-KR" altLang="en-US" b="0" dirty="0"/>
              <a:t>데이터 앞에는 헤더가</a:t>
            </a:r>
            <a:r>
              <a:rPr lang="en-US" altLang="ko-KR" b="0" dirty="0"/>
              <a:t>, </a:t>
            </a:r>
            <a:r>
              <a:rPr lang="ko-KR" altLang="en-US" b="0" dirty="0"/>
              <a:t>뒤에는 트레일러가 </a:t>
            </a:r>
            <a:r>
              <a:rPr lang="ko-KR" altLang="en-US" b="0" dirty="0" smtClean="0"/>
              <a:t>위치</a:t>
            </a:r>
            <a:endParaRPr lang="en-US" altLang="ko-KR" b="0" dirty="0" smtClean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5-7]</a:t>
            </a:r>
            <a:r>
              <a:rPr lang="ko-KR" altLang="en-US" dirty="0"/>
              <a:t>은 </a:t>
            </a:r>
            <a:r>
              <a:rPr lang="ko-KR" altLang="en-US" dirty="0" err="1"/>
              <a:t>이더넷</a:t>
            </a:r>
            <a:r>
              <a:rPr lang="ko-KR" altLang="en-US" dirty="0"/>
              <a:t> 프로토콜에서 사용하는 </a:t>
            </a:r>
            <a:r>
              <a:rPr lang="ko-KR" altLang="en-US" dirty="0" err="1"/>
              <a:t>이더넷</a:t>
            </a:r>
            <a:r>
              <a:rPr lang="ko-KR" altLang="en-US" dirty="0"/>
              <a:t> 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ko-KR" altLang="en-US" b="0" dirty="0"/>
              <a:t>이더넷 프레임의 </a:t>
            </a:r>
            <a:r>
              <a:rPr lang="en-US" altLang="ko-KR" b="0" dirty="0"/>
              <a:t>Data </a:t>
            </a:r>
            <a:r>
              <a:rPr lang="ko-KR" altLang="en-US" b="0" dirty="0"/>
              <a:t>필드 왼쪽에 위치한 필드들은 헤더에 속하고</a:t>
            </a:r>
            <a:r>
              <a:rPr lang="en-US" altLang="ko-KR" b="0" dirty="0"/>
              <a:t>, </a:t>
            </a:r>
            <a:r>
              <a:rPr lang="ko-KR" altLang="en-US" b="0" dirty="0"/>
              <a:t>오른쪽은 트레일러에 </a:t>
            </a:r>
            <a:r>
              <a:rPr lang="ko-KR" altLang="en-US" b="0" dirty="0" smtClean="0"/>
              <a:t>속함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전체 </a:t>
            </a:r>
            <a:r>
              <a:rPr lang="ko-KR" altLang="en-US" b="0" dirty="0"/>
              <a:t>프레임의 크기는 </a:t>
            </a:r>
            <a:r>
              <a:rPr lang="en-US" altLang="ko-KR" b="0" dirty="0"/>
              <a:t>Data</a:t>
            </a:r>
            <a:r>
              <a:rPr lang="ko-KR" altLang="en-US" b="0" dirty="0"/>
              <a:t>와 </a:t>
            </a:r>
            <a:r>
              <a:rPr lang="en-US" altLang="ko-KR" b="0" dirty="0"/>
              <a:t>Padding</a:t>
            </a:r>
            <a:r>
              <a:rPr lang="ko-KR" altLang="en-US" b="0" dirty="0"/>
              <a:t>의 길이에 영향을 받으며</a:t>
            </a:r>
            <a:r>
              <a:rPr lang="en-US" altLang="ko-KR" b="0" dirty="0"/>
              <a:t>, Length </a:t>
            </a:r>
            <a:r>
              <a:rPr lang="ko-KR" altLang="en-US" b="0" dirty="0"/>
              <a:t>또는 </a:t>
            </a:r>
            <a:r>
              <a:rPr lang="en-US" altLang="ko-KR" b="0" dirty="0" smtClean="0"/>
              <a:t>Type </a:t>
            </a:r>
            <a:r>
              <a:rPr lang="ko-KR" altLang="en-US" b="0" dirty="0" smtClean="0"/>
              <a:t>필드로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352800"/>
            <a:ext cx="7800804" cy="21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LLC </a:t>
            </a:r>
            <a:r>
              <a:rPr lang="ko-KR" altLang="en-US" dirty="0"/>
              <a:t>프레임 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dirty="0" err="1"/>
              <a:t>이더넷</a:t>
            </a:r>
            <a:r>
              <a:rPr lang="ko-KR" altLang="en-US" dirty="0"/>
              <a:t> 프레임의 </a:t>
            </a:r>
            <a:r>
              <a:rPr lang="en-US" altLang="ko-KR" dirty="0"/>
              <a:t>Data </a:t>
            </a:r>
            <a:r>
              <a:rPr lang="ko-KR" altLang="en-US" dirty="0"/>
              <a:t>필드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7177088" cy="44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847422"/>
            <a:ext cx="11430000" cy="3705778"/>
          </a:xfrm>
        </p:spPr>
        <p:txBody>
          <a:bodyPr/>
          <a:lstStyle/>
          <a:p>
            <a:r>
              <a:rPr lang="en-US" altLang="ko-KR" dirty="0"/>
              <a:t>LAN </a:t>
            </a:r>
            <a:r>
              <a:rPr lang="ko-KR" altLang="en-US" dirty="0"/>
              <a:t>환경에서 </a:t>
            </a:r>
            <a:r>
              <a:rPr lang="en-US" altLang="ko-KR" dirty="0"/>
              <a:t>MAC </a:t>
            </a:r>
            <a:r>
              <a:rPr lang="ko-KR" altLang="en-US" dirty="0"/>
              <a:t>계층과 </a:t>
            </a:r>
            <a:r>
              <a:rPr lang="en-US" altLang="ko-KR" dirty="0"/>
              <a:t>LLC </a:t>
            </a:r>
            <a:r>
              <a:rPr lang="ko-KR" altLang="en-US" dirty="0"/>
              <a:t>계층의 차이와 역할을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IEEE </a:t>
            </a:r>
            <a:r>
              <a:rPr lang="en-US" altLang="ko-KR" dirty="0"/>
              <a:t>802 </a:t>
            </a:r>
            <a:r>
              <a:rPr lang="ko-KR" altLang="en-US" dirty="0"/>
              <a:t>시리즈의 구조와 관련 표준안에 대하여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프레임 </a:t>
            </a:r>
            <a:r>
              <a:rPr lang="ko-KR" altLang="en-US" dirty="0"/>
              <a:t>전송 과정에서 신호 감지 기능과 충돌 오류 문제에 대하여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LLC</a:t>
            </a:r>
            <a:r>
              <a:rPr lang="en-US" altLang="ko-KR" dirty="0"/>
              <a:t>, MAC </a:t>
            </a:r>
            <a:r>
              <a:rPr lang="ko-KR" altLang="en-US" dirty="0"/>
              <a:t>계층 간 프레임 캡슐화의 개념에 대하여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CSMA/CD</a:t>
            </a:r>
            <a:r>
              <a:rPr lang="ko-KR" altLang="en-US" dirty="0"/>
              <a:t>의 동작 원리와 프레임 구조를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토큰 </a:t>
            </a:r>
            <a:r>
              <a:rPr lang="ko-KR" altLang="en-US" dirty="0"/>
              <a:t>버스에서 토큰의 역할과 프레임 구조를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토큰 </a:t>
            </a:r>
            <a:r>
              <a:rPr lang="ko-KR" altLang="en-US" dirty="0"/>
              <a:t>링의 프레임 구조와 제어 필드를 이해한다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허브와 </a:t>
            </a:r>
            <a:r>
              <a:rPr lang="ko-KR" altLang="en-US" dirty="0" smtClean="0"/>
              <a:t>스위치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err="1" smtClean="0"/>
              <a:t>이더넷</a:t>
            </a:r>
            <a:r>
              <a:rPr lang="ko-KR" altLang="en-US" b="0" dirty="0" smtClean="0"/>
              <a:t> </a:t>
            </a:r>
            <a:r>
              <a:rPr lang="ko-KR" altLang="en-US" b="0" dirty="0"/>
              <a:t>환경에서 사용하는 공유 버스</a:t>
            </a:r>
            <a:r>
              <a:rPr lang="en-US" altLang="ko-KR" b="0" dirty="0"/>
              <a:t>, </a:t>
            </a:r>
            <a:r>
              <a:rPr lang="ko-KR" altLang="en-US" b="0" dirty="0"/>
              <a:t>일반 허브</a:t>
            </a:r>
            <a:r>
              <a:rPr lang="en-US" altLang="ko-KR" b="0" dirty="0"/>
              <a:t>, </a:t>
            </a:r>
            <a:r>
              <a:rPr lang="ko-KR" altLang="en-US" b="0" dirty="0"/>
              <a:t>스위치 허브의 </a:t>
            </a:r>
            <a:r>
              <a:rPr lang="ko-KR" altLang="en-US" b="0" dirty="0" smtClean="0"/>
              <a:t>차이점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00200"/>
            <a:ext cx="7196138" cy="48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2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허브와 스위치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허브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5-9]</a:t>
            </a:r>
            <a:r>
              <a:rPr lang="ko-KR" altLang="en-US" dirty="0"/>
              <a:t>의 </a:t>
            </a:r>
            <a:r>
              <a:rPr lang="en-US" altLang="ko-KR" dirty="0"/>
              <a:t>(b)</a:t>
            </a:r>
            <a:r>
              <a:rPr lang="ko-KR" altLang="en-US" dirty="0"/>
              <a:t>와 같은 </a:t>
            </a:r>
            <a:r>
              <a:rPr lang="ko-KR" altLang="en-US" dirty="0" smtClean="0"/>
              <a:t>허브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구조에서는 </a:t>
            </a:r>
            <a:r>
              <a:rPr lang="ko-KR" altLang="en-US" b="0" dirty="0" smtClean="0"/>
              <a:t>박스 </a:t>
            </a:r>
            <a:r>
              <a:rPr lang="ko-KR" altLang="en-US" b="0" dirty="0"/>
              <a:t>형태의 장비에 호스트를 연결하는 </a:t>
            </a:r>
            <a:r>
              <a:rPr lang="ko-KR" altLang="en-US" b="0" dirty="0" smtClean="0"/>
              <a:t>다수의 포트를 지원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각 </a:t>
            </a:r>
            <a:r>
              <a:rPr lang="ko-KR" altLang="en-US" b="0" dirty="0"/>
              <a:t>호스트는 외형상 허브에 </a:t>
            </a:r>
            <a:r>
              <a:rPr lang="ko-KR" altLang="en-US" b="0" dirty="0"/>
              <a:t>스타형</a:t>
            </a:r>
            <a:r>
              <a:rPr lang="ko-KR" altLang="en-US" b="0" dirty="0"/>
              <a:t> 구조로 </a:t>
            </a:r>
            <a:r>
              <a:rPr lang="ko-KR" altLang="en-US" b="0" dirty="0" smtClean="0"/>
              <a:t>연결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내부의 동작 원리는 </a:t>
            </a:r>
            <a:r>
              <a:rPr lang="ko-KR" altLang="en-US" b="0" dirty="0"/>
              <a:t>버스형</a:t>
            </a:r>
            <a:r>
              <a:rPr lang="ko-KR" altLang="en-US" b="0" dirty="0"/>
              <a:t> 구조를 </a:t>
            </a:r>
            <a:r>
              <a:rPr lang="ko-KR" altLang="en-US" b="0" dirty="0" smtClean="0"/>
              <a:t>지원하므로 임의의 </a:t>
            </a:r>
            <a:r>
              <a:rPr lang="ko-KR" altLang="en-US" b="0" dirty="0"/>
              <a:t>호스트에서 전송한 프레임을 허브에 </a:t>
            </a:r>
            <a:r>
              <a:rPr lang="ko-KR" altLang="en-US" b="0" dirty="0" smtClean="0"/>
              <a:t>연결된 모든 </a:t>
            </a:r>
            <a:r>
              <a:rPr lang="ko-KR" altLang="en-US" b="0" dirty="0"/>
              <a:t>호스트에 </a:t>
            </a:r>
            <a:r>
              <a:rPr lang="ko-KR" altLang="en-US" b="0" dirty="0" smtClean="0"/>
              <a:t>전달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허브의 최대 전송 용량은 </a:t>
            </a:r>
            <a:r>
              <a:rPr lang="en-US" altLang="ko-KR" dirty="0" smtClean="0"/>
              <a:t>100Mbps</a:t>
            </a:r>
            <a:r>
              <a:rPr lang="ko-KR" altLang="en-US" dirty="0" smtClean="0"/>
              <a:t>로 제한</a:t>
            </a:r>
            <a:endParaRPr lang="en-US" altLang="ko-KR" dirty="0" smtClean="0"/>
          </a:p>
          <a:p>
            <a:r>
              <a:rPr lang="ko-KR" altLang="en-US" dirty="0"/>
              <a:t>스위치</a:t>
            </a:r>
          </a:p>
          <a:p>
            <a:pPr lvl="1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5-9]</a:t>
            </a:r>
            <a:r>
              <a:rPr lang="ko-KR" altLang="en-US" b="0" dirty="0"/>
              <a:t>의 </a:t>
            </a:r>
            <a:r>
              <a:rPr lang="en-US" altLang="ko-KR" b="0" dirty="0"/>
              <a:t>(c)</a:t>
            </a:r>
            <a:r>
              <a:rPr lang="ko-KR" altLang="en-US" b="0" dirty="0"/>
              <a:t>에 보이는 스위치 </a:t>
            </a:r>
            <a:r>
              <a:rPr lang="ko-KR" altLang="en-US" b="0" dirty="0" smtClean="0"/>
              <a:t>허브는 중앙에 </a:t>
            </a:r>
            <a:r>
              <a:rPr lang="ko-KR" altLang="en-US" b="0" dirty="0"/>
              <a:t>위치한 허브에 스위치 기능이 있어 임의의 호스트로부터 </a:t>
            </a:r>
            <a:r>
              <a:rPr lang="ko-KR" altLang="en-US" b="0" dirty="0" smtClean="0"/>
              <a:t>수신한 </a:t>
            </a:r>
            <a:r>
              <a:rPr lang="ko-KR" altLang="en-US" b="0" dirty="0"/>
              <a:t>프레임을 모든 호스트에 전송하지 않고 해당 프레임의 수신 호스트로 지정한 </a:t>
            </a:r>
            <a:r>
              <a:rPr lang="ko-KR" altLang="en-US" b="0" dirty="0" smtClean="0"/>
              <a:t>호스트에만 전송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결과적으로 </a:t>
            </a:r>
            <a:r>
              <a:rPr lang="ko-KR" altLang="en-US" b="0" dirty="0"/>
              <a:t>공유 버스의 특징인 </a:t>
            </a:r>
            <a:r>
              <a:rPr lang="ko-KR" altLang="en-US" b="0" dirty="0"/>
              <a:t>브로드캐스팅으로</a:t>
            </a:r>
            <a:r>
              <a:rPr lang="ko-KR" altLang="en-US" b="0" dirty="0"/>
              <a:t> 전송하지 않으므로 </a:t>
            </a:r>
            <a:r>
              <a:rPr lang="ko-KR" altLang="en-US" b="0" dirty="0" smtClean="0"/>
              <a:t>성능을 개선</a:t>
            </a:r>
            <a:endParaRPr lang="en-US" altLang="ko-KR" dirty="0"/>
          </a:p>
          <a:p>
            <a:pPr lvl="2"/>
            <a:r>
              <a:rPr lang="ko-KR" altLang="en-US" b="0" dirty="0" smtClean="0"/>
              <a:t>이들 </a:t>
            </a:r>
            <a:r>
              <a:rPr lang="ko-KR" altLang="en-US" b="0" dirty="0"/>
              <a:t>사이에 프레임 전송이 진행되고 있어도</a:t>
            </a:r>
            <a:r>
              <a:rPr lang="en-US" altLang="ko-KR" b="0" dirty="0"/>
              <a:t>, </a:t>
            </a:r>
            <a:r>
              <a:rPr lang="ko-KR" altLang="en-US" b="0" dirty="0"/>
              <a:t>다른 호스트끼리 프레임을 </a:t>
            </a:r>
            <a:r>
              <a:rPr lang="ko-KR" altLang="en-US" b="0" dirty="0" smtClean="0"/>
              <a:t>전송할 </a:t>
            </a:r>
            <a:r>
              <a:rPr lang="ko-KR" altLang="en-US" b="0" dirty="0"/>
              <a:t>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val="360325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토큰 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93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 </a:t>
            </a:r>
            <a:r>
              <a:rPr lang="ko-KR" altLang="en-US" dirty="0" smtClean="0"/>
              <a:t>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LLC </a:t>
            </a:r>
            <a:r>
              <a:rPr lang="ko-KR" altLang="en-US" b="0" dirty="0"/>
              <a:t>계층에서 내려온 </a:t>
            </a:r>
            <a:r>
              <a:rPr lang="en-US" altLang="ko-KR" b="0" dirty="0"/>
              <a:t>LLC </a:t>
            </a:r>
            <a:r>
              <a:rPr lang="ko-KR" altLang="en-US" b="0" dirty="0"/>
              <a:t>프레임을 물리 계층을 통해 수신 호스트에 전달하려면 토큰 </a:t>
            </a:r>
            <a:r>
              <a:rPr lang="ko-KR" altLang="en-US" b="0" dirty="0" smtClean="0"/>
              <a:t>버스</a:t>
            </a:r>
            <a:r>
              <a:rPr lang="en-US" altLang="ko-KR" b="0" dirty="0" smtClean="0"/>
              <a:t> </a:t>
            </a:r>
            <a:r>
              <a:rPr lang="ko-KR" altLang="en-US" b="0" dirty="0"/>
              <a:t>프로토콜에서 정의한 프레임에 맞게 토큰 버스 프레임을 만들어야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이때 </a:t>
            </a:r>
            <a:r>
              <a:rPr lang="en-US" altLang="ko-KR" b="0" dirty="0" smtClean="0"/>
              <a:t>LLC </a:t>
            </a:r>
            <a:r>
              <a:rPr lang="ko-KR" altLang="en-US" b="0" dirty="0" smtClean="0"/>
              <a:t>프레임은 </a:t>
            </a:r>
            <a:r>
              <a:rPr lang="ko-KR" altLang="en-US" b="0" dirty="0"/>
              <a:t>토큰 버스 프레임의 전송 데이터로 </a:t>
            </a:r>
            <a:r>
              <a:rPr lang="ko-KR" altLang="en-US" b="0" dirty="0" smtClean="0"/>
              <a:t>취급</a:t>
            </a:r>
            <a:endParaRPr lang="en-US" altLang="ko-KR" b="0" dirty="0" smtClean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5-10]</a:t>
            </a:r>
            <a:r>
              <a:rPr lang="ko-KR" altLang="en-US" b="0" dirty="0"/>
              <a:t>은 토큰 버스 프로토콜에서 정의한 토큰 버스 </a:t>
            </a:r>
            <a:r>
              <a:rPr lang="ko-KR" altLang="en-US" b="0" dirty="0" smtClean="0"/>
              <a:t>프레임의 구조</a:t>
            </a:r>
            <a:endParaRPr lang="ko-KR" altLang="en-US" b="0" dirty="0"/>
          </a:p>
          <a:p>
            <a:pPr lvl="3"/>
            <a:r>
              <a:rPr lang="ko-KR" altLang="en-US" b="0" dirty="0" smtClean="0"/>
              <a:t>상단의 </a:t>
            </a:r>
            <a:r>
              <a:rPr lang="ko-KR" altLang="en-US" b="0" dirty="0"/>
              <a:t>숫자는 각 필드의 크기로</a:t>
            </a:r>
            <a:r>
              <a:rPr lang="en-US" altLang="ko-KR" b="0" dirty="0"/>
              <a:t>, </a:t>
            </a:r>
            <a:r>
              <a:rPr lang="ko-KR" altLang="en-US" b="0" dirty="0"/>
              <a:t>단위는 </a:t>
            </a:r>
            <a:r>
              <a:rPr lang="ko-KR" altLang="en-US" b="0" dirty="0" smtClean="0"/>
              <a:t>바이트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00400"/>
            <a:ext cx="7958138" cy="27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18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Frame Control </a:t>
            </a:r>
            <a:r>
              <a:rPr lang="ko-KR" altLang="en-US" dirty="0"/>
              <a:t>필드의 </a:t>
            </a:r>
            <a:r>
              <a:rPr lang="ko-KR" altLang="en-US" dirty="0" smtClean="0"/>
              <a:t>용도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14616"/>
            <a:ext cx="4543425" cy="299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1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LLC </a:t>
            </a:r>
            <a:r>
              <a:rPr lang="ko-KR" altLang="en-US" dirty="0"/>
              <a:t>프레임 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토큰 버스 프레임의 </a:t>
            </a:r>
            <a:r>
              <a:rPr lang="en-US" altLang="ko-KR" dirty="0"/>
              <a:t>Data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47675" lvl="2" indent="0">
              <a:buNone/>
            </a:pPr>
            <a:r>
              <a:rPr lang="en-US" altLang="ko-KR" b="0" dirty="0"/>
              <a:t>LLC </a:t>
            </a:r>
            <a:r>
              <a:rPr lang="ko-KR" altLang="en-US" b="0" dirty="0"/>
              <a:t>계층에서 내려온 </a:t>
            </a:r>
            <a:r>
              <a:rPr lang="en-US" altLang="ko-KR" b="0" dirty="0"/>
              <a:t>LLC </a:t>
            </a:r>
            <a:r>
              <a:rPr lang="ko-KR" altLang="en-US" b="0" dirty="0"/>
              <a:t>프레임이 토큰 버스 프로토콜을 지원하는 </a:t>
            </a:r>
            <a:r>
              <a:rPr lang="en-US" altLang="ko-KR" b="0" dirty="0"/>
              <a:t>MAC </a:t>
            </a:r>
            <a:r>
              <a:rPr lang="ko-KR" altLang="en-US" b="0" dirty="0" smtClean="0"/>
              <a:t>계층에 </a:t>
            </a:r>
            <a:r>
              <a:rPr lang="ko-KR" altLang="en-US" b="0" dirty="0"/>
              <a:t>전달된 후</a:t>
            </a:r>
            <a:r>
              <a:rPr lang="en-US" altLang="ko-KR" b="0" dirty="0"/>
              <a:t>, [</a:t>
            </a:r>
            <a:r>
              <a:rPr lang="ko-KR" altLang="en-US" b="0" dirty="0"/>
              <a:t>그림 </a:t>
            </a:r>
            <a:r>
              <a:rPr lang="en-US" altLang="ko-KR" b="0" dirty="0"/>
              <a:t>5-10]</a:t>
            </a:r>
            <a:r>
              <a:rPr lang="ko-KR" altLang="en-US" b="0" dirty="0"/>
              <a:t>에서 소개한 토큰 버스 프레임의 </a:t>
            </a:r>
            <a:r>
              <a:rPr lang="en-US" altLang="ko-KR" b="0" dirty="0"/>
              <a:t>Data </a:t>
            </a:r>
            <a:r>
              <a:rPr lang="ko-KR" altLang="en-US" b="0" dirty="0"/>
              <a:t>필드에 캡슐화되어 </a:t>
            </a:r>
            <a:r>
              <a:rPr lang="ko-KR" altLang="en-US" b="0" dirty="0" smtClean="0"/>
              <a:t>전송되는 </a:t>
            </a:r>
            <a:r>
              <a:rPr lang="ko-KR" altLang="en-US" b="0" dirty="0"/>
              <a:t>원리를 </a:t>
            </a:r>
            <a:r>
              <a:rPr lang="ko-KR" altLang="en-US" b="0" dirty="0" smtClean="0"/>
              <a:t>설명함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51" y="1600200"/>
            <a:ext cx="578323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27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토큰 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242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토큰 링 </a:t>
            </a:r>
            <a:r>
              <a:rPr lang="ko-KR" altLang="en-US" b="0" dirty="0" smtClean="0"/>
              <a:t>프레임은 </a:t>
            </a:r>
            <a:r>
              <a:rPr lang="ko-KR" altLang="en-US" b="0" dirty="0"/>
              <a:t>데이터 프레임과 토큰 프레임으로 구분할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[</a:t>
            </a:r>
            <a:r>
              <a:rPr lang="ko-KR" altLang="en-US" b="0" dirty="0" smtClean="0"/>
              <a:t>그림 </a:t>
            </a:r>
            <a:r>
              <a:rPr lang="en-US" altLang="ko-KR" b="0" dirty="0" smtClean="0"/>
              <a:t>5-13</a:t>
            </a:r>
            <a:r>
              <a:rPr lang="en-US" altLang="ko-KR" b="0" dirty="0"/>
              <a:t>]</a:t>
            </a:r>
            <a:r>
              <a:rPr lang="ko-KR" altLang="en-US" b="0" dirty="0"/>
              <a:t>의 </a:t>
            </a:r>
            <a:r>
              <a:rPr lang="en-US" altLang="ko-KR" b="0" dirty="0"/>
              <a:t>(b)</a:t>
            </a:r>
            <a:r>
              <a:rPr lang="ko-KR" altLang="en-US" b="0" dirty="0"/>
              <a:t>는 데이터 프레임의 </a:t>
            </a:r>
            <a:r>
              <a:rPr lang="ko-KR" altLang="en-US" b="0" dirty="0" smtClean="0"/>
              <a:t>구조</a:t>
            </a:r>
            <a:endParaRPr lang="en-US" altLang="ko-KR" b="0" dirty="0" smtClean="0"/>
          </a:p>
          <a:p>
            <a:pPr lvl="3"/>
            <a:r>
              <a:rPr lang="en-US" altLang="ko-KR" b="0" dirty="0" smtClean="0"/>
              <a:t>SD</a:t>
            </a:r>
            <a:r>
              <a:rPr lang="en-US" altLang="ko-KR" b="0" dirty="0"/>
              <a:t>, AC, ED </a:t>
            </a:r>
            <a:r>
              <a:rPr lang="ko-KR" altLang="en-US" b="0" dirty="0"/>
              <a:t>필드 </a:t>
            </a:r>
            <a:r>
              <a:rPr lang="en-US" altLang="ko-KR" b="0" dirty="0"/>
              <a:t>3</a:t>
            </a:r>
            <a:r>
              <a:rPr lang="ko-KR" altLang="en-US" b="0" dirty="0"/>
              <a:t>개로만 구성된 </a:t>
            </a:r>
            <a:r>
              <a:rPr lang="ko-KR" altLang="en-US" b="0" dirty="0" smtClean="0"/>
              <a:t>토큰 </a:t>
            </a:r>
            <a:r>
              <a:rPr lang="ko-KR" altLang="en-US" b="0" dirty="0"/>
              <a:t>프레임은 </a:t>
            </a:r>
            <a:r>
              <a:rPr lang="en-US" altLang="ko-KR" b="0" dirty="0"/>
              <a:t>(a)</a:t>
            </a:r>
            <a:r>
              <a:rPr lang="ko-KR" altLang="en-US" b="0" dirty="0"/>
              <a:t>와 </a:t>
            </a:r>
            <a:r>
              <a:rPr lang="ko-KR" altLang="en-US" dirty="0" smtClean="0"/>
              <a:t>같음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2"/>
            <a:r>
              <a:rPr lang="ko-KR" altLang="en-US" b="0" dirty="0"/>
              <a:t>링에 연결된 호스트 중에는 다른 호스트와 구별되는 특별한 기능을 수행하는 관리 </a:t>
            </a:r>
            <a:r>
              <a:rPr lang="ko-KR" altLang="en-US" b="0" dirty="0" smtClean="0"/>
              <a:t>호스트가 존재하는데</a:t>
            </a:r>
            <a:r>
              <a:rPr lang="en-US" altLang="ko-KR" b="0" dirty="0"/>
              <a:t>, </a:t>
            </a:r>
            <a:r>
              <a:rPr lang="ko-KR" altLang="en-US" b="0" dirty="0"/>
              <a:t>이를 모니터 </a:t>
            </a:r>
            <a:r>
              <a:rPr lang="ko-KR" altLang="en-US" b="0" dirty="0" smtClean="0"/>
              <a:t>호스트라고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480007"/>
            <a:ext cx="6477000" cy="29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LLC </a:t>
            </a:r>
            <a:r>
              <a:rPr lang="ko-KR" altLang="en-US" dirty="0"/>
              <a:t>프레임 캡슐화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5-14]</a:t>
            </a:r>
            <a:r>
              <a:rPr lang="ko-KR" altLang="en-US" b="0" dirty="0"/>
              <a:t>는 </a:t>
            </a:r>
            <a:r>
              <a:rPr lang="en-US" altLang="ko-KR" b="0" dirty="0"/>
              <a:t>LLC </a:t>
            </a:r>
            <a:r>
              <a:rPr lang="ko-KR" altLang="en-US" b="0" dirty="0"/>
              <a:t>계층에서 </a:t>
            </a:r>
            <a:r>
              <a:rPr lang="en-US" altLang="ko-KR" b="0" dirty="0"/>
              <a:t>MAC </a:t>
            </a:r>
            <a:r>
              <a:rPr lang="ko-KR" altLang="en-US" b="0" dirty="0"/>
              <a:t>계층으로 전송 요청이 내려온 </a:t>
            </a:r>
            <a:r>
              <a:rPr lang="en-US" altLang="ko-KR" b="0" dirty="0"/>
              <a:t>LLC </a:t>
            </a:r>
            <a:r>
              <a:rPr lang="ko-KR" altLang="en-US" b="0" dirty="0"/>
              <a:t>프레임을 토큰 링 </a:t>
            </a:r>
            <a:r>
              <a:rPr lang="ko-KR" altLang="en-US" b="0" dirty="0" smtClean="0"/>
              <a:t>프레임의 </a:t>
            </a:r>
            <a:r>
              <a:rPr lang="ko-KR" altLang="en-US" b="0" dirty="0"/>
              <a:t>구조로 캡슐화하는 과정을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6972300" cy="43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4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 필드의 </a:t>
            </a:r>
            <a:r>
              <a:rPr lang="ko-KR" altLang="en-US" dirty="0" smtClean="0"/>
              <a:t>의미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Start Delimiter/End Delimiter</a:t>
            </a:r>
          </a:p>
          <a:p>
            <a:pPr lvl="1"/>
            <a:r>
              <a:rPr lang="en-US" altLang="ko-KR" b="0" dirty="0"/>
              <a:t>SD/ED </a:t>
            </a:r>
            <a:r>
              <a:rPr lang="ko-KR" altLang="en-US" b="0" dirty="0" smtClean="0"/>
              <a:t>필드는 </a:t>
            </a:r>
            <a:r>
              <a:rPr lang="ko-KR" altLang="en-US" b="0" dirty="0"/>
              <a:t>프레임의 시작과 끝을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데이터의 처음과 중간 프레임은 </a:t>
            </a:r>
            <a:r>
              <a:rPr lang="en-US" altLang="ko-KR" b="0" dirty="0" smtClean="0"/>
              <a:t>I </a:t>
            </a:r>
            <a:r>
              <a:rPr lang="ko-KR" altLang="en-US" b="0" dirty="0"/>
              <a:t>비트의 값을 </a:t>
            </a:r>
            <a:r>
              <a:rPr lang="en-US" altLang="ko-KR" b="0" dirty="0"/>
              <a:t>1</a:t>
            </a:r>
            <a:r>
              <a:rPr lang="ko-KR" altLang="en-US" b="0" dirty="0"/>
              <a:t>로 </a:t>
            </a:r>
            <a:r>
              <a:rPr lang="ko-KR" altLang="en-US" b="0" dirty="0" smtClean="0"/>
              <a:t>지정해 </a:t>
            </a:r>
            <a:r>
              <a:rPr lang="ko-KR" altLang="en-US" b="0" dirty="0"/>
              <a:t>전송하고 마지막 프레임은 값을 </a:t>
            </a:r>
            <a:r>
              <a:rPr lang="en-US" altLang="ko-KR" b="0" dirty="0"/>
              <a:t>0</a:t>
            </a:r>
            <a:r>
              <a:rPr lang="ko-KR" altLang="en-US" b="0" dirty="0"/>
              <a:t>으로 지정함으로써</a:t>
            </a:r>
            <a:r>
              <a:rPr lang="en-US" altLang="ko-KR" b="0" dirty="0"/>
              <a:t>, </a:t>
            </a:r>
            <a:r>
              <a:rPr lang="ko-KR" altLang="en-US" b="0" dirty="0"/>
              <a:t>수신 호스트가 연속 데이터를 </a:t>
            </a:r>
            <a:r>
              <a:rPr lang="ko-KR" altLang="en-US" b="0" dirty="0" smtClean="0"/>
              <a:t>구분하여 </a:t>
            </a:r>
            <a:r>
              <a:rPr lang="ko-KR" altLang="en-US" b="0" dirty="0"/>
              <a:t>수신할 수 있게 </a:t>
            </a:r>
            <a:r>
              <a:rPr lang="ko-KR" altLang="en-US" b="0" dirty="0" smtClean="0"/>
              <a:t>해줌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E </a:t>
            </a:r>
            <a:r>
              <a:rPr lang="ko-KR" altLang="en-US" b="0" dirty="0"/>
              <a:t>비트는 오류 검출용으로 </a:t>
            </a:r>
            <a:r>
              <a:rPr lang="ko-KR" altLang="en-US" b="0" dirty="0" smtClean="0"/>
              <a:t>이용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en-US" altLang="ko-KR" dirty="0"/>
              <a:t>Access Control</a:t>
            </a:r>
          </a:p>
          <a:p>
            <a:pPr lvl="1"/>
            <a:r>
              <a:rPr lang="en-US" altLang="ko-KR" b="0" dirty="0"/>
              <a:t>AC </a:t>
            </a:r>
            <a:r>
              <a:rPr lang="ko-KR" altLang="en-US" b="0" dirty="0" smtClean="0"/>
              <a:t>필드는 </a:t>
            </a:r>
            <a:r>
              <a:rPr lang="ko-KR" altLang="en-US" b="0" dirty="0"/>
              <a:t>여러 가지 제어 기능을 수행하기 위해 </a:t>
            </a:r>
            <a:r>
              <a:rPr lang="ko-KR" altLang="en-US" b="0" dirty="0" smtClean="0"/>
              <a:t>사용</a:t>
            </a:r>
            <a:endParaRPr lang="ko-KR" altLang="en-US" b="0" dirty="0"/>
          </a:p>
          <a:p>
            <a:pPr lvl="1"/>
            <a:r>
              <a:rPr lang="ko-KR" altLang="en-US" b="0" dirty="0"/>
              <a:t>우선순위 비트</a:t>
            </a:r>
            <a:r>
              <a:rPr lang="en-US" altLang="ko-KR" b="0" dirty="0"/>
              <a:t>, </a:t>
            </a:r>
            <a:r>
              <a:rPr lang="ko-KR" altLang="en-US" b="0" dirty="0"/>
              <a:t>토큰 비트</a:t>
            </a:r>
            <a:r>
              <a:rPr lang="en-US" altLang="ko-KR" b="0" dirty="0"/>
              <a:t>, </a:t>
            </a:r>
            <a:r>
              <a:rPr lang="ko-KR" altLang="en-US" b="0" dirty="0"/>
              <a:t>모니터 비트</a:t>
            </a:r>
            <a:r>
              <a:rPr lang="en-US" altLang="ko-KR" b="0" dirty="0"/>
              <a:t>, </a:t>
            </a:r>
            <a:r>
              <a:rPr lang="ko-KR" altLang="en-US" b="0" dirty="0"/>
              <a:t>예약 비트로 </a:t>
            </a:r>
            <a:r>
              <a:rPr lang="ko-KR" altLang="en-US" b="0" dirty="0" smtClean="0"/>
              <a:t>나눔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146842"/>
            <a:ext cx="4876800" cy="171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8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</a:t>
            </a:r>
            <a:r>
              <a:rPr lang="en-US" altLang="ko-KR" dirty="0" smtClean="0"/>
              <a:t> </a:t>
            </a:r>
            <a:r>
              <a:rPr lang="en-US" altLang="ko-KR" dirty="0"/>
              <a:t>IEEE 802 </a:t>
            </a:r>
            <a:r>
              <a:rPr lang="ko-KR" altLang="en-US" dirty="0" smtClean="0"/>
              <a:t>시리즈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02</a:t>
            </a:r>
            <a:r>
              <a:rPr lang="en-US" altLang="ko-KR" dirty="0" smtClean="0"/>
              <a:t> </a:t>
            </a:r>
            <a:r>
              <a:rPr lang="en-US" altLang="ko-KR" dirty="0" smtClean="0"/>
              <a:t>CSMA/CD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03</a:t>
            </a:r>
            <a:r>
              <a:rPr lang="en-US" altLang="ko-KR" dirty="0" smtClean="0"/>
              <a:t> </a:t>
            </a:r>
            <a:r>
              <a:rPr lang="ko-KR" altLang="en-US" dirty="0"/>
              <a:t>토큰 </a:t>
            </a:r>
            <a:r>
              <a:rPr lang="ko-KR" altLang="en-US" dirty="0" smtClean="0"/>
              <a:t>버스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04 </a:t>
            </a:r>
            <a:r>
              <a:rPr lang="ko-KR" altLang="en-US" dirty="0"/>
              <a:t>토큰 </a:t>
            </a:r>
            <a:r>
              <a:rPr lang="ko-KR" altLang="en-US" dirty="0" smtClean="0"/>
              <a:t>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 필드의 의미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Frame </a:t>
            </a:r>
            <a:r>
              <a:rPr lang="en-US" altLang="ko-KR" dirty="0" smtClean="0"/>
              <a:t>Control</a:t>
            </a:r>
          </a:p>
          <a:p>
            <a:pPr lvl="2"/>
            <a:r>
              <a:rPr lang="ko-KR" altLang="en-US" b="0" dirty="0"/>
              <a:t>토큰 링 프레임의 </a:t>
            </a:r>
            <a:r>
              <a:rPr lang="en-US" altLang="ko-KR" b="0" dirty="0" smtClean="0"/>
              <a:t>FC </a:t>
            </a:r>
            <a:r>
              <a:rPr lang="ko-KR" altLang="en-US" b="0" dirty="0"/>
              <a:t>필드는 </a:t>
            </a:r>
            <a:r>
              <a:rPr lang="en-US" altLang="ko-KR" b="0" dirty="0" smtClean="0"/>
              <a:t>LLC </a:t>
            </a:r>
            <a:r>
              <a:rPr lang="ko-KR" altLang="en-US" b="0" dirty="0"/>
              <a:t>계층에서 목적지 </a:t>
            </a:r>
            <a:r>
              <a:rPr lang="ko-KR" altLang="en-US" b="0" dirty="0" smtClean="0"/>
              <a:t>호스트로 </a:t>
            </a:r>
            <a:r>
              <a:rPr lang="ko-KR" altLang="en-US" b="0" dirty="0"/>
              <a:t>전송해줄 것을 요청한 </a:t>
            </a:r>
            <a:r>
              <a:rPr lang="en-US" altLang="ko-KR" b="0" dirty="0"/>
              <a:t>LLC </a:t>
            </a:r>
            <a:r>
              <a:rPr lang="ko-KR" altLang="en-US" b="0" dirty="0"/>
              <a:t>프레임과 토큰 링 프로토콜에서 사용하는 제어용 프레임을 </a:t>
            </a:r>
            <a:r>
              <a:rPr lang="ko-KR" altLang="en-US" b="0" dirty="0" smtClean="0"/>
              <a:t>구분하는 </a:t>
            </a:r>
            <a:r>
              <a:rPr lang="ko-KR" altLang="en-US" b="0" dirty="0"/>
              <a:t>데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2" y="2438400"/>
            <a:ext cx="3614738" cy="23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5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 필드의 의미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Frame Status</a:t>
            </a:r>
          </a:p>
          <a:p>
            <a:pPr lvl="2"/>
            <a:r>
              <a:rPr lang="en-US" altLang="ko-KR" b="0" dirty="0" smtClean="0"/>
              <a:t>FS </a:t>
            </a:r>
            <a:r>
              <a:rPr lang="ko-KR" altLang="en-US" b="0" dirty="0"/>
              <a:t>필드는 토큰 링 프레임의 맨 마지막에 위치하며</a:t>
            </a:r>
            <a:r>
              <a:rPr lang="en-US" altLang="ko-KR" b="0" dirty="0"/>
              <a:t>, </a:t>
            </a:r>
            <a:r>
              <a:rPr lang="ko-KR" altLang="en-US" b="0" dirty="0"/>
              <a:t>데이터 프레임의 수신 </a:t>
            </a:r>
            <a:r>
              <a:rPr lang="ko-KR" altLang="en-US" b="0" dirty="0" smtClean="0"/>
              <a:t>호스트가 </a:t>
            </a:r>
            <a:r>
              <a:rPr lang="ko-KR" altLang="en-US" b="0" dirty="0"/>
              <a:t>송신 호스트에 응답할 수 있도록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b="0" dirty="0"/>
              <a:t>2</a:t>
            </a:r>
            <a:r>
              <a:rPr lang="ko-KR" altLang="en-US" b="0" dirty="0"/>
              <a:t>개의 플래그 비트 </a:t>
            </a:r>
            <a:r>
              <a:rPr lang="en-US" altLang="ko-KR" b="0" dirty="0"/>
              <a:t>A, C </a:t>
            </a:r>
            <a:r>
              <a:rPr lang="ko-KR" altLang="en-US" b="0" dirty="0"/>
              <a:t>필드로 정의되며</a:t>
            </a:r>
            <a:r>
              <a:rPr lang="en-US" altLang="ko-KR" b="0" dirty="0"/>
              <a:t>, </a:t>
            </a:r>
            <a:r>
              <a:rPr lang="ko-KR" altLang="en-US" b="0" dirty="0"/>
              <a:t>두 필드의 값이 쌍으로 </a:t>
            </a:r>
            <a:r>
              <a:rPr lang="ko-KR" altLang="en-US" b="0" dirty="0" smtClean="0"/>
              <a:t>존재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한 </a:t>
            </a:r>
            <a:r>
              <a:rPr lang="ko-KR" altLang="en-US" b="0" dirty="0"/>
              <a:t>쌍의 값이 동일한 경우에만 유효한 응답으로 정의되고</a:t>
            </a:r>
            <a:r>
              <a:rPr lang="en-US" altLang="ko-KR" b="0" dirty="0"/>
              <a:t>, </a:t>
            </a:r>
            <a:r>
              <a:rPr lang="ko-KR" altLang="en-US" b="0" dirty="0"/>
              <a:t>다르면 </a:t>
            </a:r>
            <a:r>
              <a:rPr lang="en-US" altLang="ko-KR" b="0" dirty="0"/>
              <a:t>0</a:t>
            </a:r>
            <a:r>
              <a:rPr lang="ko-KR" altLang="en-US" b="0" dirty="0"/>
              <a:t>으로 </a:t>
            </a:r>
            <a:r>
              <a:rPr lang="ko-KR" altLang="en-US" b="0" dirty="0" smtClean="0"/>
              <a:t>처리되어 무시됨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438400"/>
            <a:ext cx="3671888" cy="14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5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en-US" altLang="ko-KR" dirty="0" smtClean="0"/>
              <a:t>IEEE 802 </a:t>
            </a:r>
            <a:r>
              <a:rPr lang="ko-KR" altLang="en-US" dirty="0" smtClean="0"/>
              <a:t>시리즈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MAC</a:t>
            </a:r>
            <a:r>
              <a:rPr lang="ko-KR" altLang="en-US" dirty="0"/>
              <a:t>과 </a:t>
            </a:r>
            <a:r>
              <a:rPr lang="en-US" altLang="ko-KR" b="1" dirty="0"/>
              <a:t>LLC </a:t>
            </a:r>
            <a:r>
              <a:rPr lang="ko-KR" altLang="en-US" dirty="0" smtClean="0"/>
              <a:t>계층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425015" cy="5518344"/>
          </a:xfrm>
        </p:spPr>
        <p:txBody>
          <a:bodyPr/>
          <a:lstStyle/>
          <a:p>
            <a:pPr lvl="1"/>
            <a:r>
              <a:rPr lang="en-US" altLang="ko-KR" b="0" dirty="0"/>
              <a:t>LAN </a:t>
            </a:r>
            <a:r>
              <a:rPr lang="ko-KR" altLang="en-US" b="0" dirty="0"/>
              <a:t>환경에서는 네트워크 자원을 효율적으로 활용하려고 </a:t>
            </a:r>
            <a:r>
              <a:rPr lang="ko-KR" altLang="en-US" b="0" dirty="0" smtClean="0"/>
              <a:t>데이터 링크 </a:t>
            </a:r>
            <a:r>
              <a:rPr lang="ko-KR" altLang="en-US" b="0" dirty="0"/>
              <a:t>계층의 기능을 </a:t>
            </a:r>
            <a:r>
              <a:rPr lang="en-US" altLang="ko-KR" b="0" dirty="0"/>
              <a:t>LLC </a:t>
            </a:r>
            <a:r>
              <a:rPr lang="ko-KR" altLang="en-US" b="0" dirty="0"/>
              <a:t>계층과 </a:t>
            </a:r>
            <a:r>
              <a:rPr lang="en-US" altLang="ko-KR" b="0" dirty="0"/>
              <a:t>MAC </a:t>
            </a:r>
            <a:r>
              <a:rPr lang="ko-KR" altLang="en-US" b="0" dirty="0"/>
              <a:t>계층으로 나누어 </a:t>
            </a:r>
            <a:r>
              <a:rPr lang="ko-KR" altLang="en-US" b="0" dirty="0" smtClean="0"/>
              <a:t>처리</a:t>
            </a:r>
            <a:endParaRPr lang="en-US" altLang="ko-KR" b="0" dirty="0" smtClean="0"/>
          </a:p>
          <a:p>
            <a:pPr lvl="1"/>
            <a:r>
              <a:rPr lang="en-US" altLang="ko-KR" b="0" dirty="0"/>
              <a:t>(b)</a:t>
            </a:r>
            <a:r>
              <a:rPr lang="ko-KR" altLang="en-US" b="0" dirty="0"/>
              <a:t>의 </a:t>
            </a:r>
            <a:r>
              <a:rPr lang="en-US" altLang="ko-KR" b="0" dirty="0"/>
              <a:t>WAN </a:t>
            </a:r>
            <a:r>
              <a:rPr lang="ko-KR" altLang="en-US" b="0" dirty="0" smtClean="0"/>
              <a:t>환경과 </a:t>
            </a:r>
            <a:r>
              <a:rPr lang="ko-KR" altLang="en-US" b="0" dirty="0"/>
              <a:t>비교해서 보면</a:t>
            </a:r>
            <a:r>
              <a:rPr lang="en-US" altLang="ko-KR" b="0" dirty="0"/>
              <a:t>, LAN</a:t>
            </a:r>
            <a:r>
              <a:rPr lang="ko-KR" altLang="en-US" b="0" dirty="0"/>
              <a:t>의 </a:t>
            </a:r>
            <a:r>
              <a:rPr lang="en-US" altLang="ko-KR" b="0" dirty="0"/>
              <a:t>LLC </a:t>
            </a:r>
            <a:r>
              <a:rPr lang="ko-KR" altLang="en-US" b="0" dirty="0"/>
              <a:t>계층이 </a:t>
            </a:r>
            <a:r>
              <a:rPr lang="en-US" altLang="ko-KR" b="0" dirty="0"/>
              <a:t>WAN</a:t>
            </a:r>
            <a:r>
              <a:rPr lang="ko-KR" altLang="en-US" b="0" dirty="0"/>
              <a:t>의 데이터 링크 계층과 역할이 비슷하기 </a:t>
            </a:r>
            <a:r>
              <a:rPr lang="ko-KR" altLang="en-US" b="0" dirty="0" smtClean="0"/>
              <a:t>때문에 </a:t>
            </a:r>
            <a:r>
              <a:rPr lang="en-US" altLang="ko-KR" b="0" dirty="0" smtClean="0"/>
              <a:t>LAN </a:t>
            </a:r>
            <a:r>
              <a:rPr lang="ko-KR" altLang="en-US" b="0" dirty="0"/>
              <a:t>환경에 </a:t>
            </a:r>
            <a:r>
              <a:rPr lang="en-US" altLang="ko-KR" b="0" dirty="0"/>
              <a:t>MAC </a:t>
            </a:r>
            <a:r>
              <a:rPr lang="ko-KR" altLang="en-US" b="0" dirty="0"/>
              <a:t>계층이 추가된 것으로 볼 수 </a:t>
            </a:r>
            <a:r>
              <a:rPr lang="ko-KR" altLang="en-US" b="0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819400"/>
            <a:ext cx="496736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MAC</a:t>
            </a:r>
            <a:r>
              <a:rPr lang="ko-KR" altLang="en-US" dirty="0"/>
              <a:t>과 </a:t>
            </a:r>
            <a:r>
              <a:rPr lang="en-US" altLang="ko-KR" b="1" dirty="0"/>
              <a:t>LLC </a:t>
            </a:r>
            <a:r>
              <a:rPr lang="ko-KR" altLang="en-US" dirty="0"/>
              <a:t>계층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MAC </a:t>
            </a:r>
            <a:r>
              <a:rPr lang="ko-KR" altLang="en-US" dirty="0"/>
              <a:t>계층</a:t>
            </a:r>
          </a:p>
          <a:p>
            <a:pPr lvl="1"/>
            <a:r>
              <a:rPr lang="en-US" altLang="ko-KR" b="0" dirty="0" smtClean="0"/>
              <a:t>MAC </a:t>
            </a:r>
            <a:r>
              <a:rPr lang="ko-KR" altLang="en-US" b="0" dirty="0"/>
              <a:t>계층은 전송 선로의 물리적인 특성을 반영하므로 </a:t>
            </a:r>
            <a:r>
              <a:rPr lang="en-US" altLang="ko-KR" b="0" dirty="0"/>
              <a:t>LAN</a:t>
            </a:r>
            <a:r>
              <a:rPr lang="ko-KR" altLang="en-US" b="0" dirty="0"/>
              <a:t>의 </a:t>
            </a:r>
            <a:r>
              <a:rPr lang="ko-KR" altLang="en-US" b="0" dirty="0" smtClean="0"/>
              <a:t>종류에 따라 </a:t>
            </a:r>
            <a:r>
              <a:rPr lang="ko-KR" altLang="en-US" b="0" dirty="0"/>
              <a:t>특성이 </a:t>
            </a:r>
            <a:r>
              <a:rPr lang="ko-KR" altLang="en-US" b="0" dirty="0" smtClean="0"/>
              <a:t>구분</a:t>
            </a:r>
            <a:endParaRPr lang="en-US" altLang="ko-KR" b="0" dirty="0" smtClean="0"/>
          </a:p>
          <a:p>
            <a:pPr lvl="1"/>
            <a:r>
              <a:rPr lang="en-US" altLang="ko-KR" b="0" dirty="0"/>
              <a:t>LAN </a:t>
            </a:r>
            <a:r>
              <a:rPr lang="ko-KR" altLang="en-US" b="0" dirty="0" smtClean="0"/>
              <a:t>환경을 위한 </a:t>
            </a:r>
            <a:r>
              <a:rPr lang="en-US" altLang="ko-KR" b="0" dirty="0"/>
              <a:t>MAC </a:t>
            </a:r>
            <a:r>
              <a:rPr lang="ko-KR" altLang="en-US" b="0" dirty="0" smtClean="0"/>
              <a:t>계층의 종류 중 대표적인 예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공유 </a:t>
            </a:r>
            <a:r>
              <a:rPr lang="ko-KR" altLang="en-US" b="0" dirty="0"/>
              <a:t>버스 방식을 지원하는 </a:t>
            </a:r>
            <a:r>
              <a:rPr lang="en-US" altLang="ko-KR" b="0" dirty="0"/>
              <a:t>CSMA/CD </a:t>
            </a:r>
            <a:r>
              <a:rPr lang="ko-KR" altLang="en-US" b="0" dirty="0"/>
              <a:t>방식과 링 </a:t>
            </a:r>
            <a:r>
              <a:rPr lang="ko-KR" altLang="en-US" b="0" dirty="0" smtClean="0"/>
              <a:t>구조를 </a:t>
            </a:r>
            <a:r>
              <a:rPr lang="ko-KR" altLang="en-US" b="0" dirty="0"/>
              <a:t>지원하는 토큰 링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컴퓨터 네트워크에서 가장 많이 사용하는 </a:t>
            </a:r>
            <a:r>
              <a:rPr lang="ko-KR" altLang="en-US" b="0" dirty="0" err="1" smtClean="0"/>
              <a:t>이더넷은</a:t>
            </a:r>
            <a:r>
              <a:rPr lang="ko-KR" altLang="en-US" b="0" dirty="0" smtClean="0"/>
              <a:t> </a:t>
            </a:r>
            <a:r>
              <a:rPr lang="ko-KR" altLang="en-US" b="0" dirty="0"/>
              <a:t>공유 버스를 이용해 호스트를 </a:t>
            </a:r>
            <a:r>
              <a:rPr lang="ko-KR" altLang="en-US" b="0" dirty="0" smtClean="0"/>
              <a:t>연결하는 </a:t>
            </a:r>
            <a:r>
              <a:rPr lang="en-US" altLang="ko-KR" b="0" dirty="0"/>
              <a:t>CSMA/CD </a:t>
            </a:r>
            <a:r>
              <a:rPr lang="ko-KR" altLang="en-US" b="0" dirty="0"/>
              <a:t>방식을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1"/>
            <a:r>
              <a:rPr lang="ko-KR" altLang="en-US" b="0" dirty="0"/>
              <a:t>토큰 </a:t>
            </a:r>
            <a:r>
              <a:rPr lang="ko-KR" altLang="en-US" b="0" dirty="0" smtClean="0"/>
              <a:t>링</a:t>
            </a:r>
            <a:r>
              <a:rPr lang="en-US" altLang="ko-KR" sz="1400" b="0" dirty="0" smtClean="0"/>
              <a:t> </a:t>
            </a:r>
            <a:r>
              <a:rPr lang="ko-KR" altLang="en-US" b="0" dirty="0"/>
              <a:t>방식은 점대점 연결의 순환 구조를 지원하며</a:t>
            </a:r>
            <a:r>
              <a:rPr lang="en-US" altLang="ko-KR" b="0" dirty="0"/>
              <a:t>, </a:t>
            </a:r>
            <a:r>
              <a:rPr lang="ko-KR" altLang="en-US" b="0" dirty="0" smtClean="0"/>
              <a:t>토큰이라는 </a:t>
            </a:r>
            <a:r>
              <a:rPr lang="ko-KR" altLang="en-US" b="0" dirty="0"/>
              <a:t>특정 </a:t>
            </a:r>
            <a:r>
              <a:rPr lang="ko-KR" altLang="en-US" b="0" dirty="0" smtClean="0"/>
              <a:t>패턴의 </a:t>
            </a:r>
            <a:r>
              <a:rPr lang="ko-KR" altLang="en-US" b="0" dirty="0"/>
              <a:t>제어 프레임이 링을 </a:t>
            </a:r>
            <a:r>
              <a:rPr lang="ko-KR" altLang="en-US" b="0" dirty="0" smtClean="0"/>
              <a:t>순환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98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MAC</a:t>
            </a:r>
            <a:r>
              <a:rPr lang="ko-KR" altLang="en-US" dirty="0"/>
              <a:t>과 </a:t>
            </a:r>
            <a:r>
              <a:rPr lang="en-US" altLang="ko-KR" b="1" dirty="0"/>
              <a:t>LLC </a:t>
            </a:r>
            <a:r>
              <a:rPr lang="ko-KR" altLang="en-US" dirty="0"/>
              <a:t>계층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LLC </a:t>
            </a:r>
            <a:r>
              <a:rPr lang="ko-KR" altLang="en-US" dirty="0"/>
              <a:t>계층</a:t>
            </a:r>
          </a:p>
          <a:p>
            <a:pPr lvl="1"/>
            <a:r>
              <a:rPr lang="en-US" altLang="ko-KR" b="0" dirty="0"/>
              <a:t>LAN </a:t>
            </a:r>
            <a:r>
              <a:rPr lang="ko-KR" altLang="en-US" b="0" dirty="0"/>
              <a:t>환경에서 </a:t>
            </a:r>
            <a:r>
              <a:rPr lang="en-US" altLang="ko-KR" b="0" dirty="0" smtClean="0"/>
              <a:t>LLC </a:t>
            </a:r>
            <a:r>
              <a:rPr lang="ko-KR" altLang="en-US" b="0" dirty="0" smtClean="0"/>
              <a:t>계층은 </a:t>
            </a:r>
            <a:r>
              <a:rPr lang="en-US" altLang="ko-KR" b="0" dirty="0" smtClean="0"/>
              <a:t>WAN </a:t>
            </a:r>
            <a:r>
              <a:rPr lang="ko-KR" altLang="en-US" b="0" dirty="0"/>
              <a:t>환경의 데이터 링크 </a:t>
            </a:r>
            <a:r>
              <a:rPr lang="ko-KR" altLang="en-US" b="0" dirty="0" smtClean="0"/>
              <a:t>계층과 </a:t>
            </a:r>
            <a:r>
              <a:rPr lang="ko-KR" altLang="en-US" b="0" dirty="0"/>
              <a:t>기능이 </a:t>
            </a:r>
            <a:r>
              <a:rPr lang="ko-KR" altLang="en-US" b="0" dirty="0" smtClean="0"/>
              <a:t>유사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송수신 </a:t>
            </a:r>
            <a:r>
              <a:rPr lang="ko-KR" altLang="en-US" b="0" dirty="0"/>
              <a:t>호스트 사이의 프레임 전송 과정에서 물리적인 오류가 </a:t>
            </a:r>
            <a:r>
              <a:rPr lang="ko-KR" altLang="en-US" b="0" dirty="0" smtClean="0"/>
              <a:t>발생하면 </a:t>
            </a:r>
            <a:r>
              <a:rPr lang="ko-KR" altLang="en-US" b="0" dirty="0"/>
              <a:t>이를 복구하는 작업을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변형</a:t>
            </a:r>
            <a:r>
              <a:rPr lang="en-US" altLang="ko-KR" b="0" dirty="0"/>
              <a:t>, </a:t>
            </a:r>
            <a:r>
              <a:rPr lang="ko-KR" altLang="en-US" b="0" dirty="0"/>
              <a:t>데이터 분실 등에 관한 오류 제어와 </a:t>
            </a:r>
            <a:r>
              <a:rPr lang="ko-KR" altLang="en-US" b="0" dirty="0" smtClean="0"/>
              <a:t>송수신 </a:t>
            </a:r>
            <a:r>
              <a:rPr lang="ko-KR" altLang="en-US" b="0" dirty="0"/>
              <a:t>호스트 사이의 속도 차이에 관한 흐름 제어 등의 기능이 </a:t>
            </a:r>
            <a:r>
              <a:rPr lang="ko-KR" altLang="en-US" b="0" dirty="0" smtClean="0"/>
              <a:t>필요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LLC </a:t>
            </a:r>
            <a:r>
              <a:rPr lang="ko-KR" altLang="en-US" b="0" dirty="0"/>
              <a:t>계층도 </a:t>
            </a:r>
            <a:r>
              <a:rPr lang="en-US" altLang="ko-KR" b="0" dirty="0"/>
              <a:t>LAN</a:t>
            </a:r>
            <a:r>
              <a:rPr lang="ko-KR" altLang="en-US" b="0" dirty="0"/>
              <a:t>의 </a:t>
            </a:r>
            <a:r>
              <a:rPr lang="ko-KR" altLang="en-US" b="0" dirty="0" smtClean="0"/>
              <a:t>특성에 부분적으로 </a:t>
            </a:r>
            <a:r>
              <a:rPr lang="ko-KR" altLang="en-US" b="0" dirty="0"/>
              <a:t>영향을 받을 수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CSMA/CD</a:t>
            </a:r>
            <a:r>
              <a:rPr lang="ko-KR" altLang="en-US" b="0" dirty="0"/>
              <a:t>에서 사용하는 </a:t>
            </a:r>
            <a:r>
              <a:rPr lang="en-US" altLang="ko-KR" b="0" dirty="0"/>
              <a:t>LLC</a:t>
            </a:r>
            <a:r>
              <a:rPr lang="ko-KR" altLang="en-US" b="0" dirty="0"/>
              <a:t>와 토큰 링에서 </a:t>
            </a:r>
            <a:r>
              <a:rPr lang="ko-KR" altLang="en-US" b="0" dirty="0" smtClean="0"/>
              <a:t>사용하는 </a:t>
            </a:r>
            <a:r>
              <a:rPr lang="en-US" altLang="ko-KR" b="0" dirty="0"/>
              <a:t>LLC</a:t>
            </a:r>
            <a:r>
              <a:rPr lang="ko-KR" altLang="en-US" b="0" dirty="0"/>
              <a:t>는 약간 다를 수 </a:t>
            </a:r>
            <a:r>
              <a:rPr lang="ko-KR" altLang="en-US" dirty="0" smtClean="0"/>
              <a:t>있</a:t>
            </a:r>
            <a:r>
              <a:rPr lang="ko-KR" altLang="en-US" dirty="0"/>
              <a:t>음</a:t>
            </a:r>
          </a:p>
        </p:txBody>
      </p:sp>
    </p:spTree>
    <p:extLst>
      <p:ext uri="{BB962C8B-B14F-4D97-AF65-F5344CB8AC3E}">
        <p14:creationId xmlns:p14="http://schemas.microsoft.com/office/powerpoint/2010/main" val="256040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LAN </a:t>
            </a:r>
            <a:r>
              <a:rPr lang="ko-KR" altLang="en-US" dirty="0" smtClean="0"/>
              <a:t>표준안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IEEE</a:t>
            </a:r>
            <a:r>
              <a:rPr lang="ko-KR" altLang="en-US" b="0" dirty="0"/>
              <a:t>에서 데이터 링크 계층과 관련된 다양한 </a:t>
            </a:r>
            <a:r>
              <a:rPr lang="en-US" altLang="ko-KR" b="0" dirty="0"/>
              <a:t>LAN </a:t>
            </a:r>
            <a:r>
              <a:rPr lang="ko-KR" altLang="en-US" b="0" dirty="0"/>
              <a:t>표준안 연구 </a:t>
            </a:r>
            <a:r>
              <a:rPr lang="ko-KR" altLang="en-US" b="0" dirty="0" smtClean="0"/>
              <a:t>결과를 </a:t>
            </a:r>
            <a:r>
              <a:rPr lang="en-US" altLang="ko-KR" b="0" dirty="0" smtClean="0"/>
              <a:t>IEEE </a:t>
            </a:r>
            <a:r>
              <a:rPr lang="en-US" altLang="ko-KR" b="0" dirty="0"/>
              <a:t>802 </a:t>
            </a:r>
            <a:r>
              <a:rPr lang="ko-KR" altLang="en-US" b="0" dirty="0"/>
              <a:t>시리즈로 </a:t>
            </a:r>
            <a:r>
              <a:rPr lang="ko-KR" altLang="en-US" b="0" dirty="0" smtClean="0"/>
              <a:t>발표</a:t>
            </a:r>
            <a:r>
              <a:rPr lang="en-US" altLang="ko-KR" b="0" dirty="0" smtClean="0"/>
              <a:t> </a:t>
            </a:r>
          </a:p>
          <a:p>
            <a:pPr lvl="2"/>
            <a:r>
              <a:rPr lang="en-US" altLang="ko-KR" b="0" dirty="0" smtClean="0"/>
              <a:t>IEEE </a:t>
            </a:r>
            <a:r>
              <a:rPr lang="en-US" altLang="ko-KR" b="0" dirty="0"/>
              <a:t>802.1</a:t>
            </a:r>
            <a:r>
              <a:rPr lang="ko-KR" altLang="en-US" b="0" dirty="0"/>
              <a:t>은 관련 표준안 전체를 소개하고 </a:t>
            </a:r>
            <a:r>
              <a:rPr lang="ko-KR" altLang="en-US" b="0" dirty="0" smtClean="0"/>
              <a:t>인터페이스 </a:t>
            </a:r>
            <a:r>
              <a:rPr lang="ko-KR" altLang="en-US" b="0" dirty="0" err="1" smtClean="0"/>
              <a:t>프리미티브에</a:t>
            </a:r>
            <a:r>
              <a:rPr lang="ko-KR" altLang="en-US" b="0" dirty="0" smtClean="0"/>
              <a:t> </a:t>
            </a:r>
            <a:r>
              <a:rPr lang="ko-KR" altLang="en-US" b="0" dirty="0"/>
              <a:t>대한 정의를 </a:t>
            </a:r>
            <a:r>
              <a:rPr lang="ko-KR" altLang="en-US" b="0" dirty="0" smtClean="0"/>
              <a:t>다룸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IEEE </a:t>
            </a:r>
            <a:r>
              <a:rPr lang="en-US" altLang="ko-KR" b="0" dirty="0"/>
              <a:t>802.2</a:t>
            </a:r>
            <a:r>
              <a:rPr lang="ko-KR" altLang="en-US" b="0" dirty="0"/>
              <a:t>는 데이터 링크 계층의 상위 부분인 </a:t>
            </a:r>
            <a:r>
              <a:rPr lang="en-US" altLang="ko-KR" b="0" dirty="0"/>
              <a:t>LLC </a:t>
            </a:r>
            <a:r>
              <a:rPr lang="ko-KR" altLang="en-US" b="0" dirty="0" smtClean="0"/>
              <a:t>프로토콜의 </a:t>
            </a:r>
            <a:r>
              <a:rPr lang="ko-KR" altLang="en-US" b="0" dirty="0"/>
              <a:t>정의를 </a:t>
            </a:r>
            <a:r>
              <a:rPr lang="ko-KR" altLang="en-US" b="0" dirty="0" smtClean="0"/>
              <a:t>다룸</a:t>
            </a:r>
            <a:endParaRPr lang="en-US" altLang="ko-KR" b="0" dirty="0" smtClean="0"/>
          </a:p>
          <a:p>
            <a:pPr lvl="2"/>
            <a:r>
              <a:rPr lang="en-US" altLang="ko-KR" b="0" dirty="0"/>
              <a:t>IEEE 802.3 </a:t>
            </a:r>
            <a:r>
              <a:rPr lang="ko-KR" altLang="en-US" b="0" dirty="0"/>
              <a:t>표준안부터는 물리 계층과 </a:t>
            </a:r>
            <a:r>
              <a:rPr lang="en-US" altLang="ko-KR" b="0" dirty="0"/>
              <a:t>MAC </a:t>
            </a:r>
            <a:r>
              <a:rPr lang="ko-KR" altLang="en-US" b="0" dirty="0"/>
              <a:t>계층에 대한 내용을 주로 </a:t>
            </a:r>
            <a:r>
              <a:rPr lang="ko-KR" altLang="en-US" b="0" dirty="0" smtClean="0"/>
              <a:t>다룸</a:t>
            </a:r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97056"/>
            <a:ext cx="4191000" cy="35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5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LAN </a:t>
            </a:r>
            <a:r>
              <a:rPr lang="ko-KR" altLang="en-US" dirty="0"/>
              <a:t>표준안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CSMA/CD</a:t>
            </a:r>
          </a:p>
          <a:p>
            <a:pPr lvl="1"/>
            <a:r>
              <a:rPr lang="ko-KR" altLang="en-US" b="0" dirty="0"/>
              <a:t>다중 접근 </a:t>
            </a:r>
            <a:r>
              <a:rPr lang="ko-KR" altLang="en-US" b="0" dirty="0" smtClean="0"/>
              <a:t>채널</a:t>
            </a:r>
            <a:r>
              <a:rPr lang="en-US" altLang="ko-KR" b="0" dirty="0" smtClean="0"/>
              <a:t> </a:t>
            </a:r>
            <a:r>
              <a:rPr lang="ko-KR" altLang="en-US" b="0" dirty="0"/>
              <a:t>방식을 </a:t>
            </a:r>
            <a:r>
              <a:rPr lang="ko-KR" altLang="en-US" b="0" dirty="0" smtClean="0"/>
              <a:t>이용해 공유 </a:t>
            </a:r>
            <a:r>
              <a:rPr lang="ko-KR" altLang="en-US" b="0" dirty="0"/>
              <a:t>매체에 프레임을 전송하는 </a:t>
            </a:r>
            <a:r>
              <a:rPr lang="ko-KR" altLang="en-US" b="0" dirty="0" smtClean="0"/>
              <a:t>방식에서는 </a:t>
            </a:r>
            <a:r>
              <a:rPr lang="ko-KR" altLang="en-US" b="0" dirty="0"/>
              <a:t>데이터 충돌 가능성이 항상 </a:t>
            </a:r>
            <a:r>
              <a:rPr lang="ko-KR" altLang="en-US" b="0" dirty="0" smtClean="0"/>
              <a:t>존재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충돌 </a:t>
            </a:r>
            <a:r>
              <a:rPr lang="ko-KR" altLang="en-US" b="0" dirty="0"/>
              <a:t>문제를 해결하는 방법은 크게 두 </a:t>
            </a:r>
            <a:r>
              <a:rPr lang="ko-KR" altLang="en-US" b="0" dirty="0" smtClean="0"/>
              <a:t>가지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① 다수의 </a:t>
            </a:r>
            <a:r>
              <a:rPr lang="ko-KR" altLang="en-US" b="0" dirty="0"/>
              <a:t>호스트가 송신한 프레임이 공유 매체에서 충돌하는 현상을 허용하는 </a:t>
            </a:r>
            <a:r>
              <a:rPr lang="ko-KR" altLang="en-US" b="0" dirty="0" smtClean="0"/>
              <a:t>방식으로</a:t>
            </a:r>
            <a:r>
              <a:rPr lang="en-US" altLang="ko-KR" b="0" dirty="0"/>
              <a:t>, </a:t>
            </a:r>
            <a:r>
              <a:rPr lang="ko-KR" altLang="en-US" b="0" dirty="0"/>
              <a:t>충돌이 발생한 후에 문제를 </a:t>
            </a:r>
            <a:r>
              <a:rPr lang="ko-KR" altLang="en-US" b="0" dirty="0" smtClean="0"/>
              <a:t>해결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② 충돌이 </a:t>
            </a:r>
            <a:r>
              <a:rPr lang="ko-KR" altLang="en-US" b="0" dirty="0"/>
              <a:t>발생할 가능성을 </a:t>
            </a:r>
            <a:r>
              <a:rPr lang="ko-KR" altLang="en-US" b="0" dirty="0" smtClean="0"/>
              <a:t>원천적으로 차단하는 </a:t>
            </a:r>
            <a:r>
              <a:rPr lang="ko-KR" altLang="en-US" b="0" dirty="0"/>
              <a:t>방식으로 토큰 링이 이에 </a:t>
            </a:r>
            <a:r>
              <a:rPr lang="ko-KR" altLang="en-US" b="0" dirty="0" smtClean="0"/>
              <a:t>해당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충돌을 허용하는 방식의 대표적인 예는 이더넷으로</a:t>
            </a:r>
            <a:r>
              <a:rPr lang="ko-KR" altLang="en-US" b="0" dirty="0"/>
              <a:t> 더 많이 알려진 </a:t>
            </a:r>
            <a:r>
              <a:rPr lang="en-US" altLang="ko-KR" b="0" dirty="0" smtClean="0"/>
              <a:t>CSMA/CD</a:t>
            </a:r>
          </a:p>
          <a:p>
            <a:pPr lvl="1"/>
            <a:r>
              <a:rPr lang="ko-KR" altLang="en-US" b="0" dirty="0"/>
              <a:t>충돌 회피 방식은 종류가 </a:t>
            </a:r>
            <a:r>
              <a:rPr lang="ko-KR" altLang="en-US" b="0" dirty="0" smtClean="0"/>
              <a:t>다양한데</a:t>
            </a:r>
            <a:r>
              <a:rPr lang="en-US" altLang="ko-KR" b="0" dirty="0" smtClean="0"/>
              <a:t> </a:t>
            </a:r>
            <a:r>
              <a:rPr lang="ko-KR" altLang="en-US" b="0" dirty="0"/>
              <a:t>가장 간단한 </a:t>
            </a:r>
            <a:r>
              <a:rPr lang="ko-KR" altLang="en-US" b="0" dirty="0" smtClean="0"/>
              <a:t>방법은 각 </a:t>
            </a:r>
            <a:r>
              <a:rPr lang="ko-KR" altLang="en-US" b="0" dirty="0"/>
              <a:t>송신 호스트에 서로 다른 전송 시간대를 지정하는 타임 </a:t>
            </a:r>
            <a:r>
              <a:rPr lang="ko-KR" altLang="en-US" b="0" dirty="0" smtClean="0"/>
              <a:t>슬롯을 </a:t>
            </a:r>
            <a:r>
              <a:rPr lang="ko-KR" altLang="en-US" b="0" dirty="0"/>
              <a:t>배정하는 </a:t>
            </a:r>
            <a:r>
              <a:rPr lang="ko-KR" altLang="en-US" b="0" dirty="0" smtClean="0"/>
              <a:t>방법</a:t>
            </a:r>
            <a:r>
              <a:rPr lang="en-US" altLang="ko-KR" b="0" dirty="0" smtClean="0"/>
              <a:t> </a:t>
            </a:r>
          </a:p>
          <a:p>
            <a:pPr lvl="2"/>
            <a:r>
              <a:rPr lang="ko-KR" altLang="en-US" b="0" dirty="0" smtClean="0"/>
              <a:t>토큰에 </a:t>
            </a:r>
            <a:r>
              <a:rPr lang="ko-KR" altLang="en-US" b="0" dirty="0"/>
              <a:t>의한 송신 제어 기능인 토큰 버스와 토큰 링 방식은 논리적으로 타임 슬롯 </a:t>
            </a:r>
            <a:r>
              <a:rPr lang="ko-KR" altLang="en-US" b="0" dirty="0" smtClean="0"/>
              <a:t>방식에서 </a:t>
            </a:r>
            <a:r>
              <a:rPr lang="ko-KR" altLang="en-US" b="0" dirty="0"/>
              <a:t>변형된 </a:t>
            </a:r>
            <a:r>
              <a:rPr lang="ko-KR" altLang="en-US" b="0" dirty="0" smtClean="0"/>
              <a:t>형태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955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4870</TotalTime>
  <Words>1407</Words>
  <Application>Microsoft Office PowerPoint</Application>
  <PresentationFormat>사용자 지정</PresentationFormat>
  <Paragraphs>172</Paragraphs>
  <Slides>32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1_Office 테마</vt:lpstr>
      <vt:lpstr>PowerPoint 프레젠테이션</vt:lpstr>
      <vt:lpstr>PowerPoint 프레젠테이션</vt:lpstr>
      <vt:lpstr>PowerPoint 프레젠테이션</vt:lpstr>
      <vt:lpstr>01 IEEE 802 시리즈</vt:lpstr>
      <vt:lpstr>MAC과 LLC 계층 (1)</vt:lpstr>
      <vt:lpstr>MAC과 LLC 계층 (2)</vt:lpstr>
      <vt:lpstr>MAC과 LLC 계층 (3)</vt:lpstr>
      <vt:lpstr>LAN 표준안 (1)</vt:lpstr>
      <vt:lpstr>LAN 표준안 (2)</vt:lpstr>
      <vt:lpstr>LAN 표준안 (3)</vt:lpstr>
      <vt:lpstr>LAN 표준안 (4)</vt:lpstr>
      <vt:lpstr>LAN 표준안 (5)</vt:lpstr>
      <vt:lpstr>02 CSMA/CD</vt:lpstr>
      <vt:lpstr>신호 감지 기능 (1)</vt:lpstr>
      <vt:lpstr>신호 감지 기능 (2)</vt:lpstr>
      <vt:lpstr>신호 감지 기능 (3)</vt:lpstr>
      <vt:lpstr>신호 감지 기능 (4)</vt:lpstr>
      <vt:lpstr>프레임 구조 (1)</vt:lpstr>
      <vt:lpstr>LLC 프레임 캡슐화</vt:lpstr>
      <vt:lpstr>허브와 스위치 (1)</vt:lpstr>
      <vt:lpstr>허브와 스위치 (2)</vt:lpstr>
      <vt:lpstr>03 토큰 버스</vt:lpstr>
      <vt:lpstr>프레임 구조 (1)</vt:lpstr>
      <vt:lpstr>프레임 구조 (2)</vt:lpstr>
      <vt:lpstr>LLC 프레임 캡슐화</vt:lpstr>
      <vt:lpstr>04 토큰 링</vt:lpstr>
      <vt:lpstr>프레임 구조 (1)</vt:lpstr>
      <vt:lpstr>LLC 프레임 캡슐화</vt:lpstr>
      <vt:lpstr>프레임 필드의 의미 (1)</vt:lpstr>
      <vt:lpstr>프레임 필드의 의미 (2)</vt:lpstr>
      <vt:lpstr>프레임 필드의 의미 (3)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466</cp:revision>
  <cp:lastPrinted>1601-01-01T00:00:00Z</cp:lastPrinted>
  <dcterms:created xsi:type="dcterms:W3CDTF">1601-01-01T00:00:00Z</dcterms:created>
  <dcterms:modified xsi:type="dcterms:W3CDTF">2022-07-24T04:57:20Z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