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7" r:id="rId1"/>
  </p:sldMasterIdLst>
  <p:notesMasterIdLst>
    <p:notesMasterId r:id="rId48"/>
  </p:notesMasterIdLst>
  <p:handoutMasterIdLst>
    <p:handoutMasterId r:id="rId49"/>
  </p:handoutMasterIdLst>
  <p:sldIdLst>
    <p:sldId id="302" r:id="rId2"/>
    <p:sldId id="312" r:id="rId3"/>
    <p:sldId id="304" r:id="rId4"/>
    <p:sldId id="305" r:id="rId5"/>
    <p:sldId id="313" r:id="rId6"/>
    <p:sldId id="314" r:id="rId7"/>
    <p:sldId id="315" r:id="rId8"/>
    <p:sldId id="316" r:id="rId9"/>
    <p:sldId id="317" r:id="rId10"/>
    <p:sldId id="318" r:id="rId11"/>
    <p:sldId id="319" r:id="rId12"/>
    <p:sldId id="320" r:id="rId13"/>
    <p:sldId id="321" r:id="rId14"/>
    <p:sldId id="322" r:id="rId15"/>
    <p:sldId id="323" r:id="rId16"/>
    <p:sldId id="324" r:id="rId17"/>
    <p:sldId id="325" r:id="rId18"/>
    <p:sldId id="326" r:id="rId19"/>
    <p:sldId id="327" r:id="rId20"/>
    <p:sldId id="328" r:id="rId21"/>
    <p:sldId id="329" r:id="rId22"/>
    <p:sldId id="330" r:id="rId23"/>
    <p:sldId id="331" r:id="rId24"/>
    <p:sldId id="332" r:id="rId25"/>
    <p:sldId id="333" r:id="rId26"/>
    <p:sldId id="334" r:id="rId27"/>
    <p:sldId id="335" r:id="rId28"/>
    <p:sldId id="336" r:id="rId29"/>
    <p:sldId id="337" r:id="rId30"/>
    <p:sldId id="338" r:id="rId31"/>
    <p:sldId id="339" r:id="rId32"/>
    <p:sldId id="340" r:id="rId33"/>
    <p:sldId id="341" r:id="rId34"/>
    <p:sldId id="342" r:id="rId35"/>
    <p:sldId id="343" r:id="rId36"/>
    <p:sldId id="344" r:id="rId37"/>
    <p:sldId id="345" r:id="rId38"/>
    <p:sldId id="346" r:id="rId39"/>
    <p:sldId id="347" r:id="rId40"/>
    <p:sldId id="348" r:id="rId41"/>
    <p:sldId id="349" r:id="rId42"/>
    <p:sldId id="350" r:id="rId43"/>
    <p:sldId id="351" r:id="rId44"/>
    <p:sldId id="352" r:id="rId45"/>
    <p:sldId id="353" r:id="rId46"/>
    <p:sldId id="258" r:id="rId47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E27F5"/>
    <a:srgbClr val="7E60EE"/>
    <a:srgbClr val="2630FA"/>
    <a:srgbClr val="4F0CF8"/>
    <a:srgbClr val="481DE7"/>
    <a:srgbClr val="660033"/>
    <a:srgbClr val="FF3300"/>
    <a:srgbClr val="008000"/>
    <a:srgbClr val="0099CC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54" autoAdjust="0"/>
    <p:restoredTop sz="94660"/>
  </p:normalViewPr>
  <p:slideViewPr>
    <p:cSldViewPr>
      <p:cViewPr varScale="1">
        <p:scale>
          <a:sx n="116" d="100"/>
          <a:sy n="116" d="100"/>
        </p:scale>
        <p:origin x="-648" y="-10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-3132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39B8D8D-74C6-43B8-BA15-D443C692D50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815909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A8E368F-FF03-49A0-BDD0-3B710A71F2A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76535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정제목">
    <p:bg>
      <p:bgPr>
        <a:solidFill>
          <a:schemeClr val="bg1">
            <a:lumMod val="85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31"/>
          <a:stretch/>
        </p:blipFill>
        <p:spPr>
          <a:xfrm>
            <a:off x="3177542" y="0"/>
            <a:ext cx="4928951" cy="5517232"/>
          </a:xfrm>
          <a:prstGeom prst="rect">
            <a:avLst/>
          </a:prstGeom>
          <a:effectLst>
            <a:softEdge rad="635000"/>
          </a:effectLst>
        </p:spPr>
      </p:pic>
      <p:sp>
        <p:nvSpPr>
          <p:cNvPr id="3" name="직사각형 6"/>
          <p:cNvSpPr/>
          <p:nvPr userDrawn="1"/>
        </p:nvSpPr>
        <p:spPr>
          <a:xfrm>
            <a:off x="0" y="5517232"/>
            <a:ext cx="12192000" cy="1483200"/>
          </a:xfrm>
          <a:prstGeom prst="rect">
            <a:avLst/>
          </a:prstGeom>
          <a:solidFill>
            <a:srgbClr val="7E60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5635163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8"/>
          <p:cNvSpPr/>
          <p:nvPr userDrawn="1"/>
        </p:nvSpPr>
        <p:spPr>
          <a:xfrm>
            <a:off x="431371" y="404814"/>
            <a:ext cx="11330516" cy="6048375"/>
          </a:xfrm>
          <a:prstGeom prst="roundRect">
            <a:avLst>
              <a:gd name="adj" fmla="val 2853"/>
            </a:avLst>
          </a:prstGeom>
          <a:solidFill>
            <a:srgbClr val="F2F2F2"/>
          </a:solidFill>
          <a:ln w="38100">
            <a:solidFill>
              <a:srgbClr val="7E60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dirty="0"/>
          </a:p>
        </p:txBody>
      </p:sp>
      <p:sp>
        <p:nvSpPr>
          <p:cNvPr id="5" name="TextBox 9"/>
          <p:cNvSpPr txBox="1"/>
          <p:nvPr userDrawn="1"/>
        </p:nvSpPr>
        <p:spPr>
          <a:xfrm>
            <a:off x="1007435" y="768922"/>
            <a:ext cx="1015335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2495600" y="2780927"/>
            <a:ext cx="7704856" cy="3174851"/>
          </a:xfrm>
        </p:spPr>
        <p:txBody>
          <a:bodyPr/>
          <a:lstStyle>
            <a:lvl1pPr marL="0" indent="0">
              <a:lnSpc>
                <a:spcPct val="150000"/>
              </a:lnSpc>
              <a:buFontTx/>
              <a:buNone/>
              <a:defRPr sz="22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071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절제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6"/>
          <p:cNvSpPr/>
          <p:nvPr userDrawn="1"/>
        </p:nvSpPr>
        <p:spPr>
          <a:xfrm>
            <a:off x="0" y="6741368"/>
            <a:ext cx="12192000" cy="259064"/>
          </a:xfrm>
          <a:prstGeom prst="rect">
            <a:avLst/>
          </a:prstGeom>
          <a:solidFill>
            <a:srgbClr val="7E60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dirty="0"/>
          </a:p>
        </p:txBody>
      </p:sp>
      <p:sp>
        <p:nvSpPr>
          <p:cNvPr id="5" name="직사각형 6"/>
          <p:cNvSpPr/>
          <p:nvPr userDrawn="1"/>
        </p:nvSpPr>
        <p:spPr>
          <a:xfrm>
            <a:off x="0" y="-5385"/>
            <a:ext cx="12192000" cy="259064"/>
          </a:xfrm>
          <a:prstGeom prst="rect">
            <a:avLst/>
          </a:prstGeom>
          <a:solidFill>
            <a:srgbClr val="7E60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dirty="0"/>
          </a:p>
        </p:txBody>
      </p:sp>
      <p:sp>
        <p:nvSpPr>
          <p:cNvPr id="8" name="제목 13"/>
          <p:cNvSpPr>
            <a:spLocks noGrp="1"/>
          </p:cNvSpPr>
          <p:nvPr>
            <p:ph type="title"/>
          </p:nvPr>
        </p:nvSpPr>
        <p:spPr>
          <a:xfrm>
            <a:off x="0" y="2489393"/>
            <a:ext cx="12192000" cy="1125853"/>
          </a:xfrm>
          <a:solidFill>
            <a:srgbClr val="F2F2F2"/>
          </a:solidFill>
        </p:spPr>
        <p:txBody>
          <a:bodyPr/>
          <a:lstStyle>
            <a:lvl1pPr algn="ctr">
              <a:defRPr sz="4800" b="0">
                <a:solidFill>
                  <a:schemeClr val="tx1">
                    <a:lumMod val="85000"/>
                    <a:lumOff val="1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79903" y="4725121"/>
            <a:ext cx="1330269" cy="178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50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본문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1492537" y="2542622"/>
            <a:ext cx="8908026" cy="4054730"/>
          </a:xfrm>
        </p:spPr>
        <p:txBody>
          <a:bodyPr/>
          <a:lstStyle>
            <a:lvl1pPr marL="265113" indent="-265113">
              <a:lnSpc>
                <a:spcPct val="120000"/>
              </a:lnSpc>
              <a:spcBef>
                <a:spcPts val="0"/>
              </a:spcBef>
              <a:spcAft>
                <a:spcPts val="200"/>
              </a:spcAft>
              <a:buClr>
                <a:srgbClr val="00B0F0"/>
              </a:buClr>
              <a:buFont typeface="Arial" panose="020B0604020202020204" pitchFamily="34" charset="0"/>
              <a:buChar char="•"/>
              <a:defRPr lang="ko-KR" altLang="en-US" sz="2400" b="1" kern="1200" dirty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>
              <a:lnSpc>
                <a:spcPct val="130000"/>
              </a:lnSpc>
              <a:spcBef>
                <a:spcPts val="200"/>
              </a:spcBef>
              <a:spcAft>
                <a:spcPts val="200"/>
              </a:spcAft>
              <a:buClr>
                <a:schemeClr val="accent6">
                  <a:lumMod val="60000"/>
                  <a:lumOff val="40000"/>
                </a:schemeClr>
              </a:buClr>
              <a:buFont typeface="Wingdings" pitchFamily="2" charset="2"/>
              <a:buChar char="§"/>
              <a:defRPr sz="2000" b="0"/>
            </a:lvl2pPr>
            <a:lvl3pPr marL="628650" indent="-180975">
              <a:lnSpc>
                <a:spcPct val="120000"/>
              </a:lnSpc>
              <a:spcAft>
                <a:spcPts val="600"/>
              </a:spcAft>
              <a:buClr>
                <a:schemeClr val="accent5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/>
            </a:lvl3pPr>
            <a:lvl4pPr marL="809625" indent="-180975">
              <a:spcAft>
                <a:spcPts val="600"/>
              </a:spcAft>
              <a:buClr>
                <a:srgbClr val="D9737E"/>
              </a:buClr>
              <a:buSzPct val="96000"/>
              <a:defRPr sz="1600"/>
            </a:lvl4pPr>
            <a:lvl5pPr marL="990600" indent="-180975">
              <a:buClr>
                <a:srgbClr val="D9737E"/>
              </a:buClr>
              <a:defRPr sz="1400"/>
            </a:lvl5pPr>
          </a:lstStyle>
          <a:p>
            <a:pPr lvl="0"/>
            <a:r>
              <a:rPr lang="ko-KR" altLang="en-US" dirty="0"/>
              <a:t>마스터 텍스트 </a:t>
            </a:r>
            <a:r>
              <a:rPr lang="ko-KR" altLang="en-US" dirty="0" smtClean="0"/>
              <a:t>스타일을 편집합니다</a:t>
            </a:r>
            <a:endParaRPr lang="ko-KR" altLang="en-US" dirty="0"/>
          </a:p>
        </p:txBody>
      </p:sp>
      <p:sp>
        <p:nvSpPr>
          <p:cNvPr id="15" name="슬라이드 번호 개체 틀 2"/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86268" y="6525348"/>
            <a:ext cx="11675533" cy="2800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b="1" i="1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grpSp>
        <p:nvGrpSpPr>
          <p:cNvPr id="2" name="그룹 1"/>
          <p:cNvGrpSpPr/>
          <p:nvPr userDrawn="1"/>
        </p:nvGrpSpPr>
        <p:grpSpPr>
          <a:xfrm>
            <a:off x="0" y="908051"/>
            <a:ext cx="12192000" cy="0"/>
            <a:chOff x="0" y="908051"/>
            <a:chExt cx="12192000" cy="0"/>
          </a:xfrm>
        </p:grpSpPr>
        <p:cxnSp>
          <p:nvCxnSpPr>
            <p:cNvPr id="21" name="직선 연결선 20"/>
            <p:cNvCxnSpPr/>
            <p:nvPr userDrawn="1"/>
          </p:nvCxnSpPr>
          <p:spPr>
            <a:xfrm>
              <a:off x="2832992" y="908051"/>
              <a:ext cx="3119669" cy="0"/>
            </a:xfrm>
            <a:prstGeom prst="line">
              <a:avLst/>
            </a:prstGeom>
            <a:ln w="76200">
              <a:solidFill>
                <a:srgbClr val="7E60EE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 userDrawn="1"/>
          </p:nvCxnSpPr>
          <p:spPr>
            <a:xfrm>
              <a:off x="5952662" y="908051"/>
              <a:ext cx="3119669" cy="0"/>
            </a:xfrm>
            <a:prstGeom prst="line">
              <a:avLst/>
            </a:prstGeom>
            <a:ln w="76200">
              <a:solidFill>
                <a:schemeClr val="accent4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 userDrawn="1"/>
          </p:nvCxnSpPr>
          <p:spPr>
            <a:xfrm>
              <a:off x="9072331" y="908051"/>
              <a:ext cx="3119669" cy="0"/>
            </a:xfrm>
            <a:prstGeom prst="line">
              <a:avLst/>
            </a:prstGeom>
            <a:ln w="76200">
              <a:solidFill>
                <a:schemeClr val="accent4">
                  <a:lumMod val="20000"/>
                  <a:lumOff val="8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 userDrawn="1"/>
          </p:nvCxnSpPr>
          <p:spPr>
            <a:xfrm>
              <a:off x="0" y="908051"/>
              <a:ext cx="3119669" cy="0"/>
            </a:xfrm>
            <a:prstGeom prst="line">
              <a:avLst/>
            </a:prstGeom>
            <a:ln w="76200">
              <a:solidFill>
                <a:srgbClr val="4E27F5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/>
          <p:cNvSpPr txBox="1"/>
          <p:nvPr userDrawn="1"/>
        </p:nvSpPr>
        <p:spPr>
          <a:xfrm>
            <a:off x="538385" y="116632"/>
            <a:ext cx="6552728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sz="3200" b="0">
                <a:solidFill>
                  <a:srgbClr val="40404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+mj-cs"/>
              </a:defRPr>
            </a:lvl1pPr>
            <a:lvl2pPr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2pPr>
            <a:lvl3pPr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3pPr>
            <a:lvl4pPr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4pPr>
            <a:lvl5pPr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9pPr>
          </a:lstStyle>
          <a:p>
            <a:pPr lvl="0"/>
            <a:r>
              <a:rPr lang="en-US" altLang="ko-KR" dirty="0" smtClean="0">
                <a:solidFill>
                  <a:srgbClr val="1877AC"/>
                </a:solidFill>
              </a:rPr>
              <a:t>`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학습목표</a:t>
            </a:r>
          </a:p>
        </p:txBody>
      </p:sp>
    </p:spTree>
    <p:extLst>
      <p:ext uri="{BB962C8B-B14F-4D97-AF65-F5344CB8AC3E}">
        <p14:creationId xmlns:p14="http://schemas.microsoft.com/office/powerpoint/2010/main" val="2776619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8385" y="116632"/>
            <a:ext cx="11161946" cy="620463"/>
          </a:xfrm>
        </p:spPr>
        <p:txBody>
          <a:bodyPr/>
          <a:lstStyle>
            <a:lvl1pPr algn="l">
              <a:defRPr sz="3200" b="0">
                <a:solidFill>
                  <a:srgbClr val="404040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8385" y="1079008"/>
            <a:ext cx="11161945" cy="5518344"/>
          </a:xfrm>
        </p:spPr>
        <p:txBody>
          <a:bodyPr/>
          <a:lstStyle>
            <a:lvl1pPr marL="342900" indent="-342900">
              <a:lnSpc>
                <a:spcPct val="120000"/>
              </a:lnSpc>
              <a:spcBef>
                <a:spcPts val="0"/>
              </a:spcBef>
              <a:spcAft>
                <a:spcPts val="2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lang="ko-KR" altLang="en-US" sz="2400" b="1" kern="1200" dirty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>
              <a:lnSpc>
                <a:spcPct val="130000"/>
              </a:lnSpc>
              <a:spcBef>
                <a:spcPts val="200"/>
              </a:spcBef>
              <a:spcAft>
                <a:spcPts val="200"/>
              </a:spcAft>
              <a:buClr>
                <a:schemeClr val="accent4">
                  <a:lumMod val="60000"/>
                  <a:lumOff val="40000"/>
                </a:schemeClr>
              </a:buClr>
              <a:buFont typeface="Wingdings" pitchFamily="2" charset="2"/>
              <a:buChar char="§"/>
              <a:defRPr sz="2000" b="0"/>
            </a:lvl2pPr>
            <a:lvl3pPr marL="628650" indent="-180975">
              <a:lnSpc>
                <a:spcPct val="120000"/>
              </a:lnSpc>
              <a:spcAft>
                <a:spcPts val="600"/>
              </a:spcAft>
              <a:buClr>
                <a:schemeClr val="accent5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/>
            </a:lvl3pPr>
            <a:lvl4pPr marL="809625" indent="-180975">
              <a:spcAft>
                <a:spcPts val="600"/>
              </a:spcAft>
              <a:buClr>
                <a:srgbClr val="481DE7"/>
              </a:buClr>
              <a:buSzPct val="96000"/>
              <a:defRPr sz="1600"/>
            </a:lvl4pPr>
            <a:lvl5pPr marL="990600" indent="-180975">
              <a:buClr>
                <a:srgbClr val="D9737E"/>
              </a:buClr>
              <a:defRPr sz="1400"/>
            </a:lvl5pPr>
          </a:lstStyle>
          <a:p>
            <a:pPr lvl="0"/>
            <a:r>
              <a:rPr lang="ko-KR" altLang="en-US" dirty="0"/>
              <a:t>마스터 텍스트 </a:t>
            </a:r>
            <a:r>
              <a:rPr lang="ko-KR" altLang="en-US" dirty="0" smtClean="0"/>
              <a:t>스타일을 </a:t>
            </a:r>
            <a:r>
              <a:rPr lang="ko-KR" altLang="en-US" dirty="0"/>
              <a:t>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</a:t>
            </a:r>
            <a:r>
              <a:rPr lang="ko-KR" altLang="en-US" dirty="0" smtClean="0"/>
              <a:t>수준</a:t>
            </a:r>
            <a:endParaRPr lang="ko-KR" altLang="en-US" dirty="0"/>
          </a:p>
        </p:txBody>
      </p:sp>
      <p:sp>
        <p:nvSpPr>
          <p:cNvPr id="15" name="슬라이드 번호 개체 틀 2"/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86268" y="6525348"/>
            <a:ext cx="11675533" cy="2800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b="1" i="1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grpSp>
        <p:nvGrpSpPr>
          <p:cNvPr id="11" name="그룹 10"/>
          <p:cNvGrpSpPr/>
          <p:nvPr userDrawn="1"/>
        </p:nvGrpSpPr>
        <p:grpSpPr>
          <a:xfrm>
            <a:off x="0" y="908051"/>
            <a:ext cx="12192000" cy="0"/>
            <a:chOff x="0" y="908051"/>
            <a:chExt cx="12192000" cy="0"/>
          </a:xfrm>
        </p:grpSpPr>
        <p:cxnSp>
          <p:nvCxnSpPr>
            <p:cNvPr id="12" name="직선 연결선 11"/>
            <p:cNvCxnSpPr/>
            <p:nvPr userDrawn="1"/>
          </p:nvCxnSpPr>
          <p:spPr>
            <a:xfrm>
              <a:off x="2832992" y="908051"/>
              <a:ext cx="3119669" cy="0"/>
            </a:xfrm>
            <a:prstGeom prst="line">
              <a:avLst/>
            </a:prstGeom>
            <a:ln w="76200">
              <a:solidFill>
                <a:srgbClr val="7E60EE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 userDrawn="1"/>
          </p:nvCxnSpPr>
          <p:spPr>
            <a:xfrm>
              <a:off x="5952662" y="908051"/>
              <a:ext cx="3119669" cy="0"/>
            </a:xfrm>
            <a:prstGeom prst="line">
              <a:avLst/>
            </a:prstGeom>
            <a:ln w="76200">
              <a:solidFill>
                <a:schemeClr val="accent4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 userDrawn="1"/>
          </p:nvCxnSpPr>
          <p:spPr>
            <a:xfrm>
              <a:off x="9072331" y="908051"/>
              <a:ext cx="3119669" cy="0"/>
            </a:xfrm>
            <a:prstGeom prst="line">
              <a:avLst/>
            </a:prstGeom>
            <a:ln w="76200">
              <a:solidFill>
                <a:schemeClr val="accent4">
                  <a:lumMod val="20000"/>
                  <a:lumOff val="8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 userDrawn="1"/>
          </p:nvCxnSpPr>
          <p:spPr>
            <a:xfrm>
              <a:off x="0" y="908051"/>
              <a:ext cx="3119669" cy="0"/>
            </a:xfrm>
            <a:prstGeom prst="line">
              <a:avLst/>
            </a:prstGeom>
            <a:ln w="76200">
              <a:solidFill>
                <a:srgbClr val="4E27F5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17092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주요 내용 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슬라이드 번호 개체 틀 2"/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86268" y="6525348"/>
            <a:ext cx="11675533" cy="2800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b="1" i="1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grpSp>
        <p:nvGrpSpPr>
          <p:cNvPr id="8" name="그룹 7"/>
          <p:cNvGrpSpPr/>
          <p:nvPr userDrawn="1"/>
        </p:nvGrpSpPr>
        <p:grpSpPr>
          <a:xfrm>
            <a:off x="0" y="908051"/>
            <a:ext cx="12192000" cy="0"/>
            <a:chOff x="0" y="908051"/>
            <a:chExt cx="12192000" cy="0"/>
          </a:xfrm>
        </p:grpSpPr>
        <p:cxnSp>
          <p:nvCxnSpPr>
            <p:cNvPr id="9" name="직선 연결선 8"/>
            <p:cNvCxnSpPr/>
            <p:nvPr userDrawn="1"/>
          </p:nvCxnSpPr>
          <p:spPr>
            <a:xfrm>
              <a:off x="2832992" y="908051"/>
              <a:ext cx="3119669" cy="0"/>
            </a:xfrm>
            <a:prstGeom prst="line">
              <a:avLst/>
            </a:prstGeom>
            <a:ln w="76200">
              <a:solidFill>
                <a:srgbClr val="7E60EE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 userDrawn="1"/>
          </p:nvCxnSpPr>
          <p:spPr>
            <a:xfrm>
              <a:off x="5952662" y="908051"/>
              <a:ext cx="3119669" cy="0"/>
            </a:xfrm>
            <a:prstGeom prst="line">
              <a:avLst/>
            </a:prstGeom>
            <a:ln w="76200">
              <a:solidFill>
                <a:schemeClr val="accent4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 userDrawn="1"/>
          </p:nvCxnSpPr>
          <p:spPr>
            <a:xfrm>
              <a:off x="9072331" y="908051"/>
              <a:ext cx="3119669" cy="0"/>
            </a:xfrm>
            <a:prstGeom prst="line">
              <a:avLst/>
            </a:prstGeom>
            <a:ln w="76200">
              <a:solidFill>
                <a:schemeClr val="accent4">
                  <a:lumMod val="20000"/>
                  <a:lumOff val="8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 userDrawn="1"/>
          </p:nvCxnSpPr>
          <p:spPr>
            <a:xfrm>
              <a:off x="0" y="908051"/>
              <a:ext cx="3119669" cy="0"/>
            </a:xfrm>
            <a:prstGeom prst="line">
              <a:avLst/>
            </a:prstGeom>
            <a:ln w="76200">
              <a:solidFill>
                <a:srgbClr val="4E27F5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89644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6"/>
          <p:cNvSpPr/>
          <p:nvPr userDrawn="1"/>
        </p:nvSpPr>
        <p:spPr>
          <a:xfrm>
            <a:off x="-1" y="6165304"/>
            <a:ext cx="12192001" cy="692696"/>
          </a:xfrm>
          <a:prstGeom prst="rect">
            <a:avLst/>
          </a:prstGeom>
          <a:solidFill>
            <a:srgbClr val="7E60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dirty="0">
              <a:solidFill>
                <a:srgbClr val="008B9C"/>
              </a:solidFill>
            </a:endParaRPr>
          </a:p>
        </p:txBody>
      </p:sp>
      <p:sp>
        <p:nvSpPr>
          <p:cNvPr id="15" name="직사각형 10"/>
          <p:cNvSpPr/>
          <p:nvPr userDrawn="1"/>
        </p:nvSpPr>
        <p:spPr>
          <a:xfrm>
            <a:off x="0" y="6092750"/>
            <a:ext cx="12192000" cy="72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dirty="0"/>
          </a:p>
        </p:txBody>
      </p:sp>
      <p:sp>
        <p:nvSpPr>
          <p:cNvPr id="6" name="WordArt 3"/>
          <p:cNvSpPr>
            <a:spLocks noChangeArrowheads="1" noChangeShapeType="1" noTextEdit="1"/>
          </p:cNvSpPr>
          <p:nvPr userDrawn="1"/>
        </p:nvSpPr>
        <p:spPr bwMode="gray">
          <a:xfrm>
            <a:off x="2831637" y="2492896"/>
            <a:ext cx="6299200" cy="609600"/>
          </a:xfrm>
          <a:prstGeom prst="rect">
            <a:avLst/>
          </a:prstGeom>
          <a:noFill/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>
              <a:defRPr/>
            </a:pPr>
            <a:r>
              <a:rPr lang="en-US" altLang="ko-KR" sz="5400" b="1" kern="10" cap="none" spc="0" baseline="0" dirty="0">
                <a:ln w="18415" cmpd="sng">
                  <a:noFill/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Verdana"/>
                <a:cs typeface="+mn-cs"/>
              </a:rPr>
              <a:t>Thank</a:t>
            </a:r>
            <a:r>
              <a:rPr lang="en-US" altLang="ko-KR" sz="5400" b="1" kern="10" cap="none" spc="-150" baseline="0" dirty="0">
                <a:ln w="18415" cmpd="sng">
                  <a:noFill/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Verdana"/>
                <a:cs typeface="+mn-cs"/>
              </a:rPr>
              <a:t> </a:t>
            </a:r>
            <a:r>
              <a:rPr lang="en-US" altLang="ko-KR" sz="5400" b="1" kern="10" cap="none" spc="0" baseline="0" dirty="0">
                <a:ln w="18415" cmpd="sng">
                  <a:noFill/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Verdana"/>
                <a:cs typeface="+mn-cs"/>
              </a:rPr>
              <a:t>You !</a:t>
            </a:r>
            <a:endParaRPr lang="ko-KR" altLang="en-US" sz="5400" b="1" kern="10" cap="none" spc="0" baseline="0" dirty="0">
              <a:ln w="18415" cmpd="sng">
                <a:noFill/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Verdana"/>
              <a:cs typeface="+mn-cs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4458759" y="6309321"/>
            <a:ext cx="3086101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100" b="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Copyright </a:t>
            </a:r>
            <a:r>
              <a:rPr lang="en-US" altLang="ko-KR" sz="1100" b="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2022 Hanbit Academy, Inc.</a:t>
            </a:r>
          </a:p>
          <a:p>
            <a:pPr algn="ctr" eaLnBrk="1" hangingPunct="1">
              <a:defRPr/>
            </a:pPr>
            <a:r>
              <a:rPr lang="en-US" altLang="ko-KR" sz="1100" b="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All rights reserved.</a:t>
            </a:r>
            <a:endParaRPr lang="ko-KR" altLang="ko-KR" sz="1100" b="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8408" y="5516685"/>
            <a:ext cx="2298918" cy="43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916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335360" y="274638"/>
            <a:ext cx="11617291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335360" y="1600200"/>
            <a:ext cx="11617291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534870"/>
            <a:ext cx="28448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2022-07-24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525345"/>
            <a:ext cx="38608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515820"/>
            <a:ext cx="28448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8003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 bwMode="auto">
          <a:xfrm>
            <a:off x="0" y="5517232"/>
            <a:ext cx="12192000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r>
              <a:rPr lang="en-US" altLang="ko-KR" sz="3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Chapter </a:t>
            </a:r>
            <a:r>
              <a:rPr lang="en-US" altLang="ko-KR" sz="3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07 IP </a:t>
            </a:r>
            <a:r>
              <a:rPr lang="ko-KR" altLang="en-US" sz="3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프로토콜 </a:t>
            </a:r>
            <a:endParaRPr lang="ko-KR" altLang="en-US" sz="3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456" y="260648"/>
            <a:ext cx="1794862" cy="337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275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라우팅</a:t>
            </a:r>
            <a:r>
              <a:rPr lang="ko-KR" altLang="en-US" dirty="0"/>
              <a:t> 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HELLO/ECHO </a:t>
            </a:r>
            <a:r>
              <a:rPr lang="ko-KR" altLang="en-US" dirty="0"/>
              <a:t>패킷</a:t>
            </a:r>
          </a:p>
          <a:p>
            <a:pPr lvl="1"/>
            <a:r>
              <a:rPr lang="ko-KR" altLang="en-US" b="0" dirty="0"/>
              <a:t>라우터의 초기화 과정에서 가장 먼저 할 일은 이웃 라우터의</a:t>
            </a:r>
            <a:r>
              <a:rPr lang="ko-KR" altLang="en-US" b="0" dirty="0"/>
              <a:t> 경로 정보를 파악하는 </a:t>
            </a:r>
            <a:r>
              <a:rPr lang="ko-KR" altLang="en-US" b="0" dirty="0" smtClean="0"/>
              <a:t>것</a:t>
            </a:r>
            <a:endParaRPr lang="en-US" altLang="ko-KR" b="0" dirty="0" smtClean="0"/>
          </a:p>
          <a:p>
            <a:pPr lvl="1"/>
            <a:r>
              <a:rPr lang="ko-KR" altLang="en-US" b="0" dirty="0"/>
              <a:t>각 라우터는 이웃에 연결된 라우터에 초기화를 위한 </a:t>
            </a:r>
            <a:r>
              <a:rPr lang="en-US" altLang="ko-KR" b="0" dirty="0"/>
              <a:t>HELLO </a:t>
            </a:r>
            <a:r>
              <a:rPr lang="ko-KR" altLang="en-US" b="0" dirty="0"/>
              <a:t>패킷을</a:t>
            </a:r>
            <a:r>
              <a:rPr lang="ko-KR" altLang="en-US" b="0" dirty="0"/>
              <a:t> 전송해 경로 정보를 </a:t>
            </a:r>
            <a:r>
              <a:rPr lang="ko-KR" altLang="en-US" b="0" dirty="0" smtClean="0"/>
              <a:t>얻음</a:t>
            </a:r>
            <a:endParaRPr lang="en-US" altLang="ko-KR" b="0" dirty="0" smtClean="0"/>
          </a:p>
          <a:p>
            <a:pPr lvl="1"/>
            <a:r>
              <a:rPr lang="ko-KR" altLang="en-US" b="0" dirty="0"/>
              <a:t>라우터 사이의 전송 지연 시간을 측정하기 위해서 </a:t>
            </a:r>
            <a:r>
              <a:rPr lang="en-US" altLang="ko-KR" b="0" dirty="0"/>
              <a:t>ECHO </a:t>
            </a:r>
            <a:r>
              <a:rPr lang="ko-KR" altLang="en-US" b="0" dirty="0" err="1"/>
              <a:t>패킷을</a:t>
            </a:r>
            <a:r>
              <a:rPr lang="ko-KR" altLang="en-US" b="0" dirty="0"/>
              <a:t> </a:t>
            </a:r>
            <a:r>
              <a:rPr lang="ko-KR" altLang="en-US" b="0" dirty="0" smtClean="0"/>
              <a:t>전송</a:t>
            </a:r>
            <a:endParaRPr lang="ko-KR" altLang="en-US" b="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8373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라우팅</a:t>
            </a:r>
            <a:r>
              <a:rPr lang="ko-KR" altLang="en-US" dirty="0"/>
              <a:t> </a:t>
            </a:r>
            <a:r>
              <a:rPr lang="en-US" altLang="ko-KR" dirty="0" smtClean="0"/>
              <a:t>(4)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라우팅 테이블</a:t>
            </a:r>
          </a:p>
          <a:p>
            <a:pPr lvl="1"/>
            <a:r>
              <a:rPr lang="ko-KR" altLang="en-US" b="0" dirty="0"/>
              <a:t>패킷 전송 과정에서 라우터들이 적절한 경로를 쉽게 찾을 수 있도록</a:t>
            </a:r>
            <a:r>
              <a:rPr lang="en-US" altLang="ko-KR" b="0" dirty="0"/>
              <a:t>, </a:t>
            </a:r>
            <a:r>
              <a:rPr lang="ko-KR" altLang="en-US" b="0" dirty="0"/>
              <a:t>가장 기본적인 </a:t>
            </a:r>
            <a:r>
              <a:rPr lang="ko-KR" altLang="en-US" b="0" dirty="0" smtClean="0"/>
              <a:t>도구로 </a:t>
            </a:r>
            <a:r>
              <a:rPr lang="ko-KR" altLang="en-US" b="0" dirty="0" err="1" smtClean="0"/>
              <a:t>라우팅</a:t>
            </a:r>
            <a:r>
              <a:rPr lang="ko-KR" altLang="en-US" b="0" dirty="0" smtClean="0"/>
              <a:t> 테이블을 사용</a:t>
            </a:r>
            <a:endParaRPr lang="en-US" altLang="ko-KR" b="0" dirty="0" smtClean="0"/>
          </a:p>
          <a:p>
            <a:pPr lvl="1"/>
            <a:r>
              <a:rPr lang="ko-KR" altLang="en-US" dirty="0" err="1"/>
              <a:t>라우팅</a:t>
            </a:r>
            <a:r>
              <a:rPr lang="ko-KR" altLang="en-US" dirty="0"/>
              <a:t> 테이블에 포함해야 하는 필수 정보는 </a:t>
            </a:r>
            <a:r>
              <a:rPr lang="en-US" altLang="ko-KR" dirty="0"/>
              <a:t>(</a:t>
            </a:r>
            <a:r>
              <a:rPr lang="ko-KR" altLang="en-US" dirty="0"/>
              <a:t>목적지 호스트</a:t>
            </a:r>
            <a:r>
              <a:rPr lang="en-US" altLang="ko-KR" dirty="0"/>
              <a:t>, </a:t>
            </a:r>
            <a:r>
              <a:rPr lang="ko-KR" altLang="en-US" dirty="0"/>
              <a:t>다음 홉</a:t>
            </a:r>
            <a:r>
              <a:rPr lang="en-US" altLang="ko-KR" dirty="0"/>
              <a:t>)</a:t>
            </a:r>
            <a:r>
              <a:rPr lang="ko-KR" altLang="en-US" dirty="0"/>
              <a:t>의 </a:t>
            </a:r>
            <a:r>
              <a:rPr lang="ko-KR" altLang="en-US" dirty="0" smtClean="0"/>
              <a:t>조합</a:t>
            </a:r>
            <a:endParaRPr lang="en-US" altLang="ko-KR" dirty="0" smtClean="0"/>
          </a:p>
          <a:p>
            <a:pPr marL="628650" lvl="3" indent="0">
              <a:buNone/>
            </a:pPr>
            <a:r>
              <a:rPr lang="en-US" altLang="ko-KR" dirty="0"/>
              <a:t>[</a:t>
            </a:r>
            <a:r>
              <a:rPr lang="ko-KR" altLang="en-US" dirty="0"/>
              <a:t>그림 </a:t>
            </a:r>
            <a:r>
              <a:rPr lang="en-US" altLang="ko-KR" dirty="0"/>
              <a:t>7-2]</a:t>
            </a:r>
            <a:r>
              <a:rPr lang="ko-KR" altLang="en-US" dirty="0"/>
              <a:t>는 목적지 호스트와 다음 홉의 조합을 </a:t>
            </a:r>
            <a:r>
              <a:rPr lang="ko-KR" altLang="en-US" dirty="0" smtClean="0"/>
              <a:t>설명</a:t>
            </a:r>
            <a:endParaRPr lang="en-US" altLang="ko-KR" dirty="0" smtClean="0"/>
          </a:p>
          <a:p>
            <a:pPr marL="628650" lvl="3" indent="0">
              <a:buNone/>
            </a:pP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1" y="3292986"/>
            <a:ext cx="6324600" cy="3565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4729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라우팅</a:t>
            </a:r>
            <a:r>
              <a:rPr lang="ko-KR" altLang="en-US" dirty="0"/>
              <a:t> </a:t>
            </a:r>
            <a:r>
              <a:rPr lang="en-US" altLang="ko-KR" dirty="0" smtClean="0"/>
              <a:t>(5)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라우팅 정보의 처리</a:t>
            </a:r>
          </a:p>
          <a:p>
            <a:pPr lvl="1"/>
            <a:r>
              <a:rPr lang="ko-KR" altLang="en-US" b="0" dirty="0"/>
              <a:t>라우팅을 효과적으로 수행하려면 라우팅</a:t>
            </a:r>
            <a:r>
              <a:rPr lang="ko-KR" altLang="en-US" b="0" dirty="0"/>
              <a:t> 정보가 네트워크의 현재 상황을 정확히 반영할 </a:t>
            </a:r>
            <a:r>
              <a:rPr lang="ko-KR" altLang="en-US" b="0" dirty="0" smtClean="0"/>
              <a:t>수 있도록 </a:t>
            </a:r>
            <a:r>
              <a:rPr lang="ko-KR" altLang="en-US" b="0" dirty="0"/>
              <a:t>관리해야 </a:t>
            </a:r>
            <a:r>
              <a:rPr lang="ko-KR" altLang="en-US" dirty="0" smtClean="0"/>
              <a:t>함</a:t>
            </a:r>
            <a:endParaRPr lang="en-US" altLang="ko-KR" dirty="0" smtClean="0"/>
          </a:p>
          <a:p>
            <a:pPr lvl="1"/>
            <a:r>
              <a:rPr lang="ko-KR" altLang="en-US" b="0" dirty="0" err="1" smtClean="0"/>
              <a:t>라우팅</a:t>
            </a:r>
            <a:r>
              <a:rPr lang="ko-KR" altLang="en-US" b="0" dirty="0" smtClean="0"/>
              <a:t> </a:t>
            </a:r>
            <a:r>
              <a:rPr lang="ko-KR" altLang="en-US" b="0" dirty="0"/>
              <a:t>정보 관리와 관련된 처리 </a:t>
            </a:r>
            <a:r>
              <a:rPr lang="ko-KR" altLang="en-US" b="0" dirty="0" smtClean="0"/>
              <a:t>방법</a:t>
            </a:r>
            <a:endParaRPr lang="en-US" altLang="ko-KR" b="0" dirty="0" smtClean="0"/>
          </a:p>
          <a:p>
            <a:pPr lvl="2"/>
            <a:r>
              <a:rPr lang="ko-KR" altLang="en-US" b="0" dirty="0" smtClean="0"/>
              <a:t>소스 </a:t>
            </a:r>
            <a:r>
              <a:rPr lang="ko-KR" altLang="en-US" b="0" dirty="0"/>
              <a:t>라우팅</a:t>
            </a:r>
            <a:r>
              <a:rPr lang="en-US" altLang="ko-KR" b="0" dirty="0"/>
              <a:t>, </a:t>
            </a:r>
            <a:r>
              <a:rPr lang="ko-KR" altLang="en-US" b="0" dirty="0"/>
              <a:t>분산 </a:t>
            </a:r>
            <a:r>
              <a:rPr lang="ko-KR" altLang="en-US" b="0" dirty="0" err="1"/>
              <a:t>라우팅</a:t>
            </a:r>
            <a:r>
              <a:rPr lang="en-US" altLang="ko-KR" b="0" dirty="0" smtClean="0"/>
              <a:t>, </a:t>
            </a:r>
            <a:r>
              <a:rPr lang="ko-KR" altLang="en-US" b="0" dirty="0" smtClean="0"/>
              <a:t>중앙 </a:t>
            </a:r>
            <a:r>
              <a:rPr lang="ko-KR" altLang="en-US" b="0" dirty="0"/>
              <a:t>라우팅</a:t>
            </a:r>
            <a:r>
              <a:rPr lang="en-US" altLang="ko-KR" b="0" dirty="0"/>
              <a:t>, </a:t>
            </a:r>
            <a:r>
              <a:rPr lang="ko-KR" altLang="en-US" b="0" dirty="0"/>
              <a:t>계층 </a:t>
            </a:r>
            <a:r>
              <a:rPr lang="ko-KR" altLang="en-US" b="0" dirty="0" err="1"/>
              <a:t>라우팅</a:t>
            </a:r>
            <a:r>
              <a:rPr lang="ko-KR" altLang="en-US" b="0" dirty="0"/>
              <a:t> </a:t>
            </a:r>
            <a:r>
              <a:rPr lang="ko-KR" altLang="en-US" b="0" dirty="0" smtClean="0"/>
              <a:t>등</a:t>
            </a:r>
            <a:endParaRPr lang="en-US" altLang="ko-KR" b="0" dirty="0" smtClean="0"/>
          </a:p>
          <a:p>
            <a:pPr lvl="2"/>
            <a:endParaRPr lang="en-US" altLang="ko-KR" dirty="0"/>
          </a:p>
          <a:p>
            <a:pPr lvl="1"/>
            <a:r>
              <a:rPr lang="ko-KR" altLang="en-US" b="0" dirty="0"/>
              <a:t>소스 라우팅</a:t>
            </a:r>
          </a:p>
          <a:p>
            <a:pPr lvl="2"/>
            <a:r>
              <a:rPr lang="ko-KR" altLang="en-US" b="0" dirty="0"/>
              <a:t>패킷을</a:t>
            </a:r>
            <a:r>
              <a:rPr lang="ko-KR" altLang="en-US" b="0" dirty="0"/>
              <a:t> 전송하는 호스트가 목적지 호스트까지 전달 경로를 스스로 결정하는 </a:t>
            </a:r>
            <a:r>
              <a:rPr lang="ko-KR" altLang="en-US" b="0" dirty="0" smtClean="0"/>
              <a:t>방식</a:t>
            </a:r>
            <a:endParaRPr lang="en-US" altLang="ko-KR" b="0" dirty="0" smtClean="0"/>
          </a:p>
          <a:p>
            <a:pPr lvl="1"/>
            <a:r>
              <a:rPr lang="ko-KR" altLang="en-US" b="0" dirty="0"/>
              <a:t>분산 라우팅</a:t>
            </a:r>
          </a:p>
          <a:p>
            <a:pPr lvl="2"/>
            <a:r>
              <a:rPr lang="ko-KR" altLang="en-US" b="0" dirty="0" err="1" smtClean="0"/>
              <a:t>라우팅</a:t>
            </a:r>
            <a:r>
              <a:rPr lang="ko-KR" altLang="en-US" b="0" dirty="0" smtClean="0"/>
              <a:t> </a:t>
            </a:r>
            <a:r>
              <a:rPr lang="ko-KR" altLang="en-US" b="0" dirty="0"/>
              <a:t>정보가 분산되는 </a:t>
            </a:r>
            <a:r>
              <a:rPr lang="ko-KR" altLang="en-US" b="0" dirty="0" smtClean="0"/>
              <a:t>방식</a:t>
            </a:r>
            <a:endParaRPr lang="en-US" altLang="ko-KR" b="0" dirty="0" smtClean="0"/>
          </a:p>
          <a:p>
            <a:pPr lvl="2"/>
            <a:r>
              <a:rPr lang="ko-KR" altLang="en-US" b="0" dirty="0" err="1" smtClean="0"/>
              <a:t>패킷의</a:t>
            </a:r>
            <a:r>
              <a:rPr lang="ko-KR" altLang="en-US" b="0" dirty="0" smtClean="0"/>
              <a:t> </a:t>
            </a:r>
            <a:r>
              <a:rPr lang="ko-KR" altLang="en-US" b="0" dirty="0"/>
              <a:t>전송 경로에 </a:t>
            </a:r>
            <a:r>
              <a:rPr lang="ko-KR" altLang="en-US" b="0" dirty="0" smtClean="0"/>
              <a:t>위치한 </a:t>
            </a:r>
            <a:r>
              <a:rPr lang="ko-KR" altLang="en-US" b="0" dirty="0"/>
              <a:t>각 </a:t>
            </a:r>
            <a:r>
              <a:rPr lang="ko-KR" altLang="en-US" b="0" dirty="0"/>
              <a:t>라우터가</a:t>
            </a:r>
            <a:r>
              <a:rPr lang="ko-KR" altLang="en-US" b="0" dirty="0"/>
              <a:t> 효율적인 경로 선택에 </a:t>
            </a:r>
            <a:r>
              <a:rPr lang="ko-KR" altLang="en-US" b="0" dirty="0" smtClean="0"/>
              <a:t>참여</a:t>
            </a:r>
            <a:r>
              <a:rPr lang="en-US" altLang="ko-KR" dirty="0" smtClean="0"/>
              <a:t>, </a:t>
            </a:r>
            <a:r>
              <a:rPr lang="ko-KR" altLang="en-US" b="0" dirty="0" err="1" smtClean="0"/>
              <a:t>데이터그램</a:t>
            </a:r>
            <a:r>
              <a:rPr lang="ko-KR" altLang="en-US" b="0" dirty="0" smtClean="0"/>
              <a:t> </a:t>
            </a:r>
            <a:r>
              <a:rPr lang="ko-KR" altLang="en-US" b="0" dirty="0"/>
              <a:t>방식에서 </a:t>
            </a:r>
            <a:r>
              <a:rPr lang="ko-KR" altLang="en-US" b="0" dirty="0" smtClean="0"/>
              <a:t>많이 사용</a:t>
            </a:r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31568228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라우팅</a:t>
            </a:r>
            <a:r>
              <a:rPr lang="ko-KR" altLang="en-US" dirty="0"/>
              <a:t> </a:t>
            </a:r>
            <a:r>
              <a:rPr lang="en-US" altLang="ko-KR" dirty="0" smtClean="0"/>
              <a:t>(6)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1"/>
            <a:r>
              <a:rPr lang="ko-KR" altLang="en-US" b="0" dirty="0"/>
              <a:t>중앙 라우팅</a:t>
            </a:r>
          </a:p>
          <a:p>
            <a:pPr lvl="2"/>
            <a:r>
              <a:rPr lang="en-US" altLang="ko-KR" b="0" dirty="0" smtClean="0"/>
              <a:t>RCC</a:t>
            </a:r>
            <a:r>
              <a:rPr lang="ko-KR" altLang="en-US" b="0" dirty="0" smtClean="0"/>
              <a:t>라는 </a:t>
            </a:r>
            <a:r>
              <a:rPr lang="ko-KR" altLang="en-US" b="0" dirty="0"/>
              <a:t>특별한 호스트를 사용해 </a:t>
            </a:r>
            <a:r>
              <a:rPr lang="ko-KR" altLang="en-US" b="0" dirty="0" smtClean="0"/>
              <a:t>전송 </a:t>
            </a:r>
            <a:r>
              <a:rPr lang="ko-KR" altLang="en-US" b="0" dirty="0"/>
              <a:t>경로에 관한 모든 정보를 관리하는 </a:t>
            </a:r>
            <a:r>
              <a:rPr lang="ko-KR" altLang="en-US" b="0" dirty="0" smtClean="0"/>
              <a:t>방식</a:t>
            </a:r>
            <a:endParaRPr lang="en-US" altLang="ko-KR" b="0" dirty="0" smtClean="0"/>
          </a:p>
          <a:p>
            <a:pPr lvl="1"/>
            <a:r>
              <a:rPr lang="ko-KR" altLang="en-US" b="0" dirty="0"/>
              <a:t>계층 라우팅</a:t>
            </a:r>
          </a:p>
          <a:p>
            <a:pPr lvl="2"/>
            <a:r>
              <a:rPr lang="ko-KR" altLang="en-US" b="0" dirty="0" smtClean="0"/>
              <a:t>분산 </a:t>
            </a:r>
            <a:r>
              <a:rPr lang="ko-KR" altLang="en-US" b="0" dirty="0"/>
              <a:t>라우팅 기능과 중앙 라우팅</a:t>
            </a:r>
            <a:r>
              <a:rPr lang="ko-KR" altLang="en-US" b="0" dirty="0"/>
              <a:t> 기능을 적절히 </a:t>
            </a:r>
            <a:r>
              <a:rPr lang="ko-KR" altLang="en-US" b="0" dirty="0" smtClean="0"/>
              <a:t>조합하는 방식</a:t>
            </a:r>
            <a:endParaRPr lang="en-US" altLang="ko-KR" b="0" dirty="0" smtClean="0"/>
          </a:p>
          <a:p>
            <a:pPr lvl="2"/>
            <a:r>
              <a:rPr lang="ko-KR" altLang="en-US" dirty="0"/>
              <a:t>전체 네트워크의 구성을 계층 구조 형태로 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18032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혼잡 </a:t>
            </a:r>
            <a:r>
              <a:rPr lang="ko-KR" altLang="en-US" dirty="0" smtClean="0"/>
              <a:t>제어 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네트워크의</a:t>
            </a:r>
            <a:r>
              <a:rPr lang="ko-KR" altLang="en-US" b="0" dirty="0" smtClean="0"/>
              <a:t> </a:t>
            </a:r>
            <a:r>
              <a:rPr lang="ko-KR" altLang="en-US" b="0" dirty="0"/>
              <a:t>성능 감소 현상이 급격하게 악화되는 현상을 </a:t>
            </a:r>
            <a:r>
              <a:rPr lang="ko-KR" altLang="en-US" b="0" dirty="0" smtClean="0"/>
              <a:t>혼잡이라 하고</a:t>
            </a:r>
            <a:r>
              <a:rPr lang="en-US" altLang="ko-KR" b="0" dirty="0" smtClean="0"/>
              <a:t>, </a:t>
            </a:r>
            <a:r>
              <a:rPr lang="ko-KR" altLang="en-US" b="0" dirty="0" smtClean="0"/>
              <a:t>혼잡 문제를 해결하기 </a:t>
            </a:r>
            <a:r>
              <a:rPr lang="ko-KR" altLang="en-US" b="0" dirty="0"/>
              <a:t>위한 </a:t>
            </a:r>
            <a:r>
              <a:rPr lang="ko-KR" altLang="en-US" b="0" dirty="0" smtClean="0"/>
              <a:t>방안을 </a:t>
            </a:r>
            <a:r>
              <a:rPr lang="ko-KR" altLang="en-US" b="0" dirty="0"/>
              <a:t>혼잡 </a:t>
            </a:r>
            <a:r>
              <a:rPr lang="ko-KR" altLang="en-US" b="0" dirty="0" smtClean="0"/>
              <a:t>제어라고 함</a:t>
            </a:r>
            <a:endParaRPr lang="en-US" altLang="ko-KR" dirty="0"/>
          </a:p>
          <a:p>
            <a:pPr lvl="1"/>
            <a:r>
              <a:rPr lang="ko-KR" altLang="en-US" b="0" dirty="0"/>
              <a:t>흐름 </a:t>
            </a:r>
            <a:r>
              <a:rPr lang="ko-KR" altLang="en-US" b="0" dirty="0" smtClean="0"/>
              <a:t>제어는 </a:t>
            </a:r>
            <a:r>
              <a:rPr lang="ko-KR" altLang="en-US" b="0" dirty="0"/>
              <a:t>송신 호스트와 수신 호스트 사이의 논리적인 </a:t>
            </a:r>
            <a:r>
              <a:rPr lang="ko-KR" altLang="en-US" b="0" dirty="0"/>
              <a:t>점대점</a:t>
            </a:r>
            <a:r>
              <a:rPr lang="ko-KR" altLang="en-US" b="0" dirty="0"/>
              <a:t> 전송 속도를 </a:t>
            </a:r>
            <a:r>
              <a:rPr lang="ko-KR" altLang="en-US" b="0" dirty="0" smtClean="0"/>
              <a:t>다룸</a:t>
            </a:r>
            <a:endParaRPr lang="en-US" altLang="ko-KR" b="0" dirty="0" smtClean="0"/>
          </a:p>
          <a:p>
            <a:pPr lvl="1"/>
            <a:r>
              <a:rPr lang="ko-KR" altLang="en-US" b="0" dirty="0" smtClean="0"/>
              <a:t>혼잡 </a:t>
            </a:r>
            <a:r>
              <a:rPr lang="ko-KR" altLang="en-US" b="0" dirty="0"/>
              <a:t>제어는 더 넓은 관점에서 호스트와 </a:t>
            </a:r>
            <a:r>
              <a:rPr lang="ko-KR" altLang="en-US" b="0" dirty="0"/>
              <a:t>라우터를 포함한 </a:t>
            </a:r>
            <a:r>
              <a:rPr lang="ko-KR" altLang="en-US" b="0" dirty="0" err="1"/>
              <a:t>서브넷에서</a:t>
            </a:r>
            <a:r>
              <a:rPr lang="ko-KR" altLang="en-US" b="0" dirty="0"/>
              <a:t> </a:t>
            </a:r>
            <a:r>
              <a:rPr lang="ko-KR" altLang="en-US" b="0" dirty="0" smtClean="0"/>
              <a:t>네트워크의 전송 </a:t>
            </a:r>
            <a:r>
              <a:rPr lang="ko-KR" altLang="en-US" b="0" dirty="0"/>
              <a:t>능력 문제를 </a:t>
            </a:r>
            <a:r>
              <a:rPr lang="ko-KR" altLang="en-US" dirty="0" smtClean="0"/>
              <a:t>다</a:t>
            </a:r>
            <a:r>
              <a:rPr lang="ko-KR" altLang="en-US" dirty="0"/>
              <a:t>룸</a:t>
            </a:r>
            <a:endParaRPr lang="en-US" altLang="ko-KR" b="0" dirty="0" smtClean="0"/>
          </a:p>
          <a:p>
            <a:pPr marL="628650" lvl="3" indent="0">
              <a:buNone/>
            </a:pPr>
            <a:r>
              <a:rPr lang="en-US" altLang="ko-KR" b="0" dirty="0" smtClean="0"/>
              <a:t>[</a:t>
            </a:r>
            <a:r>
              <a:rPr lang="ko-KR" altLang="en-US" b="0" dirty="0" smtClean="0"/>
              <a:t>그림 </a:t>
            </a:r>
            <a:r>
              <a:rPr lang="en-US" altLang="ko-KR" b="0" dirty="0" smtClean="0"/>
              <a:t>7-3]</a:t>
            </a:r>
            <a:r>
              <a:rPr lang="ko-KR" altLang="en-US" b="0" dirty="0" smtClean="0"/>
              <a:t>은 흐름 </a:t>
            </a:r>
            <a:r>
              <a:rPr lang="ko-KR" altLang="en-US" b="0" dirty="0"/>
              <a:t>제어와 혼잡 제어의 역할 차이를 </a:t>
            </a:r>
            <a:r>
              <a:rPr lang="ko-KR" altLang="en-US" b="0" dirty="0" smtClean="0"/>
              <a:t>설명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688492"/>
            <a:ext cx="4527869" cy="3169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8414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혼잡 제어 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혼잡의 </a:t>
            </a:r>
            <a:r>
              <a:rPr lang="ko-KR" altLang="en-US" dirty="0" smtClean="0"/>
              <a:t>원인</a:t>
            </a:r>
            <a:endParaRPr lang="en-US" altLang="ko-KR" dirty="0" smtClean="0"/>
          </a:p>
          <a:p>
            <a:pPr lvl="1"/>
            <a:r>
              <a:rPr lang="ko-KR" altLang="en-US" b="0" dirty="0"/>
              <a:t>혼잡 발생의 가장 큰 원인은 네트워크 용량에 비하여 전송 패킷이</a:t>
            </a:r>
            <a:r>
              <a:rPr lang="ko-KR" altLang="en-US" b="0" dirty="0"/>
              <a:t> 많기 </a:t>
            </a:r>
            <a:r>
              <a:rPr lang="ko-KR" altLang="en-US" b="0" dirty="0" smtClean="0"/>
              <a:t>때문</a:t>
            </a:r>
            <a:endParaRPr lang="en-US" altLang="ko-KR" b="0" dirty="0" smtClean="0"/>
          </a:p>
          <a:p>
            <a:pPr lvl="1"/>
            <a:r>
              <a:rPr lang="ko-KR" altLang="en-US" b="0" dirty="0"/>
              <a:t>혼잡이 심화되는 주요인은 전송 시간 초과에 의한 타임아웃 </a:t>
            </a:r>
            <a:r>
              <a:rPr lang="ko-KR" altLang="en-US" b="0" dirty="0" smtClean="0"/>
              <a:t>기능을 </a:t>
            </a:r>
            <a:r>
              <a:rPr lang="ko-KR" altLang="en-US" b="0" dirty="0"/>
              <a:t>통해 </a:t>
            </a:r>
            <a:r>
              <a:rPr lang="ko-KR" altLang="en-US" b="0" dirty="0"/>
              <a:t>패킷들이</a:t>
            </a:r>
            <a:r>
              <a:rPr lang="ko-KR" altLang="en-US" b="0" dirty="0"/>
              <a:t> 재전송되는 데 </a:t>
            </a:r>
            <a:r>
              <a:rPr lang="ko-KR" altLang="en-US" b="0" dirty="0" smtClean="0"/>
              <a:t>있음</a:t>
            </a:r>
            <a:endParaRPr lang="en-US" altLang="ko-KR" b="0" dirty="0" smtClean="0"/>
          </a:p>
          <a:p>
            <a:pPr lvl="2"/>
            <a:r>
              <a:rPr lang="ko-KR" altLang="en-US" b="0" dirty="0"/>
              <a:t>패킷의 도착 순서가 뒤바뀌면 수신 호스트는 패킷을</a:t>
            </a:r>
            <a:r>
              <a:rPr lang="ko-KR" altLang="en-US" b="0" dirty="0"/>
              <a:t> 보관하거나 그냥 버릴 수도 </a:t>
            </a:r>
            <a:r>
              <a:rPr lang="ko-KR" altLang="en-US" b="0" dirty="0" smtClean="0"/>
              <a:t>있</a:t>
            </a:r>
            <a:r>
              <a:rPr lang="ko-KR" altLang="en-US" dirty="0" smtClean="0"/>
              <a:t>음</a:t>
            </a:r>
            <a:endParaRPr lang="en-US" altLang="ko-KR" dirty="0" smtClean="0"/>
          </a:p>
          <a:p>
            <a:pPr marL="628650" lvl="3" indent="0">
              <a:buNone/>
            </a:pPr>
            <a:r>
              <a:rPr lang="ko-KR" altLang="en-US" b="0" dirty="0" err="1" smtClean="0"/>
              <a:t>패킷을</a:t>
            </a:r>
            <a:r>
              <a:rPr lang="ko-KR" altLang="en-US" b="0" dirty="0" smtClean="0"/>
              <a:t> </a:t>
            </a:r>
            <a:r>
              <a:rPr lang="ko-KR" altLang="en-US" b="0" dirty="0"/>
              <a:t>버리면 </a:t>
            </a:r>
            <a:r>
              <a:rPr lang="ko-KR" altLang="en-US" b="0" dirty="0"/>
              <a:t>패킷</a:t>
            </a:r>
            <a:r>
              <a:rPr lang="ko-KR" altLang="en-US" b="0" dirty="0"/>
              <a:t> 재전송 현상이 발생해 네트워크 혼잡도를 높이는 원인이 </a:t>
            </a:r>
            <a:r>
              <a:rPr lang="ko-KR" altLang="en-US" dirty="0" smtClean="0"/>
              <a:t>됨</a:t>
            </a:r>
            <a:endParaRPr lang="en-US" altLang="ko-KR" dirty="0" smtClean="0"/>
          </a:p>
          <a:p>
            <a:pPr lvl="1"/>
            <a:r>
              <a:rPr lang="ko-KR" altLang="en-US" b="0" dirty="0"/>
              <a:t>라우팅</a:t>
            </a:r>
            <a:r>
              <a:rPr lang="ko-KR" altLang="en-US" b="0" dirty="0"/>
              <a:t> 알고리즘도 혼잡에 영향을 미칠 수 </a:t>
            </a:r>
            <a:r>
              <a:rPr lang="ko-KR" altLang="en-US" b="0" dirty="0" smtClean="0"/>
              <a:t>있음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75565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혼잡 제어 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트래픽 성형</a:t>
            </a:r>
          </a:p>
          <a:p>
            <a:pPr lvl="1"/>
            <a:r>
              <a:rPr lang="ko-KR" altLang="en-US" b="0" dirty="0"/>
              <a:t>혼잡은 트래픽이</a:t>
            </a:r>
            <a:r>
              <a:rPr lang="ko-KR" altLang="en-US" b="0" dirty="0"/>
              <a:t> 특정 시간에 집중되는 </a:t>
            </a:r>
            <a:r>
              <a:rPr lang="ko-KR" altLang="en-US" b="0" dirty="0" err="1" smtClean="0"/>
              <a:t>버스트</a:t>
            </a:r>
            <a:r>
              <a:rPr lang="en-US" altLang="ko-KR" dirty="0"/>
              <a:t> </a:t>
            </a:r>
            <a:r>
              <a:rPr lang="ko-KR" altLang="en-US" b="0" dirty="0" smtClean="0"/>
              <a:t>현상에서 </a:t>
            </a:r>
            <a:r>
              <a:rPr lang="ko-KR" altLang="en-US" b="0" dirty="0"/>
              <a:t>기인하는 경우가 </a:t>
            </a:r>
            <a:r>
              <a:rPr lang="ko-KR" altLang="en-US" dirty="0" smtClean="0"/>
              <a:t>많음</a:t>
            </a:r>
            <a:endParaRPr lang="en-US" altLang="ko-KR" dirty="0" smtClean="0"/>
          </a:p>
          <a:p>
            <a:pPr lvl="1"/>
            <a:r>
              <a:rPr lang="ko-KR" altLang="en-US" b="0" dirty="0"/>
              <a:t>송신 호스트가 전송하는 </a:t>
            </a:r>
            <a:r>
              <a:rPr lang="ko-KR" altLang="en-US" b="0" dirty="0" err="1" smtClean="0"/>
              <a:t>패킷의</a:t>
            </a:r>
            <a:r>
              <a:rPr lang="ko-KR" altLang="en-US" b="0" dirty="0" smtClean="0"/>
              <a:t> </a:t>
            </a:r>
            <a:r>
              <a:rPr lang="ko-KR" altLang="en-US" b="0" dirty="0"/>
              <a:t>발생 빈도가 네트워크에서 예측할 수 있는 전송률로 이루어지게 하는 기능이 필요한데</a:t>
            </a:r>
            <a:r>
              <a:rPr lang="en-US" altLang="ko-KR" b="0" dirty="0"/>
              <a:t>, </a:t>
            </a:r>
            <a:r>
              <a:rPr lang="ko-KR" altLang="en-US" b="0" dirty="0" smtClean="0"/>
              <a:t>이를 </a:t>
            </a:r>
            <a:r>
              <a:rPr lang="ko-KR" altLang="en-US" b="0" dirty="0" err="1"/>
              <a:t>트래픽</a:t>
            </a:r>
            <a:r>
              <a:rPr lang="ko-KR" altLang="en-US" b="0" dirty="0"/>
              <a:t> </a:t>
            </a:r>
            <a:r>
              <a:rPr lang="ko-KR" altLang="en-US" b="0" dirty="0" smtClean="0"/>
              <a:t>성형</a:t>
            </a:r>
            <a:r>
              <a:rPr lang="ko-KR" altLang="en-US" dirty="0" smtClean="0"/>
              <a:t>이라 함</a:t>
            </a:r>
            <a:endParaRPr lang="en-US" altLang="ko-KR" dirty="0" smtClean="0"/>
          </a:p>
          <a:p>
            <a:pPr lvl="1"/>
            <a:r>
              <a:rPr lang="ko-KR" altLang="en-US" b="0" dirty="0"/>
              <a:t>협상을 통해 네트워크로 유입되는 패킷의</a:t>
            </a:r>
            <a:r>
              <a:rPr lang="ko-KR" altLang="en-US" b="0" dirty="0"/>
              <a:t> 분포 특성을 미리 정해두면 </a:t>
            </a:r>
            <a:r>
              <a:rPr lang="ko-KR" altLang="en-US" b="0" dirty="0" smtClean="0"/>
              <a:t>네트워크에서는 전체 </a:t>
            </a:r>
            <a:r>
              <a:rPr lang="ko-KR" altLang="en-US" b="0" dirty="0"/>
              <a:t>트래픽의</a:t>
            </a:r>
            <a:r>
              <a:rPr lang="ko-KR" altLang="en-US" b="0" dirty="0"/>
              <a:t> 혼잡도를 예측하여 혼잡 제어를 효율적으로 수행할 수 </a:t>
            </a:r>
            <a:r>
              <a:rPr lang="ko-KR" altLang="en-US" dirty="0" smtClean="0"/>
              <a:t>있</a:t>
            </a:r>
            <a:r>
              <a:rPr lang="ko-KR" altLang="en-US" dirty="0"/>
              <a:t>음</a:t>
            </a:r>
            <a:endParaRPr lang="en-US" altLang="ko-KR" dirty="0" smtClean="0"/>
          </a:p>
          <a:p>
            <a:endParaRPr lang="en-US" altLang="ko-KR" b="0" dirty="0" smtClean="0"/>
          </a:p>
        </p:txBody>
      </p:sp>
    </p:spTree>
    <p:extLst>
      <p:ext uri="{BB962C8B-B14F-4D97-AF65-F5344CB8AC3E}">
        <p14:creationId xmlns:p14="http://schemas.microsoft.com/office/powerpoint/2010/main" val="16674384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혼잡 제어 </a:t>
            </a:r>
            <a:r>
              <a:rPr lang="en-US" altLang="ko-KR" dirty="0" smtClean="0"/>
              <a:t>(4)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1"/>
            <a:r>
              <a:rPr lang="ko-KR" altLang="en-US" dirty="0"/>
              <a:t>리키 </a:t>
            </a:r>
            <a:r>
              <a:rPr lang="ko-KR" altLang="en-US" dirty="0" err="1"/>
              <a:t>버킷</a:t>
            </a:r>
            <a:r>
              <a:rPr lang="ko-KR" altLang="en-US" dirty="0"/>
              <a:t> </a:t>
            </a:r>
            <a:r>
              <a:rPr lang="ko-KR" altLang="en-US" dirty="0" smtClean="0"/>
              <a:t>알고리즘</a:t>
            </a:r>
            <a:endParaRPr lang="en-US" altLang="ko-KR" dirty="0" smtClean="0"/>
          </a:p>
          <a:p>
            <a:pPr lvl="2"/>
            <a:r>
              <a:rPr lang="ko-KR" altLang="en-US" b="0" dirty="0"/>
              <a:t>리키 버킷 알고리즘을 사용하면 송신 호스트로부터 입력되는 패킷이</a:t>
            </a:r>
            <a:r>
              <a:rPr lang="ko-KR" altLang="en-US" b="0" dirty="0"/>
              <a:t> 시간대별로 일정하지 </a:t>
            </a:r>
            <a:r>
              <a:rPr lang="ko-KR" altLang="en-US" b="0" dirty="0" smtClean="0"/>
              <a:t>않아도</a:t>
            </a:r>
            <a:r>
              <a:rPr lang="en-US" altLang="ko-KR" b="0" dirty="0"/>
              <a:t>, </a:t>
            </a:r>
            <a:r>
              <a:rPr lang="ko-KR" altLang="en-US" b="0" dirty="0"/>
              <a:t>즉 가변적이어도 깔때기를 통과하면서 일정한 전송률로 </a:t>
            </a:r>
            <a:r>
              <a:rPr lang="ko-KR" altLang="en-US" b="0" dirty="0" smtClean="0"/>
              <a:t>변경됨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286000"/>
            <a:ext cx="4952816" cy="443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5974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혼잡 제어 </a:t>
            </a:r>
            <a:r>
              <a:rPr lang="en-US" altLang="ko-KR" dirty="0" smtClean="0"/>
              <a:t>(5)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혼잡 </a:t>
            </a:r>
            <a:r>
              <a:rPr lang="ko-KR" altLang="en-US" dirty="0" smtClean="0"/>
              <a:t>제거</a:t>
            </a:r>
            <a:endParaRPr lang="en-US" altLang="ko-KR" dirty="0" smtClean="0"/>
          </a:p>
          <a:p>
            <a:pPr lvl="1"/>
            <a:r>
              <a:rPr lang="ko-KR" altLang="en-US" b="0" dirty="0"/>
              <a:t>특정 지역에 </a:t>
            </a:r>
            <a:r>
              <a:rPr lang="ko-KR" altLang="en-US" b="0" dirty="0" smtClean="0"/>
              <a:t>혼잡이 </a:t>
            </a:r>
            <a:r>
              <a:rPr lang="ko-KR" altLang="en-US" b="0" dirty="0"/>
              <a:t>발생하면 </a:t>
            </a:r>
            <a:r>
              <a:rPr lang="ko-KR" altLang="en-US" b="0" dirty="0"/>
              <a:t>패킷의</a:t>
            </a:r>
            <a:r>
              <a:rPr lang="ko-KR" altLang="en-US" b="0" dirty="0"/>
              <a:t> 전송 경로를 적절히 조정해줌으로써 혼잡이 발생한 곳을 거치지 </a:t>
            </a:r>
            <a:r>
              <a:rPr lang="ko-KR" altLang="en-US" b="0" dirty="0" smtClean="0"/>
              <a:t>않도록 가상 </a:t>
            </a:r>
            <a:r>
              <a:rPr lang="ko-KR" altLang="en-US" b="0" dirty="0"/>
              <a:t>회선 연결을 </a:t>
            </a:r>
            <a:r>
              <a:rPr lang="ko-KR" altLang="en-US" b="0" dirty="0" smtClean="0"/>
              <a:t>설정</a:t>
            </a:r>
            <a:endParaRPr lang="en-US" altLang="ko-KR" b="0" dirty="0" smtClean="0"/>
          </a:p>
          <a:p>
            <a:pPr lvl="1"/>
            <a:r>
              <a:rPr lang="ko-KR" altLang="en-US" dirty="0"/>
              <a:t>호스트와 </a:t>
            </a:r>
            <a:r>
              <a:rPr lang="ko-KR" altLang="en-US" dirty="0" err="1"/>
              <a:t>서브넷이</a:t>
            </a:r>
            <a:r>
              <a:rPr lang="ko-KR" altLang="en-US" dirty="0"/>
              <a:t> 가상 회선 연결 과정에서 </a:t>
            </a:r>
            <a:r>
              <a:rPr lang="ko-KR" altLang="en-US" dirty="0" smtClean="0"/>
              <a:t>협상</a:t>
            </a:r>
            <a:endParaRPr lang="en-US" altLang="ko-KR" dirty="0" smtClean="0"/>
          </a:p>
          <a:p>
            <a:pPr lvl="1"/>
            <a:r>
              <a:rPr lang="en-US" altLang="ko-KR" b="0" dirty="0" smtClean="0"/>
              <a:t>ECN </a:t>
            </a:r>
            <a:r>
              <a:rPr lang="ko-KR" altLang="en-US" b="0" dirty="0" err="1" smtClean="0"/>
              <a:t>패킷을</a:t>
            </a:r>
            <a:r>
              <a:rPr lang="ko-KR" altLang="en-US" b="0" dirty="0" smtClean="0"/>
              <a:t> </a:t>
            </a:r>
            <a:r>
              <a:rPr lang="ko-KR" altLang="en-US" b="0" dirty="0"/>
              <a:t>사용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3484605"/>
            <a:ext cx="6048375" cy="316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6911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 </a:t>
            </a:r>
            <a:r>
              <a:rPr lang="ko-KR" altLang="en-US" dirty="0" err="1" smtClean="0"/>
              <a:t>라우팅</a:t>
            </a:r>
            <a:r>
              <a:rPr lang="ko-KR" altLang="en-US" dirty="0" smtClean="0"/>
              <a:t> 프로토콜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9972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10"/>
          <p:cNvSpPr>
            <a:spLocks noGrp="1"/>
          </p:cNvSpPr>
          <p:nvPr>
            <p:ph idx="10"/>
          </p:nvPr>
        </p:nvSpPr>
        <p:spPr>
          <a:xfrm>
            <a:off x="457200" y="2847422"/>
            <a:ext cx="11430000" cy="3705778"/>
          </a:xfrm>
        </p:spPr>
        <p:txBody>
          <a:bodyPr/>
          <a:lstStyle/>
          <a:p>
            <a:r>
              <a:rPr lang="ko-KR" altLang="en-US" dirty="0"/>
              <a:t>네트워크 계층의 필요성과 역할을 이해한다</a:t>
            </a:r>
            <a:r>
              <a:rPr lang="en-US" altLang="ko-KR" dirty="0"/>
              <a:t>.</a:t>
            </a:r>
          </a:p>
          <a:p>
            <a:r>
              <a:rPr lang="ko-KR" altLang="en-US" dirty="0" err="1" smtClean="0"/>
              <a:t>라우팅</a:t>
            </a:r>
            <a:r>
              <a:rPr lang="ko-KR" altLang="en-US" dirty="0" smtClean="0"/>
              <a:t> </a:t>
            </a:r>
            <a:r>
              <a:rPr lang="ko-KR" altLang="en-US" dirty="0"/>
              <a:t>기능을 이해하고 관련 프로토콜을 알아본다</a:t>
            </a:r>
            <a:r>
              <a:rPr lang="en-US" altLang="ko-KR" dirty="0"/>
              <a:t>.</a:t>
            </a:r>
          </a:p>
          <a:p>
            <a:r>
              <a:rPr lang="ko-KR" altLang="en-US" dirty="0" smtClean="0"/>
              <a:t>혼잡 </a:t>
            </a:r>
            <a:r>
              <a:rPr lang="ko-KR" altLang="en-US" dirty="0"/>
              <a:t>제어 기능을 이해한다</a:t>
            </a:r>
            <a:r>
              <a:rPr lang="en-US" altLang="ko-KR" dirty="0"/>
              <a:t>.</a:t>
            </a:r>
          </a:p>
          <a:p>
            <a:r>
              <a:rPr lang="en-US" altLang="ko-KR" dirty="0" smtClean="0"/>
              <a:t>IP </a:t>
            </a:r>
            <a:r>
              <a:rPr lang="ko-KR" altLang="en-US" dirty="0"/>
              <a:t>프로토콜 헤더의 역할을 이해한다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15268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간단한 </a:t>
            </a:r>
            <a:r>
              <a:rPr lang="ko-KR" altLang="en-US" dirty="0" err="1"/>
              <a:t>라우팅</a:t>
            </a:r>
            <a:r>
              <a:rPr lang="ko-KR" altLang="en-US" dirty="0"/>
              <a:t> </a:t>
            </a:r>
            <a:r>
              <a:rPr lang="ko-KR" altLang="en-US" dirty="0" smtClean="0"/>
              <a:t>프로토콜 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최단 경로 라우팅</a:t>
            </a:r>
          </a:p>
          <a:p>
            <a:pPr lvl="1"/>
            <a:r>
              <a:rPr lang="ko-KR" altLang="en-US" b="0" dirty="0"/>
              <a:t>최단 경로 라우팅 방식은 패킷이 목적지에 도달할 때까지 거치는 라우터</a:t>
            </a:r>
            <a:r>
              <a:rPr lang="ko-KR" altLang="en-US" b="0" dirty="0"/>
              <a:t> 수가 최소화될 수 </a:t>
            </a:r>
            <a:r>
              <a:rPr lang="ko-KR" altLang="en-US" b="0" dirty="0" smtClean="0"/>
              <a:t>있도록 </a:t>
            </a:r>
            <a:r>
              <a:rPr lang="ko-KR" altLang="en-US" b="0" dirty="0"/>
              <a:t>경로를 </a:t>
            </a:r>
            <a:r>
              <a:rPr lang="ko-KR" altLang="en-US" b="0" dirty="0" smtClean="0"/>
              <a:t>선택</a:t>
            </a:r>
            <a:endParaRPr lang="en-US" altLang="ko-KR" b="0" dirty="0" smtClean="0"/>
          </a:p>
          <a:p>
            <a:pPr lvl="1"/>
            <a:r>
              <a:rPr lang="ko-KR" altLang="en-US" b="0" dirty="0" smtClean="0"/>
              <a:t>전송 </a:t>
            </a:r>
            <a:r>
              <a:rPr lang="ko-KR" altLang="en-US" b="0" dirty="0" err="1" smtClean="0"/>
              <a:t>패킷이</a:t>
            </a:r>
            <a:r>
              <a:rPr lang="ko-KR" altLang="en-US" b="0" dirty="0" smtClean="0"/>
              <a:t> </a:t>
            </a:r>
            <a:r>
              <a:rPr lang="ko-KR" altLang="en-US" b="0" dirty="0"/>
              <a:t>목적지까지 도착하는 여러 경로 중 가장 짧은 경로를 </a:t>
            </a:r>
            <a:r>
              <a:rPr lang="ko-KR" altLang="en-US" b="0" dirty="0" smtClean="0"/>
              <a:t>선택</a:t>
            </a:r>
            <a:endParaRPr lang="en-US" altLang="ko-KR" b="0" dirty="0" smtClean="0"/>
          </a:p>
          <a:p>
            <a:pPr lvl="2"/>
            <a:r>
              <a:rPr lang="en-US" altLang="ko-KR" b="0" dirty="0"/>
              <a:t>[</a:t>
            </a:r>
            <a:r>
              <a:rPr lang="ko-KR" altLang="en-US" b="0" dirty="0"/>
              <a:t>그림 </a:t>
            </a:r>
            <a:r>
              <a:rPr lang="en-US" altLang="ko-KR" b="0" dirty="0"/>
              <a:t>7-6]</a:t>
            </a:r>
            <a:r>
              <a:rPr lang="ko-KR" altLang="en-US" b="0" dirty="0"/>
              <a:t>의 경우 라우터 </a:t>
            </a:r>
            <a:r>
              <a:rPr lang="en-US" altLang="ko-KR" b="0" dirty="0"/>
              <a:t>a</a:t>
            </a:r>
            <a:r>
              <a:rPr lang="ko-KR" altLang="en-US" b="0" dirty="0"/>
              <a:t>에서 라우터 </a:t>
            </a:r>
            <a:r>
              <a:rPr lang="en-US" altLang="ko-KR" b="0" dirty="0"/>
              <a:t>g</a:t>
            </a:r>
            <a:r>
              <a:rPr lang="ko-KR" altLang="en-US" b="0" dirty="0"/>
              <a:t>까지 도달하는 경로는 여러 개이지만</a:t>
            </a:r>
            <a:r>
              <a:rPr lang="en-US" altLang="ko-KR" b="0" dirty="0" smtClean="0"/>
              <a:t>, </a:t>
            </a:r>
            <a:r>
              <a:rPr lang="ko-KR" altLang="en-US" b="0" dirty="0" smtClean="0"/>
              <a:t>가장 </a:t>
            </a:r>
            <a:r>
              <a:rPr lang="ko-KR" altLang="en-US" b="0" dirty="0"/>
              <a:t>짧은 경로는 </a:t>
            </a:r>
            <a:r>
              <a:rPr lang="ko-KR" altLang="en-US" b="0" dirty="0"/>
              <a:t>라우터 </a:t>
            </a:r>
            <a:r>
              <a:rPr lang="en-US" altLang="ko-KR" b="0" dirty="0"/>
              <a:t>c</a:t>
            </a:r>
            <a:r>
              <a:rPr lang="ko-KR" altLang="en-US" b="0" dirty="0"/>
              <a:t>만 거치는 </a:t>
            </a:r>
            <a:r>
              <a:rPr lang="ko-KR" altLang="en-US" b="0" dirty="0" smtClean="0"/>
              <a:t>것</a:t>
            </a:r>
            <a:endParaRPr lang="en-US" altLang="ko-KR" b="0" dirty="0" smtClean="0"/>
          </a:p>
          <a:p>
            <a:pPr lvl="2"/>
            <a:r>
              <a:rPr lang="ko-KR" altLang="en-US" b="0" dirty="0" smtClean="0"/>
              <a:t>또 </a:t>
            </a:r>
            <a:r>
              <a:rPr lang="ko-KR" altLang="en-US" b="0" dirty="0"/>
              <a:t>다른 예로 </a:t>
            </a:r>
            <a:r>
              <a:rPr lang="ko-KR" altLang="en-US" b="0" dirty="0"/>
              <a:t>라우터 </a:t>
            </a:r>
            <a:r>
              <a:rPr lang="en-US" altLang="ko-KR" b="0" dirty="0"/>
              <a:t>a</a:t>
            </a:r>
            <a:r>
              <a:rPr lang="ko-KR" altLang="en-US" b="0" dirty="0"/>
              <a:t>에서 라우터 </a:t>
            </a:r>
            <a:r>
              <a:rPr lang="en-US" altLang="ko-KR" b="0" dirty="0"/>
              <a:t>d</a:t>
            </a:r>
            <a:r>
              <a:rPr lang="ko-KR" altLang="en-US" b="0" dirty="0"/>
              <a:t>까지 </a:t>
            </a:r>
            <a:r>
              <a:rPr lang="ko-KR" altLang="en-US" b="0" dirty="0" smtClean="0"/>
              <a:t>도달하기 </a:t>
            </a:r>
            <a:r>
              <a:rPr lang="ko-KR" altLang="en-US" b="0" dirty="0"/>
              <a:t>위한 최단 경로는 </a:t>
            </a:r>
            <a:r>
              <a:rPr lang="ko-KR" altLang="en-US" b="0" dirty="0"/>
              <a:t>라우터 </a:t>
            </a:r>
            <a:r>
              <a:rPr lang="en-US" altLang="ko-KR" b="0" dirty="0"/>
              <a:t>b</a:t>
            </a:r>
            <a:r>
              <a:rPr lang="ko-KR" altLang="en-US" b="0" dirty="0"/>
              <a:t>나 </a:t>
            </a:r>
            <a:r>
              <a:rPr lang="en-US" altLang="ko-KR" b="0" dirty="0"/>
              <a:t>c</a:t>
            </a:r>
            <a:r>
              <a:rPr lang="ko-KR" altLang="en-US" b="0" dirty="0"/>
              <a:t>를 통과하는 </a:t>
            </a:r>
            <a:r>
              <a:rPr lang="ko-KR" altLang="en-US" b="0" dirty="0" smtClean="0"/>
              <a:t>것</a:t>
            </a:r>
            <a:endParaRPr lang="en-US" altLang="ko-KR" b="0" dirty="0" smtClean="0"/>
          </a:p>
          <a:p>
            <a:pPr lvl="2"/>
            <a:r>
              <a:rPr lang="ko-KR" altLang="en-US" b="0" dirty="0" smtClean="0"/>
              <a:t>두 </a:t>
            </a:r>
            <a:r>
              <a:rPr lang="ko-KR" altLang="en-US" b="0" dirty="0"/>
              <a:t>경로는 홉을 기준으로 하면 </a:t>
            </a:r>
            <a:r>
              <a:rPr lang="ko-KR" altLang="en-US" b="0" dirty="0" smtClean="0"/>
              <a:t>거리가 동일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4648200"/>
            <a:ext cx="504363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2362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간단한 </a:t>
            </a:r>
            <a:r>
              <a:rPr lang="ko-KR" altLang="en-US" dirty="0" err="1"/>
              <a:t>라우팅</a:t>
            </a:r>
            <a:r>
              <a:rPr lang="ko-KR" altLang="en-US" dirty="0"/>
              <a:t> 프로토콜 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플러딩</a:t>
            </a:r>
          </a:p>
          <a:p>
            <a:pPr lvl="1"/>
            <a:r>
              <a:rPr lang="ko-KR" altLang="en-US" b="0" dirty="0" err="1" smtClean="0"/>
              <a:t>라우터가</a:t>
            </a:r>
            <a:r>
              <a:rPr lang="ko-KR" altLang="en-US" b="0" dirty="0" smtClean="0"/>
              <a:t> </a:t>
            </a:r>
            <a:r>
              <a:rPr lang="ko-KR" altLang="en-US" b="0" dirty="0"/>
              <a:t>자신에게 입력된 </a:t>
            </a:r>
            <a:r>
              <a:rPr lang="ko-KR" altLang="en-US" b="0" dirty="0"/>
              <a:t>패킷을</a:t>
            </a:r>
            <a:r>
              <a:rPr lang="ko-KR" altLang="en-US" b="0" dirty="0"/>
              <a:t> 출력 가능한 모든 경로로 중개하는 </a:t>
            </a:r>
            <a:r>
              <a:rPr lang="ko-KR" altLang="en-US" b="0" dirty="0" smtClean="0"/>
              <a:t>방식</a:t>
            </a:r>
            <a:endParaRPr lang="en-US" altLang="ko-KR" b="0" dirty="0" smtClean="0"/>
          </a:p>
          <a:p>
            <a:pPr lvl="1"/>
            <a:r>
              <a:rPr lang="ko-KR" altLang="en-US" b="0" dirty="0"/>
              <a:t>중요한 데이터를 모든 호스트에 동시에 </a:t>
            </a:r>
            <a:r>
              <a:rPr lang="ko-KR" altLang="en-US" b="0" dirty="0" smtClean="0"/>
              <a:t>전달하는 </a:t>
            </a:r>
            <a:r>
              <a:rPr lang="ko-KR" altLang="en-US" b="0" dirty="0"/>
              <a:t>환경에서 제한적으로 사용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84769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거리 벡터 </a:t>
            </a:r>
            <a:r>
              <a:rPr lang="ko-KR" altLang="en-US" dirty="0" err="1"/>
              <a:t>라우팅</a:t>
            </a:r>
            <a:r>
              <a:rPr lang="ko-KR" altLang="en-US" dirty="0"/>
              <a:t> </a:t>
            </a:r>
            <a:r>
              <a:rPr lang="ko-KR" altLang="en-US" dirty="0" smtClean="0"/>
              <a:t>프로토콜 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1"/>
            <a:r>
              <a:rPr lang="ko-KR" altLang="en-US" b="0" dirty="0"/>
              <a:t>거리 </a:t>
            </a:r>
            <a:r>
              <a:rPr lang="ko-KR" altLang="en-US" b="0" dirty="0" smtClean="0"/>
              <a:t>벡터</a:t>
            </a:r>
            <a:r>
              <a:rPr lang="en-US" altLang="ko-KR" b="0" dirty="0" smtClean="0"/>
              <a:t> </a:t>
            </a:r>
            <a:r>
              <a:rPr lang="ko-KR" altLang="en-US" b="0" dirty="0" err="1" smtClean="0"/>
              <a:t>라우팅</a:t>
            </a:r>
            <a:r>
              <a:rPr lang="ko-KR" altLang="en-US" b="0" dirty="0" smtClean="0"/>
              <a:t> </a:t>
            </a:r>
            <a:r>
              <a:rPr lang="ko-KR" altLang="en-US" b="0" dirty="0"/>
              <a:t>프로토콜은 </a:t>
            </a:r>
            <a:r>
              <a:rPr lang="ko-KR" altLang="en-US" b="0" dirty="0"/>
              <a:t>라우터가 자신과 직접 연결된 이웃 </a:t>
            </a:r>
            <a:r>
              <a:rPr lang="ko-KR" altLang="en-US" b="0" dirty="0" err="1"/>
              <a:t>라우터와</a:t>
            </a:r>
            <a:r>
              <a:rPr lang="ko-KR" altLang="en-US" b="0" dirty="0"/>
              <a:t> </a:t>
            </a:r>
            <a:r>
              <a:rPr lang="ko-KR" altLang="en-US" b="0" dirty="0" err="1" smtClean="0"/>
              <a:t>라우팅</a:t>
            </a:r>
            <a:r>
              <a:rPr lang="ko-KR" altLang="en-US" b="0" dirty="0" smtClean="0"/>
              <a:t> </a:t>
            </a:r>
            <a:r>
              <a:rPr lang="ko-KR" altLang="en-US" b="0" dirty="0"/>
              <a:t>정보를 교환하는 </a:t>
            </a:r>
            <a:r>
              <a:rPr lang="ko-KR" altLang="en-US" b="0" dirty="0" smtClean="0"/>
              <a:t>방식</a:t>
            </a:r>
            <a:endParaRPr lang="en-US" altLang="ko-KR" b="0" dirty="0" smtClean="0"/>
          </a:p>
          <a:p>
            <a:pPr lvl="1"/>
            <a:r>
              <a:rPr lang="ko-KR" altLang="en-US" b="0" dirty="0"/>
              <a:t>거리 벡터 알고리즘을 구현하려면 </a:t>
            </a:r>
            <a:r>
              <a:rPr lang="ko-KR" altLang="en-US" b="0" dirty="0" err="1"/>
              <a:t>라우터가</a:t>
            </a:r>
            <a:r>
              <a:rPr lang="ko-KR" altLang="en-US" b="0" dirty="0"/>
              <a:t> </a:t>
            </a:r>
            <a:r>
              <a:rPr lang="ko-KR" altLang="en-US" b="0" dirty="0" smtClean="0"/>
              <a:t>세 가지 필수 </a:t>
            </a:r>
            <a:r>
              <a:rPr lang="ko-KR" altLang="en-US" b="0" dirty="0"/>
              <a:t>정보를 </a:t>
            </a:r>
            <a:r>
              <a:rPr lang="ko-KR" altLang="en-US" b="0" dirty="0" smtClean="0"/>
              <a:t>관리해야 함</a:t>
            </a:r>
            <a:endParaRPr lang="en-US" altLang="ko-KR" b="0" dirty="0" smtClean="0"/>
          </a:p>
          <a:p>
            <a:pPr lvl="2"/>
            <a:r>
              <a:rPr lang="ko-KR" altLang="en-US" dirty="0"/>
              <a:t>링크 벡터</a:t>
            </a:r>
            <a:r>
              <a:rPr lang="en-US" altLang="ko-KR" dirty="0"/>
              <a:t>, </a:t>
            </a:r>
            <a:r>
              <a:rPr lang="ko-KR" altLang="en-US" dirty="0"/>
              <a:t>거리 벡터</a:t>
            </a:r>
            <a:r>
              <a:rPr lang="en-US" altLang="ko-KR" dirty="0"/>
              <a:t>, </a:t>
            </a:r>
            <a:r>
              <a:rPr lang="ko-KR" altLang="en-US" dirty="0"/>
              <a:t>다음 홉 </a:t>
            </a:r>
            <a:r>
              <a:rPr lang="ko-KR" altLang="en-US" dirty="0" smtClean="0"/>
              <a:t>벡터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r>
              <a:rPr lang="ko-KR" altLang="en-US" dirty="0"/>
              <a:t>링크 벡터</a:t>
            </a:r>
          </a:p>
          <a:p>
            <a:pPr lvl="1"/>
            <a:r>
              <a:rPr lang="ko-KR" altLang="en-US" b="0" dirty="0"/>
              <a:t>링크 벡터 </a:t>
            </a:r>
            <a:r>
              <a:rPr lang="en-US" altLang="ko-KR" b="0" dirty="0"/>
              <a:t>L(x)</a:t>
            </a:r>
            <a:r>
              <a:rPr lang="ko-KR" altLang="en-US" b="0" dirty="0"/>
              <a:t>는 라우터 </a:t>
            </a:r>
            <a:r>
              <a:rPr lang="en-US" altLang="ko-KR" b="0" dirty="0"/>
              <a:t>x</a:t>
            </a:r>
            <a:r>
              <a:rPr lang="ko-KR" altLang="en-US" b="0" dirty="0"/>
              <a:t>와 직접 연결된 이웃 네트워크에 대한 연결 정보를 </a:t>
            </a:r>
            <a:r>
              <a:rPr lang="ko-KR" altLang="en-US" b="0" dirty="0" smtClean="0"/>
              <a:t>보관</a:t>
            </a:r>
            <a:endParaRPr lang="en-US" altLang="ko-KR" b="0" dirty="0" smtClean="0"/>
          </a:p>
          <a:p>
            <a:pPr lvl="1"/>
            <a:r>
              <a:rPr lang="ko-KR" altLang="en-US" b="0" dirty="0" err="1" smtClean="0"/>
              <a:t>라우터</a:t>
            </a:r>
            <a:r>
              <a:rPr lang="ko-KR" altLang="en-US" b="0" dirty="0" smtClean="0"/>
              <a:t> </a:t>
            </a:r>
            <a:r>
              <a:rPr lang="en-US" altLang="ko-KR" b="0" dirty="0"/>
              <a:t>x</a:t>
            </a:r>
            <a:r>
              <a:rPr lang="ko-KR" altLang="en-US" b="0" dirty="0"/>
              <a:t>와 직접 연결된 네트워크가 </a:t>
            </a:r>
            <a:r>
              <a:rPr lang="en-US" altLang="ko-KR" b="0" dirty="0"/>
              <a:t>M</a:t>
            </a:r>
            <a:r>
              <a:rPr lang="ko-KR" altLang="en-US" b="0" dirty="0"/>
              <a:t>개일 때 링크 벡터 정보는 </a:t>
            </a:r>
            <a:r>
              <a:rPr lang="ko-KR" altLang="en-US" b="0" dirty="0" smtClean="0"/>
              <a:t>다음과 </a:t>
            </a:r>
            <a:r>
              <a:rPr lang="ko-KR" altLang="en-US" b="0" dirty="0"/>
              <a:t>같이 </a:t>
            </a:r>
            <a:r>
              <a:rPr lang="ko-KR" altLang="en-US" b="0" dirty="0" smtClean="0"/>
              <a:t>나타냄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4800600"/>
            <a:ext cx="8020050" cy="958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3250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거리 벡터 </a:t>
            </a:r>
            <a:r>
              <a:rPr lang="ko-KR" altLang="en-US" dirty="0" err="1"/>
              <a:t>라우팅</a:t>
            </a:r>
            <a:r>
              <a:rPr lang="ko-KR" altLang="en-US" dirty="0"/>
              <a:t> 프로토콜 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1"/>
            <a:r>
              <a:rPr lang="ko-KR" altLang="en-US" b="0" dirty="0" err="1" smtClean="0"/>
              <a:t>라우터</a:t>
            </a:r>
            <a:r>
              <a:rPr lang="ko-KR" altLang="en-US" b="0" dirty="0" smtClean="0"/>
              <a:t> </a:t>
            </a:r>
            <a:r>
              <a:rPr lang="en-US" altLang="ko-KR" b="0" dirty="0"/>
              <a:t>R1</a:t>
            </a:r>
            <a:r>
              <a:rPr lang="ko-KR" altLang="en-US" b="0" dirty="0" smtClean="0"/>
              <a:t>의 링크 </a:t>
            </a:r>
            <a:r>
              <a:rPr lang="ko-KR" altLang="en-US" b="0" dirty="0"/>
              <a:t>벡터 </a:t>
            </a:r>
            <a:r>
              <a:rPr lang="ko-KR" altLang="en-US" b="0" dirty="0" smtClean="0"/>
              <a:t>정보 </a:t>
            </a:r>
            <a:r>
              <a:rPr lang="en-US" altLang="ko-KR" b="0" dirty="0" smtClean="0"/>
              <a:t>: L(R1</a:t>
            </a:r>
            <a:r>
              <a:rPr lang="en-US" altLang="ko-KR" b="0" dirty="0"/>
              <a:t>) = [</a:t>
            </a:r>
            <a:r>
              <a:rPr lang="ko-KR" altLang="en-US" b="0" dirty="0"/>
              <a:t>포트</a:t>
            </a:r>
            <a:r>
              <a:rPr lang="en-US" altLang="ko-KR" b="0" dirty="0"/>
              <a:t>(Net.1) = 1, </a:t>
            </a:r>
            <a:r>
              <a:rPr lang="ko-KR" altLang="en-US" b="0" dirty="0"/>
              <a:t>포트</a:t>
            </a:r>
            <a:r>
              <a:rPr lang="en-US" altLang="ko-KR" b="0" dirty="0"/>
              <a:t>(Net.2) = 3</a:t>
            </a:r>
            <a:r>
              <a:rPr lang="en-US" altLang="ko-KR" b="0" dirty="0" smtClean="0"/>
              <a:t>]</a:t>
            </a:r>
          </a:p>
          <a:p>
            <a:pPr lvl="1"/>
            <a:r>
              <a:rPr lang="ko-KR" altLang="en-US" dirty="0" err="1" smtClean="0"/>
              <a:t>라우터</a:t>
            </a:r>
            <a:r>
              <a:rPr lang="ko-KR" altLang="en-US" dirty="0" smtClean="0"/>
              <a:t> </a:t>
            </a:r>
            <a:r>
              <a:rPr lang="en-US" altLang="ko-KR" dirty="0" smtClean="0"/>
              <a:t>R2</a:t>
            </a:r>
            <a:r>
              <a:rPr lang="ko-KR" altLang="en-US" dirty="0" smtClean="0"/>
              <a:t>의 </a:t>
            </a:r>
            <a:r>
              <a:rPr lang="ko-KR" altLang="en-US" dirty="0"/>
              <a:t>링크 벡터 </a:t>
            </a:r>
            <a:r>
              <a:rPr lang="ko-KR" altLang="en-US" dirty="0" smtClean="0"/>
              <a:t>정보 </a:t>
            </a:r>
            <a:r>
              <a:rPr lang="en-US" altLang="ko-KR" dirty="0" smtClean="0"/>
              <a:t>:</a:t>
            </a:r>
            <a:r>
              <a:rPr lang="en-US" altLang="ko-KR" dirty="0"/>
              <a:t> L(R2) = [</a:t>
            </a:r>
            <a:r>
              <a:rPr lang="ko-KR" altLang="en-US" dirty="0"/>
              <a:t>포트</a:t>
            </a:r>
            <a:r>
              <a:rPr lang="en-US" altLang="ko-KR" dirty="0"/>
              <a:t>(Net.1) = 1, </a:t>
            </a:r>
            <a:r>
              <a:rPr lang="ko-KR" altLang="en-US" dirty="0"/>
              <a:t>포트</a:t>
            </a:r>
            <a:r>
              <a:rPr lang="en-US" altLang="ko-KR" dirty="0"/>
              <a:t>(Net.4) = 8]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라우터</a:t>
            </a:r>
            <a:r>
              <a:rPr lang="ko-KR" altLang="en-US" dirty="0" smtClean="0"/>
              <a:t> </a:t>
            </a:r>
            <a:r>
              <a:rPr lang="en-US" altLang="ko-KR" dirty="0" smtClean="0"/>
              <a:t>R7</a:t>
            </a:r>
            <a:r>
              <a:rPr lang="ko-KR" altLang="en-US" dirty="0" smtClean="0"/>
              <a:t>의 </a:t>
            </a:r>
            <a:r>
              <a:rPr lang="ko-KR" altLang="en-US" dirty="0"/>
              <a:t>링크 벡터 </a:t>
            </a:r>
            <a:r>
              <a:rPr lang="ko-KR" altLang="en-US" dirty="0" smtClean="0"/>
              <a:t>정보 </a:t>
            </a:r>
            <a:r>
              <a:rPr lang="en-US" altLang="ko-KR" dirty="0" smtClean="0"/>
              <a:t>:</a:t>
            </a:r>
            <a:r>
              <a:rPr lang="en-US" altLang="ko-KR" dirty="0"/>
              <a:t> L(R7) = [</a:t>
            </a:r>
            <a:r>
              <a:rPr lang="ko-KR" altLang="en-US" dirty="0"/>
              <a:t>포트</a:t>
            </a:r>
            <a:r>
              <a:rPr lang="en-US" altLang="ko-KR" dirty="0"/>
              <a:t>(Net.3) = 6, </a:t>
            </a:r>
            <a:r>
              <a:rPr lang="ko-KR" altLang="en-US" dirty="0"/>
              <a:t>포트</a:t>
            </a:r>
            <a:r>
              <a:rPr lang="en-US" altLang="ko-KR" dirty="0"/>
              <a:t>(Net.5) = 9]</a:t>
            </a:r>
            <a:endParaRPr lang="en-US" altLang="ko-KR" b="0" dirty="0" smtClean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2514600"/>
            <a:ext cx="4648201" cy="4333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0998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거리 벡터 </a:t>
            </a:r>
            <a:r>
              <a:rPr lang="ko-KR" altLang="en-US" dirty="0" err="1"/>
              <a:t>라우팅</a:t>
            </a:r>
            <a:r>
              <a:rPr lang="ko-KR" altLang="en-US" dirty="0"/>
              <a:t> 프로토콜 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거리 벡터</a:t>
            </a:r>
          </a:p>
          <a:p>
            <a:pPr lvl="1"/>
            <a:r>
              <a:rPr lang="ko-KR" altLang="en-US" b="0" dirty="0"/>
              <a:t>거리 벡터 </a:t>
            </a:r>
            <a:r>
              <a:rPr lang="en-US" altLang="ko-KR" b="0" dirty="0"/>
              <a:t>D(x)</a:t>
            </a:r>
            <a:r>
              <a:rPr lang="ko-KR" altLang="en-US" b="0" dirty="0"/>
              <a:t>는 전체 네트워크에 소속된 개별 네트워크들까지의 거리 정보를 </a:t>
            </a:r>
            <a:r>
              <a:rPr lang="ko-KR" altLang="en-US" b="0" dirty="0" smtClean="0"/>
              <a:t>관리</a:t>
            </a:r>
            <a:endParaRPr lang="en-US" altLang="ko-KR" b="0" dirty="0" smtClean="0"/>
          </a:p>
          <a:p>
            <a:pPr lvl="1"/>
            <a:r>
              <a:rPr lang="ko-KR" altLang="en-US" b="0" dirty="0" smtClean="0"/>
              <a:t>네트워크가 </a:t>
            </a:r>
            <a:r>
              <a:rPr lang="en-US" altLang="ko-KR" b="0" dirty="0"/>
              <a:t>N</a:t>
            </a:r>
            <a:r>
              <a:rPr lang="ko-KR" altLang="en-US" b="0" dirty="0"/>
              <a:t>개라고 가정하면 거리 벡터 정보는 </a:t>
            </a:r>
            <a:r>
              <a:rPr lang="en-US" altLang="ko-KR" b="0" dirty="0"/>
              <a:t>[</a:t>
            </a:r>
            <a:r>
              <a:rPr lang="ko-KR" altLang="en-US" b="0" dirty="0"/>
              <a:t>그림 </a:t>
            </a:r>
            <a:r>
              <a:rPr lang="en-US" altLang="ko-KR" b="0" dirty="0"/>
              <a:t>7-9]</a:t>
            </a:r>
            <a:r>
              <a:rPr lang="ko-KR" altLang="en-US" b="0" dirty="0"/>
              <a:t>와 같이 </a:t>
            </a:r>
            <a:r>
              <a:rPr lang="ko-KR" altLang="en-US" b="0" dirty="0" smtClean="0"/>
              <a:t>표시</a:t>
            </a:r>
            <a:endParaRPr lang="en-US" altLang="ko-KR" b="0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[</a:t>
            </a:r>
            <a:r>
              <a:rPr lang="ko-KR" altLang="en-US" dirty="0"/>
              <a:t>그림 </a:t>
            </a:r>
            <a:r>
              <a:rPr lang="en-US" altLang="ko-KR" dirty="0"/>
              <a:t>7-8]</a:t>
            </a:r>
            <a:r>
              <a:rPr lang="ko-KR" altLang="en-US" dirty="0"/>
              <a:t>의 </a:t>
            </a:r>
            <a:r>
              <a:rPr lang="ko-KR" altLang="en-US" dirty="0" err="1"/>
              <a:t>라우터</a:t>
            </a:r>
            <a:r>
              <a:rPr lang="ko-KR" altLang="en-US" dirty="0"/>
              <a:t> </a:t>
            </a:r>
            <a:r>
              <a:rPr lang="en-US" altLang="ko-KR" dirty="0"/>
              <a:t>R1</a:t>
            </a:r>
            <a:r>
              <a:rPr lang="ko-KR" altLang="en-US" dirty="0"/>
              <a:t>을 위한 거리 벡터 값은 다음과 같이 </a:t>
            </a:r>
            <a:r>
              <a:rPr lang="ko-KR" altLang="en-US" dirty="0" smtClean="0"/>
              <a:t>표시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590800"/>
            <a:ext cx="7543800" cy="88485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4357688"/>
            <a:ext cx="2449974" cy="1814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136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거리 벡터 </a:t>
            </a:r>
            <a:r>
              <a:rPr lang="ko-KR" altLang="en-US" dirty="0" err="1"/>
              <a:t>라우팅</a:t>
            </a:r>
            <a:r>
              <a:rPr lang="ko-KR" altLang="en-US" dirty="0"/>
              <a:t> 프로토콜 </a:t>
            </a:r>
            <a:r>
              <a:rPr lang="en-US" altLang="ko-KR" dirty="0" smtClean="0"/>
              <a:t>(4)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다음 홉 </a:t>
            </a:r>
            <a:r>
              <a:rPr lang="ko-KR" altLang="en-US" dirty="0" smtClean="0"/>
              <a:t>벡터</a:t>
            </a:r>
            <a:endParaRPr lang="en-US" altLang="ko-KR" dirty="0" smtClean="0"/>
          </a:p>
          <a:p>
            <a:pPr lvl="1"/>
            <a:r>
              <a:rPr lang="en-US" altLang="ko-KR" b="0" dirty="0"/>
              <a:t>[</a:t>
            </a:r>
            <a:r>
              <a:rPr lang="ko-KR" altLang="en-US" b="0" dirty="0"/>
              <a:t>그림 </a:t>
            </a:r>
            <a:r>
              <a:rPr lang="en-US" altLang="ko-KR" b="0" dirty="0"/>
              <a:t>7-10]</a:t>
            </a:r>
            <a:r>
              <a:rPr lang="ko-KR" altLang="en-US" b="0" dirty="0"/>
              <a:t>의 다음 홉 벡터 </a:t>
            </a:r>
            <a:r>
              <a:rPr lang="en-US" altLang="ko-KR" b="0" dirty="0"/>
              <a:t>H(x)</a:t>
            </a:r>
            <a:r>
              <a:rPr lang="ko-KR" altLang="en-US" b="0" dirty="0"/>
              <a:t>는 개별 네트워크까지 패킷을</a:t>
            </a:r>
            <a:r>
              <a:rPr lang="ko-KR" altLang="en-US" b="0" dirty="0"/>
              <a:t> 전송하는 경로에 있는 </a:t>
            </a:r>
            <a:r>
              <a:rPr lang="ko-KR" altLang="en-US" b="0" dirty="0" smtClean="0"/>
              <a:t>다음 홉 </a:t>
            </a:r>
            <a:r>
              <a:rPr lang="ko-KR" altLang="en-US" b="0" dirty="0"/>
              <a:t>정보를 </a:t>
            </a:r>
            <a:r>
              <a:rPr lang="ko-KR" altLang="en-US" b="0" dirty="0" smtClean="0"/>
              <a:t>관리</a:t>
            </a:r>
            <a:endParaRPr lang="en-US" altLang="ko-KR" b="0" dirty="0" smtClean="0"/>
          </a:p>
          <a:p>
            <a:pPr lvl="1"/>
            <a:r>
              <a:rPr lang="ko-KR" altLang="en-US" b="0" dirty="0" smtClean="0"/>
              <a:t>보관하는 </a:t>
            </a:r>
            <a:r>
              <a:rPr lang="ko-KR" altLang="en-US" b="0" dirty="0"/>
              <a:t>정보의 수는 전체 네트워크에 속한 네트워크의 개수로</a:t>
            </a:r>
            <a:r>
              <a:rPr lang="en-US" altLang="ko-KR" b="0" dirty="0"/>
              <a:t>, </a:t>
            </a:r>
            <a:r>
              <a:rPr lang="ko-KR" altLang="en-US" b="0" dirty="0" smtClean="0"/>
              <a:t>거리 벡터의 </a:t>
            </a:r>
            <a:r>
              <a:rPr lang="ko-KR" altLang="en-US" b="0" dirty="0"/>
              <a:t>경우와 </a:t>
            </a:r>
            <a:r>
              <a:rPr lang="ko-KR" altLang="en-US" dirty="0" smtClean="0"/>
              <a:t>같음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[</a:t>
            </a:r>
            <a:r>
              <a:rPr lang="ko-KR" altLang="en-US" dirty="0"/>
              <a:t>그림 </a:t>
            </a:r>
            <a:r>
              <a:rPr lang="en-US" altLang="ko-KR" dirty="0"/>
              <a:t>7-8]</a:t>
            </a:r>
            <a:r>
              <a:rPr lang="ko-KR" altLang="en-US" dirty="0"/>
              <a:t>의 </a:t>
            </a:r>
            <a:r>
              <a:rPr lang="ko-KR" altLang="en-US" dirty="0" err="1"/>
              <a:t>라우터</a:t>
            </a:r>
            <a:r>
              <a:rPr lang="ko-KR" altLang="en-US" dirty="0"/>
              <a:t> </a:t>
            </a:r>
            <a:r>
              <a:rPr lang="en-US" altLang="ko-KR" dirty="0"/>
              <a:t>R1</a:t>
            </a:r>
            <a:r>
              <a:rPr lang="ko-KR" altLang="en-US" dirty="0"/>
              <a:t>을 위한 다음 홉 벡터 값은 다음과 같이 </a:t>
            </a:r>
            <a:r>
              <a:rPr lang="ko-KR" altLang="en-US" dirty="0" smtClean="0"/>
              <a:t>표시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994632"/>
            <a:ext cx="8058150" cy="98720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909" y="4800600"/>
            <a:ext cx="2643188" cy="1711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4020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거리 벡터 </a:t>
            </a:r>
            <a:r>
              <a:rPr lang="ko-KR" altLang="en-US" dirty="0" err="1"/>
              <a:t>라우팅</a:t>
            </a:r>
            <a:r>
              <a:rPr lang="ko-KR" altLang="en-US" dirty="0"/>
              <a:t> 프로토콜 </a:t>
            </a:r>
            <a:r>
              <a:rPr lang="en-US" altLang="ko-KR" dirty="0" smtClean="0"/>
              <a:t>(5)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RIP </a:t>
            </a:r>
            <a:r>
              <a:rPr lang="ko-KR" altLang="en-US" dirty="0"/>
              <a:t>프로토콜</a:t>
            </a:r>
          </a:p>
          <a:p>
            <a:pPr lvl="1"/>
            <a:r>
              <a:rPr lang="en-US" altLang="ko-KR" b="0" dirty="0" smtClean="0"/>
              <a:t>RIP</a:t>
            </a:r>
            <a:r>
              <a:rPr lang="ko-KR" altLang="en-US" b="0" dirty="0" smtClean="0"/>
              <a:t>는 </a:t>
            </a:r>
            <a:r>
              <a:rPr lang="ko-KR" altLang="en-US" b="0" dirty="0"/>
              <a:t>거리 벡터 방식을 사용하는 내부 </a:t>
            </a:r>
            <a:r>
              <a:rPr lang="ko-KR" altLang="en-US" b="0" dirty="0"/>
              <a:t>라우팅</a:t>
            </a:r>
            <a:r>
              <a:rPr lang="ko-KR" altLang="en-US" b="0" dirty="0"/>
              <a:t> 프로토콜 중에서 </a:t>
            </a:r>
            <a:r>
              <a:rPr lang="ko-KR" altLang="en-US" b="0" dirty="0" smtClean="0"/>
              <a:t>가장 </a:t>
            </a:r>
            <a:r>
              <a:rPr lang="ko-KR" altLang="en-US" b="0" dirty="0"/>
              <a:t>간단하게 구현된 </a:t>
            </a:r>
            <a:r>
              <a:rPr lang="ko-KR" altLang="en-US" b="0" dirty="0" smtClean="0"/>
              <a:t>것</a:t>
            </a:r>
            <a:endParaRPr lang="en-US" altLang="ko-KR" b="0" dirty="0" smtClean="0"/>
          </a:p>
          <a:p>
            <a:pPr lvl="1"/>
            <a:r>
              <a:rPr lang="ko-KR" altLang="en-US" b="0" dirty="0" smtClean="0"/>
              <a:t>소규모 </a:t>
            </a:r>
            <a:r>
              <a:rPr lang="ko-KR" altLang="en-US" b="0" dirty="0"/>
              <a:t>네트워크 환경에 적합하며</a:t>
            </a:r>
            <a:r>
              <a:rPr lang="en-US" altLang="ko-KR" b="0" dirty="0"/>
              <a:t>, </a:t>
            </a:r>
            <a:r>
              <a:rPr lang="ko-KR" altLang="en-US" b="0" dirty="0"/>
              <a:t>현재 가장 많이 사용하는 </a:t>
            </a:r>
            <a:r>
              <a:rPr lang="ko-KR" altLang="en-US" b="0" dirty="0" err="1" smtClean="0"/>
              <a:t>라우팅</a:t>
            </a:r>
            <a:r>
              <a:rPr lang="ko-KR" altLang="en-US" b="0" dirty="0" smtClean="0"/>
              <a:t> </a:t>
            </a:r>
            <a:r>
              <a:rPr lang="ko-KR" altLang="en-US" b="0" dirty="0"/>
              <a:t>프로토콜 중 </a:t>
            </a:r>
            <a:r>
              <a:rPr lang="ko-KR" altLang="en-US" b="0" dirty="0" smtClean="0"/>
              <a:t>하나</a:t>
            </a:r>
            <a:endParaRPr lang="en-US" altLang="ko-KR" b="0" dirty="0" smtClean="0"/>
          </a:p>
          <a:p>
            <a:pPr lvl="1"/>
            <a:r>
              <a:rPr lang="en-US" altLang="ko-KR" b="0" dirty="0"/>
              <a:t>RIP</a:t>
            </a:r>
            <a:r>
              <a:rPr lang="ko-KR" altLang="en-US" b="0" dirty="0"/>
              <a:t>는 다음과 같은 제한을 두어 개별 거리 정보가 라우팅</a:t>
            </a:r>
            <a:r>
              <a:rPr lang="ko-KR" altLang="en-US" b="0" dirty="0"/>
              <a:t> 테이블에 </a:t>
            </a:r>
            <a:r>
              <a:rPr lang="ko-KR" altLang="en-US" b="0" dirty="0" smtClean="0"/>
              <a:t>순차적으로 적용되도록 함 </a:t>
            </a:r>
            <a:endParaRPr lang="en-US" altLang="ko-KR" b="0" dirty="0" smtClean="0"/>
          </a:p>
          <a:p>
            <a:pPr lvl="2"/>
            <a:r>
              <a:rPr lang="ko-KR" altLang="en-US" b="0" dirty="0"/>
              <a:t>입력되는 거리 벡터 정보가 새로운 네트워크의 목적지 주소이면 라우팅</a:t>
            </a:r>
            <a:r>
              <a:rPr lang="ko-KR" altLang="en-US" b="0" dirty="0"/>
              <a:t> 테이블에 </a:t>
            </a:r>
            <a:r>
              <a:rPr lang="ko-KR" altLang="en-US" b="0" dirty="0" smtClean="0"/>
              <a:t>적용</a:t>
            </a:r>
            <a:endParaRPr lang="en-US" altLang="ko-KR" b="0" dirty="0"/>
          </a:p>
          <a:p>
            <a:pPr lvl="2"/>
            <a:r>
              <a:rPr lang="ko-KR" altLang="en-US" b="0" dirty="0" smtClean="0"/>
              <a:t>입력되는 </a:t>
            </a:r>
            <a:r>
              <a:rPr lang="ko-KR" altLang="en-US" b="0" dirty="0"/>
              <a:t>거리 벡터 정보가 기존 정보와 </a:t>
            </a:r>
            <a:r>
              <a:rPr lang="ko-KR" altLang="en-US" b="0" dirty="0" smtClean="0"/>
              <a:t>비교해 </a:t>
            </a:r>
            <a:r>
              <a:rPr lang="ko-KR" altLang="en-US" b="0" dirty="0"/>
              <a:t>목적지까지 도착하는 지연이 더 적으면 </a:t>
            </a:r>
            <a:r>
              <a:rPr lang="ko-KR" altLang="en-US" b="0" dirty="0" smtClean="0"/>
              <a:t>대체함</a:t>
            </a:r>
            <a:endParaRPr lang="ko-KR" altLang="en-US" b="0" dirty="0"/>
          </a:p>
          <a:p>
            <a:pPr lvl="3"/>
            <a:r>
              <a:rPr lang="ko-KR" altLang="en-US" b="0" dirty="0" smtClean="0"/>
              <a:t>이전 </a:t>
            </a:r>
            <a:r>
              <a:rPr lang="ko-KR" altLang="en-US" b="0" dirty="0"/>
              <a:t>정보와 홉 수가 같아도 추가 지연 측정을 통해 지연 시간이 적으면 새로운 </a:t>
            </a:r>
            <a:r>
              <a:rPr lang="ko-KR" altLang="en-US" b="0" dirty="0" smtClean="0"/>
              <a:t>경로를 선택</a:t>
            </a:r>
            <a:endParaRPr lang="en-US" altLang="ko-KR" b="0" dirty="0"/>
          </a:p>
          <a:p>
            <a:pPr lvl="2"/>
            <a:r>
              <a:rPr lang="ko-KR" altLang="en-US" b="0" dirty="0" smtClean="0"/>
              <a:t>임의의 </a:t>
            </a:r>
            <a:r>
              <a:rPr lang="ko-KR" altLang="en-US" b="0" dirty="0"/>
              <a:t>라우터로부터 거리 벡터 정보가 들어왔을 때</a:t>
            </a:r>
            <a:r>
              <a:rPr lang="en-US" altLang="ko-KR" b="0" dirty="0"/>
              <a:t>, </a:t>
            </a:r>
            <a:r>
              <a:rPr lang="ko-KR" altLang="en-US" b="0" dirty="0"/>
              <a:t>라우팅 테이블에 해당 라우터를</a:t>
            </a:r>
            <a:r>
              <a:rPr lang="ko-KR" altLang="en-US" b="0" dirty="0"/>
              <a:t> 다음 </a:t>
            </a:r>
            <a:r>
              <a:rPr lang="ko-KR" altLang="en-US" b="0" dirty="0" smtClean="0"/>
              <a:t>홉으로 </a:t>
            </a:r>
            <a:r>
              <a:rPr lang="ko-KR" altLang="en-US" b="0" dirty="0"/>
              <a:t>하는 등록 정보가 있으면 새로운 정보로 </a:t>
            </a:r>
            <a:r>
              <a:rPr lang="ko-KR" altLang="en-US" b="0" dirty="0" smtClean="0"/>
              <a:t>수정</a:t>
            </a:r>
            <a:endParaRPr lang="en-US" altLang="ko-KR" b="0" dirty="0" smtClean="0"/>
          </a:p>
        </p:txBody>
      </p:sp>
    </p:spTree>
    <p:extLst>
      <p:ext uri="{BB962C8B-B14F-4D97-AF65-F5344CB8AC3E}">
        <p14:creationId xmlns:p14="http://schemas.microsoft.com/office/powerpoint/2010/main" val="20709003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거리 벡터 </a:t>
            </a:r>
            <a:r>
              <a:rPr lang="ko-KR" altLang="en-US" dirty="0" err="1"/>
              <a:t>라우팅</a:t>
            </a:r>
            <a:r>
              <a:rPr lang="ko-KR" altLang="en-US" dirty="0"/>
              <a:t> 프로토콜 </a:t>
            </a:r>
            <a:r>
              <a:rPr lang="en-US" altLang="ko-KR" dirty="0" smtClean="0"/>
              <a:t>(6)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2"/>
            <a:r>
              <a:rPr lang="en-US" altLang="ko-KR" b="0" dirty="0"/>
              <a:t>[</a:t>
            </a:r>
            <a:r>
              <a:rPr lang="ko-KR" altLang="en-US" b="0" dirty="0"/>
              <a:t>그림 </a:t>
            </a:r>
            <a:r>
              <a:rPr lang="en-US" altLang="ko-KR" b="0" dirty="0"/>
              <a:t>7-8]</a:t>
            </a:r>
            <a:r>
              <a:rPr lang="ko-KR" altLang="en-US" b="0" dirty="0"/>
              <a:t>에서 라우터 </a:t>
            </a:r>
            <a:r>
              <a:rPr lang="en-US" altLang="ko-KR" b="0" dirty="0"/>
              <a:t>R1</a:t>
            </a:r>
            <a:r>
              <a:rPr lang="ko-KR" altLang="en-US" b="0" dirty="0"/>
              <a:t>의 라우팅 테이블에 </a:t>
            </a:r>
            <a:r>
              <a:rPr lang="en-US" altLang="ko-KR" b="0" dirty="0"/>
              <a:t>[</a:t>
            </a:r>
            <a:r>
              <a:rPr lang="ko-KR" altLang="en-US" b="0" dirty="0"/>
              <a:t>표 </a:t>
            </a:r>
            <a:r>
              <a:rPr lang="en-US" altLang="ko-KR" b="0" dirty="0"/>
              <a:t>7-1]</a:t>
            </a:r>
            <a:r>
              <a:rPr lang="ko-KR" altLang="en-US" b="0" dirty="0"/>
              <a:t>과 같은 정보가 </a:t>
            </a:r>
            <a:r>
              <a:rPr lang="ko-KR" altLang="en-US" b="0" dirty="0" smtClean="0"/>
              <a:t>기록되어 있다고 가정</a:t>
            </a:r>
            <a:endParaRPr lang="en-US" altLang="ko-KR" b="0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r>
              <a:rPr lang="ko-KR" altLang="en-US" b="0" dirty="0"/>
              <a:t>라우터 </a:t>
            </a:r>
            <a:r>
              <a:rPr lang="en-US" altLang="ko-KR" b="0" dirty="0"/>
              <a:t>R1</a:t>
            </a:r>
            <a:r>
              <a:rPr lang="ko-KR" altLang="en-US" b="0" dirty="0"/>
              <a:t>과 직접 연결된 주변 라우터 </a:t>
            </a:r>
            <a:r>
              <a:rPr lang="en-US" altLang="ko-KR" b="0" dirty="0"/>
              <a:t>R2, R3, R4, R6</a:t>
            </a:r>
            <a:r>
              <a:rPr lang="ko-KR" altLang="en-US" b="0" dirty="0"/>
              <a:t>으로부터 라우팅</a:t>
            </a:r>
            <a:r>
              <a:rPr lang="ko-KR" altLang="en-US" b="0" dirty="0"/>
              <a:t> 정보가 </a:t>
            </a:r>
            <a:r>
              <a:rPr lang="ko-KR" altLang="en-US" b="0" dirty="0" smtClean="0"/>
              <a:t>주기적으로 입력</a:t>
            </a:r>
            <a:endParaRPr lang="en-US" altLang="ko-KR" b="0" dirty="0" smtClean="0"/>
          </a:p>
          <a:p>
            <a:pPr lvl="2"/>
            <a:r>
              <a:rPr lang="ko-KR" altLang="en-US" b="0" dirty="0" smtClean="0"/>
              <a:t>임의의 </a:t>
            </a:r>
            <a:r>
              <a:rPr lang="ko-KR" altLang="en-US" b="0" dirty="0"/>
              <a:t>시점에 다음의 거리 벡터 정보가 들어온다고 가정해보자</a:t>
            </a:r>
            <a:r>
              <a:rPr lang="en-US" altLang="ko-KR" b="0" dirty="0"/>
              <a:t>. </a:t>
            </a:r>
            <a:r>
              <a:rPr lang="ko-KR" altLang="en-US" b="0" dirty="0"/>
              <a:t>각 값은 </a:t>
            </a:r>
            <a:r>
              <a:rPr lang="ko-KR" altLang="en-US" b="0" dirty="0" smtClean="0"/>
              <a:t>순서대로 </a:t>
            </a:r>
            <a:r>
              <a:rPr lang="en-US" altLang="ko-KR" b="0" dirty="0" smtClean="0"/>
              <a:t>Net.1</a:t>
            </a:r>
            <a:r>
              <a:rPr lang="en-US" altLang="ko-KR" b="0" dirty="0"/>
              <a:t>, Net.2, Net.3, Net.4, Net.5</a:t>
            </a:r>
            <a:r>
              <a:rPr lang="ko-KR" altLang="en-US" b="0" dirty="0"/>
              <a:t>까지의 </a:t>
            </a:r>
            <a:r>
              <a:rPr lang="ko-KR" altLang="en-US" b="0" dirty="0" smtClean="0"/>
              <a:t>거리임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662111"/>
            <a:ext cx="2734105" cy="21621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735" y="5257800"/>
            <a:ext cx="1676299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0711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거리 벡터 </a:t>
            </a:r>
            <a:r>
              <a:rPr lang="ko-KR" altLang="en-US" dirty="0" err="1"/>
              <a:t>라우팅</a:t>
            </a:r>
            <a:r>
              <a:rPr lang="ko-KR" altLang="en-US" dirty="0"/>
              <a:t> 프로토콜 </a:t>
            </a:r>
            <a:r>
              <a:rPr lang="en-US" altLang="ko-KR" dirty="0" smtClean="0"/>
              <a:t>(7)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8385" y="1079008"/>
            <a:ext cx="5481415" cy="5518344"/>
          </a:xfrm>
        </p:spPr>
        <p:txBody>
          <a:bodyPr/>
          <a:lstStyle/>
          <a:p>
            <a:pPr lvl="2"/>
            <a:r>
              <a:rPr lang="ko-KR" altLang="en-US" b="0" dirty="0"/>
              <a:t>라우터 </a:t>
            </a:r>
            <a:r>
              <a:rPr lang="en-US" altLang="ko-KR" b="0" dirty="0"/>
              <a:t>R3</a:t>
            </a:r>
            <a:r>
              <a:rPr lang="ko-KR" altLang="en-US" b="0" dirty="0"/>
              <a:t>을 선택했다고 가정하면 새로 수정한 라우터 </a:t>
            </a:r>
            <a:r>
              <a:rPr lang="en-US" altLang="ko-KR" b="0" dirty="0"/>
              <a:t>R1</a:t>
            </a:r>
            <a:r>
              <a:rPr lang="ko-KR" altLang="en-US" b="0" dirty="0"/>
              <a:t>의 </a:t>
            </a:r>
            <a:r>
              <a:rPr lang="ko-KR" altLang="en-US" b="0" dirty="0" err="1" smtClean="0"/>
              <a:t>라우팅</a:t>
            </a:r>
            <a:r>
              <a:rPr lang="ko-KR" altLang="en-US" b="0" dirty="0" smtClean="0"/>
              <a:t> </a:t>
            </a:r>
            <a:r>
              <a:rPr lang="ko-KR" altLang="en-US" b="0" dirty="0"/>
              <a:t>테이블은 </a:t>
            </a:r>
            <a:r>
              <a:rPr lang="en-US" altLang="ko-KR" b="0" dirty="0"/>
              <a:t>[</a:t>
            </a:r>
            <a:r>
              <a:rPr lang="ko-KR" altLang="en-US" b="0" dirty="0"/>
              <a:t>표 </a:t>
            </a:r>
            <a:r>
              <a:rPr lang="en-US" altLang="ko-KR" b="0" dirty="0"/>
              <a:t>7-2]</a:t>
            </a:r>
            <a:r>
              <a:rPr lang="ko-KR" altLang="en-US" b="0" dirty="0"/>
              <a:t>와 </a:t>
            </a:r>
            <a:r>
              <a:rPr lang="ko-KR" altLang="en-US" b="0" dirty="0" smtClean="0"/>
              <a:t>같음</a:t>
            </a:r>
            <a:endParaRPr lang="en-US" altLang="ko-KR" b="0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b="0" dirty="0"/>
              <a:t>RIP</a:t>
            </a:r>
            <a:r>
              <a:rPr lang="ko-KR" altLang="en-US" b="0" dirty="0"/>
              <a:t>는 라우터 사이에서 링크 벡터</a:t>
            </a:r>
            <a:r>
              <a:rPr lang="en-US" altLang="ko-KR" b="0" dirty="0"/>
              <a:t>, </a:t>
            </a:r>
            <a:r>
              <a:rPr lang="ko-KR" altLang="en-US" b="0" dirty="0"/>
              <a:t>거리 벡터</a:t>
            </a:r>
            <a:r>
              <a:rPr lang="en-US" altLang="ko-KR" b="0" dirty="0" smtClean="0"/>
              <a:t>, </a:t>
            </a:r>
            <a:r>
              <a:rPr lang="ko-KR" altLang="en-US" b="0" dirty="0" smtClean="0"/>
              <a:t>다음 </a:t>
            </a:r>
            <a:r>
              <a:rPr lang="ko-KR" altLang="en-US" b="0" dirty="0"/>
              <a:t>홉 벡터 등의 정보를 교환하려고 </a:t>
            </a:r>
            <a:r>
              <a:rPr lang="en-US" altLang="ko-KR" b="0" dirty="0"/>
              <a:t>[</a:t>
            </a:r>
            <a:r>
              <a:rPr lang="ko-KR" altLang="en-US" b="0" dirty="0" smtClean="0"/>
              <a:t>그림 </a:t>
            </a:r>
            <a:r>
              <a:rPr lang="en-US" altLang="ko-KR" sz="2600" b="0" dirty="0" smtClean="0"/>
              <a:t>7</a:t>
            </a:r>
            <a:r>
              <a:rPr lang="en-US" altLang="ko-KR" b="0" dirty="0" smtClean="0"/>
              <a:t>-</a:t>
            </a:r>
            <a:r>
              <a:rPr lang="en-US" altLang="ko-KR" sz="2600" b="0" dirty="0" smtClean="0"/>
              <a:t>11</a:t>
            </a:r>
            <a:r>
              <a:rPr lang="en-US" altLang="ko-KR" b="0" dirty="0"/>
              <a:t>]</a:t>
            </a:r>
            <a:r>
              <a:rPr lang="ko-KR" altLang="en-US" b="0" dirty="0"/>
              <a:t>과 같은 패킷</a:t>
            </a:r>
            <a:r>
              <a:rPr lang="ko-KR" altLang="en-US" b="0" dirty="0"/>
              <a:t> 구조를 </a:t>
            </a:r>
            <a:r>
              <a:rPr lang="ko-KR" altLang="en-US" b="0" dirty="0" smtClean="0"/>
              <a:t>사용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155792"/>
            <a:ext cx="2438400" cy="189789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2057400"/>
            <a:ext cx="5591175" cy="4537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4969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링크 상태 </a:t>
            </a:r>
            <a:r>
              <a:rPr lang="ko-KR" altLang="en-US" dirty="0" err="1"/>
              <a:t>라우팅</a:t>
            </a:r>
            <a:r>
              <a:rPr lang="ko-KR" altLang="en-US" dirty="0"/>
              <a:t> 프로토콜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1"/>
            <a:r>
              <a:rPr lang="ko-KR" altLang="en-US" b="0" dirty="0"/>
              <a:t>링크 </a:t>
            </a:r>
            <a:r>
              <a:rPr lang="ko-KR" altLang="en-US" b="0" dirty="0" smtClean="0"/>
              <a:t>상태</a:t>
            </a:r>
            <a:r>
              <a:rPr lang="en-US" altLang="ko-KR" b="0" dirty="0" smtClean="0"/>
              <a:t> </a:t>
            </a:r>
            <a:r>
              <a:rPr lang="ko-KR" altLang="en-US" b="0" dirty="0"/>
              <a:t>라우팅 프로토콜은 라우터</a:t>
            </a:r>
            <a:r>
              <a:rPr lang="ko-KR" altLang="en-US" b="0" dirty="0"/>
              <a:t> 간의 정보 교환 원리가 거리 </a:t>
            </a:r>
            <a:r>
              <a:rPr lang="ko-KR" altLang="en-US" b="0" dirty="0" smtClean="0"/>
              <a:t>벡터 </a:t>
            </a:r>
            <a:r>
              <a:rPr lang="ko-KR" altLang="en-US" b="0" dirty="0"/>
              <a:t>방식과 </a:t>
            </a:r>
            <a:r>
              <a:rPr lang="ko-KR" altLang="en-US" b="0" dirty="0" smtClean="0"/>
              <a:t>반대</a:t>
            </a:r>
            <a:endParaRPr lang="en-US" altLang="ko-KR" b="0" dirty="0" smtClean="0"/>
          </a:p>
          <a:p>
            <a:pPr lvl="1"/>
            <a:r>
              <a:rPr lang="ko-KR" altLang="en-US" b="0" dirty="0"/>
              <a:t>개별 라우터가 이웃 라우터까지의 거리 정보를 구한 후</a:t>
            </a:r>
            <a:r>
              <a:rPr lang="en-US" altLang="ko-KR" b="0" dirty="0"/>
              <a:t>, </a:t>
            </a:r>
            <a:r>
              <a:rPr lang="ko-KR" altLang="en-US" b="0" dirty="0"/>
              <a:t>이를 </a:t>
            </a:r>
            <a:r>
              <a:rPr lang="ko-KR" altLang="en-US" b="0" dirty="0" smtClean="0"/>
              <a:t>네트워크에 </a:t>
            </a:r>
            <a:r>
              <a:rPr lang="ko-KR" altLang="en-US" b="0" dirty="0"/>
              <a:t>연결된 모든 </a:t>
            </a:r>
            <a:r>
              <a:rPr lang="ko-KR" altLang="en-US" b="0" dirty="0" err="1"/>
              <a:t>라우터에</a:t>
            </a:r>
            <a:r>
              <a:rPr lang="ko-KR" altLang="en-US" b="0" dirty="0"/>
              <a:t> </a:t>
            </a:r>
            <a:r>
              <a:rPr lang="ko-KR" altLang="en-US" b="0" dirty="0" smtClean="0"/>
              <a:t>통보</a:t>
            </a:r>
            <a:endParaRPr lang="en-US" altLang="ko-KR" b="0" dirty="0" smtClean="0"/>
          </a:p>
          <a:p>
            <a:pPr lvl="1"/>
            <a:r>
              <a:rPr lang="ko-KR" altLang="en-US" dirty="0"/>
              <a:t>링크 상태 </a:t>
            </a:r>
            <a:r>
              <a:rPr lang="ko-KR" altLang="en-US" dirty="0" err="1"/>
              <a:t>라우팅</a:t>
            </a:r>
            <a:r>
              <a:rPr lang="ko-KR" altLang="en-US" dirty="0"/>
              <a:t> 프로토콜은 정보 전달을 위해 </a:t>
            </a:r>
            <a:r>
              <a:rPr lang="ko-KR" altLang="en-US" dirty="0" err="1" smtClean="0"/>
              <a:t>플러딩</a:t>
            </a:r>
            <a:r>
              <a:rPr lang="en-US" altLang="ko-KR" dirty="0" smtClean="0"/>
              <a:t> </a:t>
            </a:r>
            <a:r>
              <a:rPr lang="ko-KR" altLang="en-US" dirty="0"/>
              <a:t>기법을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/>
            <a:r>
              <a:rPr lang="ko-KR" altLang="en-US" b="0" dirty="0"/>
              <a:t>링크 상태 방식을 사용하는 라우팅 프로토콜에는 </a:t>
            </a:r>
            <a:r>
              <a:rPr lang="en-US" altLang="ko-KR" b="0" dirty="0"/>
              <a:t>TCP/IP </a:t>
            </a:r>
            <a:r>
              <a:rPr lang="ko-KR" altLang="en-US" b="0" dirty="0"/>
              <a:t>기반의 인터넷에서 </a:t>
            </a:r>
            <a:r>
              <a:rPr lang="ko-KR" altLang="en-US" b="0" dirty="0" smtClean="0"/>
              <a:t>사용하는 </a:t>
            </a:r>
            <a:r>
              <a:rPr lang="en-US" altLang="ko-KR" b="0" dirty="0" smtClean="0"/>
              <a:t>OSPF</a:t>
            </a:r>
            <a:r>
              <a:rPr lang="ko-KR" altLang="en-US" b="0" dirty="0" smtClean="0"/>
              <a:t>가 있음</a:t>
            </a:r>
            <a:endParaRPr lang="en-US" altLang="ko-KR" b="0" dirty="0" smtClean="0"/>
          </a:p>
          <a:p>
            <a:pPr lvl="1"/>
            <a:r>
              <a:rPr lang="ko-KR" altLang="en-US" b="0" dirty="0"/>
              <a:t>링크 상태 라우팅 프로토콜과 거리 벡터 라우팅</a:t>
            </a:r>
            <a:r>
              <a:rPr lang="ko-KR" altLang="en-US" b="0" dirty="0"/>
              <a:t> 프로토콜은 모두 다음과 같은 가정을 </a:t>
            </a:r>
            <a:r>
              <a:rPr lang="ko-KR" altLang="en-US" b="0" dirty="0" smtClean="0"/>
              <a:t>전제로 동작</a:t>
            </a:r>
            <a:endParaRPr lang="en-US" altLang="ko-KR" b="0" dirty="0" smtClean="0"/>
          </a:p>
          <a:p>
            <a:pPr lvl="2"/>
            <a:r>
              <a:rPr lang="ko-KR" altLang="en-US" b="0" dirty="0" smtClean="0"/>
              <a:t>각 </a:t>
            </a:r>
            <a:r>
              <a:rPr lang="ko-KR" altLang="en-US" b="0" dirty="0"/>
              <a:t>라우터는 이웃 라우터의 주소 정보와 함께 이들 라우터까지 패킷을</a:t>
            </a:r>
            <a:r>
              <a:rPr lang="ko-KR" altLang="en-US" b="0" dirty="0"/>
              <a:t> 전송하는 </a:t>
            </a:r>
            <a:r>
              <a:rPr lang="ko-KR" altLang="en-US" b="0" dirty="0" smtClean="0"/>
              <a:t>데 필요한 </a:t>
            </a:r>
            <a:r>
              <a:rPr lang="ko-KR" altLang="en-US" b="0" dirty="0"/>
              <a:t>비용 정보를 알고 있으며</a:t>
            </a:r>
            <a:r>
              <a:rPr lang="en-US" altLang="ko-KR" b="0" dirty="0"/>
              <a:t>, </a:t>
            </a:r>
            <a:r>
              <a:rPr lang="ko-KR" altLang="en-US" b="0" dirty="0"/>
              <a:t>이때 비용의 종류는 패킷</a:t>
            </a:r>
            <a:r>
              <a:rPr lang="ko-KR" altLang="en-US" b="0" dirty="0"/>
              <a:t> 전송 지연 등을 비롯해 여러 </a:t>
            </a:r>
            <a:r>
              <a:rPr lang="ko-KR" altLang="en-US" b="0" dirty="0" smtClean="0"/>
              <a:t>가지가 </a:t>
            </a:r>
            <a:r>
              <a:rPr lang="ko-KR" altLang="en-US" b="0" dirty="0"/>
              <a:t>될 수 </a:t>
            </a:r>
            <a:r>
              <a:rPr lang="ko-KR" altLang="en-US" b="0" dirty="0" smtClean="0"/>
              <a:t>있음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776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4E27F5"/>
                </a:solidFill>
              </a:rPr>
              <a:t>01</a:t>
            </a:r>
            <a:r>
              <a:rPr lang="en-US" altLang="ko-KR" dirty="0" smtClean="0"/>
              <a:t> </a:t>
            </a:r>
            <a:r>
              <a:rPr lang="ko-KR" altLang="en-US" dirty="0"/>
              <a:t>네트워크 계층의 </a:t>
            </a:r>
            <a:r>
              <a:rPr lang="ko-KR" altLang="en-US" dirty="0" smtClean="0"/>
              <a:t>기능</a:t>
            </a:r>
            <a:endParaRPr lang="ko-KR" altLang="en-US" dirty="0" smtClean="0"/>
          </a:p>
          <a:p>
            <a:r>
              <a:rPr lang="en-US" altLang="ko-KR" dirty="0" smtClean="0">
                <a:solidFill>
                  <a:srgbClr val="4E27F5"/>
                </a:solidFill>
              </a:rPr>
              <a:t>02</a:t>
            </a:r>
            <a:r>
              <a:rPr lang="en-US" altLang="ko-KR" dirty="0" smtClean="0"/>
              <a:t> </a:t>
            </a:r>
            <a:r>
              <a:rPr lang="ko-KR" altLang="en-US" dirty="0" err="1"/>
              <a:t>라우팅</a:t>
            </a:r>
            <a:r>
              <a:rPr lang="ko-KR" altLang="en-US" dirty="0"/>
              <a:t> </a:t>
            </a:r>
            <a:r>
              <a:rPr lang="ko-KR" altLang="en-US" dirty="0" smtClean="0"/>
              <a:t>프로토콜</a:t>
            </a:r>
            <a:endParaRPr lang="ko-KR" altLang="en-US" dirty="0" smtClean="0"/>
          </a:p>
          <a:p>
            <a:r>
              <a:rPr lang="en-US" altLang="ko-KR" dirty="0" smtClean="0">
                <a:solidFill>
                  <a:srgbClr val="4E27F5"/>
                </a:solidFill>
              </a:rPr>
              <a:t>03</a:t>
            </a:r>
            <a:r>
              <a:rPr lang="en-US" altLang="ko-KR" dirty="0" smtClean="0"/>
              <a:t> </a:t>
            </a:r>
            <a:r>
              <a:rPr lang="en-US" altLang="ko-KR" dirty="0"/>
              <a:t>IP </a:t>
            </a:r>
            <a:r>
              <a:rPr lang="ko-KR" altLang="en-US" dirty="0" smtClean="0"/>
              <a:t>프로토콜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946450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외부 </a:t>
            </a:r>
            <a:r>
              <a:rPr lang="ko-KR" altLang="en-US" dirty="0" err="1"/>
              <a:t>라우팅</a:t>
            </a:r>
            <a:r>
              <a:rPr lang="ko-KR" altLang="en-US" dirty="0"/>
              <a:t> 프로토콜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1"/>
            <a:r>
              <a:rPr lang="ko-KR" altLang="en-US" b="0" dirty="0"/>
              <a:t>외부 라우팅</a:t>
            </a:r>
            <a:r>
              <a:rPr lang="ko-KR" altLang="en-US" b="0" dirty="0"/>
              <a:t> 프로토콜에서 사용하는 경로 </a:t>
            </a:r>
            <a:r>
              <a:rPr lang="ko-KR" altLang="en-US" b="0" dirty="0" smtClean="0"/>
              <a:t>벡터</a:t>
            </a:r>
            <a:r>
              <a:rPr lang="en-US" altLang="ko-KR" b="0" dirty="0" smtClean="0"/>
              <a:t> </a:t>
            </a:r>
            <a:r>
              <a:rPr lang="ko-KR" altLang="en-US" b="0" dirty="0"/>
              <a:t>프로토콜은 경로에 관한 거리 </a:t>
            </a:r>
            <a:r>
              <a:rPr lang="ko-KR" altLang="en-US" b="0" dirty="0" smtClean="0"/>
              <a:t>정보 값이 </a:t>
            </a:r>
            <a:r>
              <a:rPr lang="ko-KR" altLang="en-US" b="0" dirty="0"/>
              <a:t>필요 없는 </a:t>
            </a:r>
            <a:r>
              <a:rPr lang="ko-KR" altLang="en-US" b="0" dirty="0" smtClean="0"/>
              <a:t>방식</a:t>
            </a:r>
            <a:endParaRPr lang="en-US" altLang="ko-KR" b="0" dirty="0" smtClean="0"/>
          </a:p>
          <a:p>
            <a:pPr lvl="1"/>
            <a:r>
              <a:rPr lang="ko-KR" altLang="en-US" b="0" dirty="0"/>
              <a:t>경로 벡터 방식은 거리 벡터 방식과 두 가지 면에서 </a:t>
            </a:r>
            <a:r>
              <a:rPr lang="ko-KR" altLang="en-US" b="0" dirty="0" smtClean="0"/>
              <a:t>차이</a:t>
            </a:r>
            <a:endParaRPr lang="en-US" altLang="ko-KR" b="0" dirty="0" smtClean="0"/>
          </a:p>
          <a:p>
            <a:pPr lvl="2"/>
            <a:r>
              <a:rPr lang="ko-KR" altLang="en-US" b="0" dirty="0" smtClean="0"/>
              <a:t>첫째</a:t>
            </a:r>
            <a:r>
              <a:rPr lang="en-US" altLang="ko-KR" b="0" dirty="0"/>
              <a:t>, </a:t>
            </a:r>
            <a:r>
              <a:rPr lang="ko-KR" altLang="en-US" b="0" dirty="0"/>
              <a:t>거리에 대한 처리 </a:t>
            </a:r>
            <a:r>
              <a:rPr lang="ko-KR" altLang="en-US" b="0" dirty="0" smtClean="0"/>
              <a:t>과정이 이루어지지 않음</a:t>
            </a:r>
            <a:endParaRPr lang="en-US" altLang="ko-KR" b="0" dirty="0" smtClean="0"/>
          </a:p>
          <a:p>
            <a:pPr lvl="2"/>
            <a:r>
              <a:rPr lang="ko-KR" altLang="en-US" b="0" dirty="0" smtClean="0"/>
              <a:t>둘째</a:t>
            </a:r>
            <a:r>
              <a:rPr lang="en-US" altLang="ko-KR" b="0" dirty="0"/>
              <a:t>, </a:t>
            </a:r>
            <a:r>
              <a:rPr lang="ko-KR" altLang="en-US" b="0" dirty="0"/>
              <a:t>관리하는 라우팅</a:t>
            </a:r>
            <a:r>
              <a:rPr lang="ko-KR" altLang="en-US" b="0" dirty="0"/>
              <a:t> 정보에는 목적지 네트워크에 도착하기 위한 </a:t>
            </a:r>
            <a:r>
              <a:rPr lang="ko-KR" altLang="en-US" b="0" dirty="0" smtClean="0"/>
              <a:t>자율 시스템에 </a:t>
            </a:r>
            <a:r>
              <a:rPr lang="ko-KR" altLang="en-US" b="0" dirty="0"/>
              <a:t>관한 내용만 </a:t>
            </a:r>
            <a:r>
              <a:rPr lang="ko-KR" altLang="en-US" b="0" dirty="0" smtClean="0"/>
              <a:t>포함</a:t>
            </a:r>
            <a:endParaRPr lang="en-US" altLang="ko-KR" b="0" dirty="0" smtClean="0"/>
          </a:p>
          <a:p>
            <a:pPr lvl="1"/>
            <a:r>
              <a:rPr lang="en-US" altLang="ko-KR" b="0" dirty="0" smtClean="0"/>
              <a:t>BGP</a:t>
            </a:r>
            <a:r>
              <a:rPr lang="ko-KR" altLang="en-US" b="0" dirty="0" smtClean="0"/>
              <a:t>는 </a:t>
            </a:r>
            <a:r>
              <a:rPr lang="ko-KR" altLang="en-US" b="0" dirty="0"/>
              <a:t>외부 </a:t>
            </a:r>
            <a:r>
              <a:rPr lang="ko-KR" altLang="en-US" b="0" dirty="0"/>
              <a:t>라우팅 프로토콜로</a:t>
            </a:r>
            <a:r>
              <a:rPr lang="en-US" altLang="ko-KR" b="0" dirty="0"/>
              <a:t>, </a:t>
            </a:r>
            <a:r>
              <a:rPr lang="ko-KR" altLang="en-US" b="0" dirty="0"/>
              <a:t>인터넷에서 많이 </a:t>
            </a:r>
            <a:r>
              <a:rPr lang="ko-KR" altLang="en-US" b="0" dirty="0" smtClean="0"/>
              <a:t>사용</a:t>
            </a:r>
            <a:r>
              <a:rPr lang="en-US" altLang="ko-KR" b="0" dirty="0" smtClean="0"/>
              <a:t> </a:t>
            </a:r>
          </a:p>
          <a:p>
            <a:pPr lvl="1"/>
            <a:r>
              <a:rPr lang="en-US" altLang="ko-KR" b="0" dirty="0" smtClean="0"/>
              <a:t>BGP</a:t>
            </a:r>
            <a:r>
              <a:rPr lang="ko-KR" altLang="en-US" b="0" dirty="0"/>
              <a:t>는 </a:t>
            </a:r>
            <a:r>
              <a:rPr lang="ko-KR" altLang="en-US" b="0" dirty="0" smtClean="0"/>
              <a:t>서로 </a:t>
            </a:r>
            <a:r>
              <a:rPr lang="ko-KR" altLang="en-US" b="0" dirty="0"/>
              <a:t>다른 종류의 자율 시스템에서 동작하는 </a:t>
            </a:r>
            <a:r>
              <a:rPr lang="ko-KR" altLang="en-US" b="0" dirty="0"/>
              <a:t>라우터가 라우팅</a:t>
            </a:r>
            <a:r>
              <a:rPr lang="ko-KR" altLang="en-US" b="0" dirty="0"/>
              <a:t> 정보를 교환할 수 있도록 </a:t>
            </a:r>
            <a:r>
              <a:rPr lang="ko-KR" altLang="en-US" b="0" dirty="0" smtClean="0"/>
              <a:t>해줌</a:t>
            </a:r>
            <a:r>
              <a:rPr lang="en-US" altLang="ko-KR" b="0" dirty="0" smtClean="0"/>
              <a:t>(</a:t>
            </a:r>
            <a:r>
              <a:rPr lang="ko-KR" altLang="en-US" b="0" dirty="0" err="1" smtClean="0"/>
              <a:t>게이트웨이</a:t>
            </a:r>
            <a:r>
              <a:rPr lang="en-US" altLang="ko-KR" sz="1800" dirty="0" smtClean="0"/>
              <a:t>)</a:t>
            </a:r>
          </a:p>
          <a:p>
            <a:pPr lvl="1"/>
            <a:r>
              <a:rPr lang="ko-KR" altLang="en-US" dirty="0"/>
              <a:t>프로토콜에서 제공하는 메시지의 종류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5100308"/>
            <a:ext cx="5791200" cy="1757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1427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 IP </a:t>
            </a:r>
            <a:r>
              <a:rPr lang="ko-KR" altLang="en-US" dirty="0" smtClean="0"/>
              <a:t>프로토콜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60603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IP </a:t>
            </a:r>
            <a:r>
              <a:rPr lang="ko-KR" altLang="en-US" dirty="0"/>
              <a:t>프로토콜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 smtClean="0"/>
              <a:t>IP </a:t>
            </a:r>
            <a:r>
              <a:rPr lang="ko-KR" altLang="en-US" dirty="0" smtClean="0"/>
              <a:t>프로토콜의 주요 특징</a:t>
            </a:r>
            <a:endParaRPr lang="en-US" altLang="ko-KR" dirty="0" smtClean="0"/>
          </a:p>
          <a:p>
            <a:pPr lvl="1"/>
            <a:r>
              <a:rPr lang="ko-KR" altLang="en-US" b="0" dirty="0" err="1" smtClean="0"/>
              <a:t>비연결형</a:t>
            </a:r>
            <a:r>
              <a:rPr lang="ko-KR" altLang="en-US" b="0" dirty="0" smtClean="0"/>
              <a:t> </a:t>
            </a:r>
            <a:r>
              <a:rPr lang="ko-KR" altLang="en-US" b="0" dirty="0"/>
              <a:t>서비스를 </a:t>
            </a:r>
            <a:r>
              <a:rPr lang="ko-KR" altLang="en-US" b="0" dirty="0" smtClean="0"/>
              <a:t>제공</a:t>
            </a:r>
            <a:endParaRPr lang="en-US" altLang="ko-KR" b="0" dirty="0"/>
          </a:p>
          <a:p>
            <a:pPr lvl="1"/>
            <a:r>
              <a:rPr lang="ko-KR" altLang="en-US" b="0" dirty="0" err="1" smtClean="0"/>
              <a:t>패킷을</a:t>
            </a:r>
            <a:r>
              <a:rPr lang="ko-KR" altLang="en-US" b="0" dirty="0" smtClean="0"/>
              <a:t> </a:t>
            </a:r>
            <a:r>
              <a:rPr lang="ko-KR" altLang="en-US" b="0" dirty="0"/>
              <a:t>분할</a:t>
            </a:r>
            <a:r>
              <a:rPr lang="en-US" altLang="ko-KR" b="0" dirty="0"/>
              <a:t>/</a:t>
            </a:r>
            <a:r>
              <a:rPr lang="ko-KR" altLang="en-US" b="0" dirty="0"/>
              <a:t>병합하는 기능을 </a:t>
            </a:r>
            <a:r>
              <a:rPr lang="ko-KR" altLang="en-US" b="0" dirty="0" smtClean="0"/>
              <a:t>수행</a:t>
            </a:r>
            <a:endParaRPr lang="en-US" altLang="ko-KR" b="0" dirty="0"/>
          </a:p>
          <a:p>
            <a:pPr lvl="1"/>
            <a:r>
              <a:rPr lang="ko-KR" altLang="en-US" b="0" dirty="0" smtClean="0"/>
              <a:t>데이터 </a:t>
            </a:r>
            <a:r>
              <a:rPr lang="ko-KR" altLang="en-US" b="0" dirty="0"/>
              <a:t>체크섬은 제공하지 않고</a:t>
            </a:r>
            <a:r>
              <a:rPr lang="en-US" altLang="ko-KR" b="0" dirty="0"/>
              <a:t>, </a:t>
            </a:r>
            <a:r>
              <a:rPr lang="ko-KR" altLang="en-US" b="0" dirty="0"/>
              <a:t>헤더 </a:t>
            </a:r>
            <a:r>
              <a:rPr lang="ko-KR" altLang="en-US" b="0" dirty="0" err="1"/>
              <a:t>체크섬만</a:t>
            </a:r>
            <a:r>
              <a:rPr lang="ko-KR" altLang="en-US" b="0" dirty="0"/>
              <a:t> </a:t>
            </a:r>
            <a:r>
              <a:rPr lang="ko-KR" altLang="en-US" b="0" dirty="0" smtClean="0"/>
              <a:t>제공</a:t>
            </a:r>
            <a:endParaRPr lang="en-US" altLang="ko-KR" b="0" dirty="0"/>
          </a:p>
          <a:p>
            <a:pPr lvl="1"/>
            <a:r>
              <a:rPr lang="en-US" altLang="ko-KR" b="0" dirty="0" smtClean="0"/>
              <a:t>Best </a:t>
            </a:r>
            <a:r>
              <a:rPr lang="en-US" altLang="ko-KR" b="0" dirty="0"/>
              <a:t>Effort </a:t>
            </a:r>
            <a:r>
              <a:rPr lang="ko-KR" altLang="en-US" b="0" dirty="0"/>
              <a:t>원칙에 따른 전송 기능을 </a:t>
            </a:r>
            <a:r>
              <a:rPr lang="ko-KR" altLang="en-US" b="0" dirty="0" smtClean="0"/>
              <a:t>제공</a:t>
            </a:r>
            <a:endParaRPr lang="en-US" altLang="ko-KR" b="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93208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IP </a:t>
            </a:r>
            <a:r>
              <a:rPr lang="ko-KR" altLang="en-US" dirty="0"/>
              <a:t>헤더 </a:t>
            </a:r>
            <a:r>
              <a:rPr lang="ko-KR" altLang="en-US" dirty="0" smtClean="0"/>
              <a:t>구조 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1"/>
            <a:r>
              <a:rPr lang="en-US" altLang="ko-KR" b="0" dirty="0"/>
              <a:t>IP </a:t>
            </a:r>
            <a:r>
              <a:rPr lang="ko-KR" altLang="en-US" b="0" dirty="0"/>
              <a:t>프로토콜에서 정의된 패킷의 </a:t>
            </a:r>
            <a:r>
              <a:rPr lang="en-US" altLang="ko-KR" b="0" dirty="0"/>
              <a:t>IP </a:t>
            </a:r>
            <a:r>
              <a:rPr lang="ko-KR" altLang="en-US" b="0" dirty="0" smtClean="0"/>
              <a:t>헤더</a:t>
            </a:r>
            <a:r>
              <a:rPr lang="ko-KR" altLang="en-US" dirty="0" smtClean="0"/>
              <a:t>의 </a:t>
            </a:r>
            <a:r>
              <a:rPr lang="ko-KR" altLang="en-US" b="0" dirty="0" smtClean="0"/>
              <a:t>구조</a:t>
            </a:r>
            <a:r>
              <a:rPr lang="en-US" altLang="ko-KR" b="0" dirty="0" smtClean="0"/>
              <a:t>(</a:t>
            </a:r>
            <a:r>
              <a:rPr lang="ko-KR" altLang="en-US" b="0" dirty="0" smtClean="0"/>
              <a:t>상단의 </a:t>
            </a:r>
            <a:r>
              <a:rPr lang="ko-KR" altLang="en-US" b="0" dirty="0"/>
              <a:t>숫자는 </a:t>
            </a:r>
            <a:r>
              <a:rPr lang="ko-KR" altLang="en-US" b="0" dirty="0" smtClean="0"/>
              <a:t>비트 수</a:t>
            </a:r>
            <a:r>
              <a:rPr lang="en-US" altLang="ko-KR" b="0" dirty="0" smtClean="0"/>
              <a:t>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600200"/>
            <a:ext cx="5976677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9296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IP </a:t>
            </a:r>
            <a:r>
              <a:rPr lang="ko-KR" altLang="en-US" dirty="0"/>
              <a:t>헤더 구조 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DS/ECN</a:t>
            </a:r>
          </a:p>
          <a:p>
            <a:pPr lvl="2"/>
            <a:r>
              <a:rPr lang="en-US" altLang="ko-KR" b="0" dirty="0" smtClean="0"/>
              <a:t>DS</a:t>
            </a:r>
            <a:r>
              <a:rPr lang="ko-KR" altLang="en-US" b="0" dirty="0" smtClean="0"/>
              <a:t>와 </a:t>
            </a:r>
            <a:r>
              <a:rPr lang="en-US" altLang="ko-KR" b="0" dirty="0" smtClean="0"/>
              <a:t>ECN </a:t>
            </a:r>
            <a:r>
              <a:rPr lang="ko-KR" altLang="en-US" b="0" dirty="0"/>
              <a:t>필드가 도입되기 전에는 </a:t>
            </a:r>
            <a:r>
              <a:rPr lang="en-US" altLang="ko-KR" b="0" dirty="0"/>
              <a:t>8</a:t>
            </a:r>
            <a:r>
              <a:rPr lang="ko-KR" altLang="en-US" b="0" dirty="0" smtClean="0"/>
              <a:t>비트의 </a:t>
            </a:r>
            <a:r>
              <a:rPr lang="en-US" altLang="ko-KR" b="0" dirty="0"/>
              <a:t>Service Type(DS+ECN) </a:t>
            </a:r>
            <a:r>
              <a:rPr lang="ko-KR" altLang="en-US" b="0" dirty="0"/>
              <a:t>필드로 정의되어 우선순위</a:t>
            </a:r>
            <a:r>
              <a:rPr lang="en-US" altLang="ko-KR" b="0" dirty="0"/>
              <a:t>, </a:t>
            </a:r>
            <a:r>
              <a:rPr lang="ko-KR" altLang="en-US" b="0" dirty="0"/>
              <a:t>지연</a:t>
            </a:r>
            <a:r>
              <a:rPr lang="en-US" altLang="ko-KR" b="0" dirty="0"/>
              <a:t>, </a:t>
            </a:r>
            <a:r>
              <a:rPr lang="ko-KR" altLang="en-US" b="0" dirty="0"/>
              <a:t>전송률</a:t>
            </a:r>
            <a:r>
              <a:rPr lang="en-US" altLang="ko-KR" b="0" dirty="0"/>
              <a:t>, </a:t>
            </a:r>
            <a:r>
              <a:rPr lang="ko-KR" altLang="en-US" b="0" dirty="0"/>
              <a:t>신뢰성 등의 값을 </a:t>
            </a:r>
            <a:r>
              <a:rPr lang="ko-KR" altLang="en-US" b="0" dirty="0" smtClean="0"/>
              <a:t>지정할 </a:t>
            </a:r>
            <a:r>
              <a:rPr lang="ko-KR" altLang="en-US" b="0" dirty="0"/>
              <a:t>수 </a:t>
            </a:r>
            <a:r>
              <a:rPr lang="ko-KR" altLang="en-US" b="0" dirty="0" smtClean="0"/>
              <a:t>있었음</a:t>
            </a:r>
            <a:endParaRPr lang="en-US" altLang="ko-KR" b="0" dirty="0" smtClean="0"/>
          </a:p>
          <a:p>
            <a:pPr lvl="2"/>
            <a:r>
              <a:rPr lang="en-US" altLang="ko-KR" b="0" dirty="0" smtClean="0"/>
              <a:t>Service </a:t>
            </a:r>
            <a:r>
              <a:rPr lang="en-US" altLang="ko-KR" b="0" dirty="0"/>
              <a:t>Type </a:t>
            </a:r>
            <a:r>
              <a:rPr lang="ko-KR" altLang="en-US" b="0" dirty="0"/>
              <a:t>필드는 </a:t>
            </a:r>
            <a:r>
              <a:rPr lang="en-US" altLang="ko-KR" b="0" dirty="0"/>
              <a:t>IP </a:t>
            </a:r>
            <a:r>
              <a:rPr lang="ko-KR" altLang="en-US" b="0" dirty="0"/>
              <a:t>프로토콜이 사용자에게 제공하는 서비스의 </a:t>
            </a:r>
            <a:r>
              <a:rPr lang="ko-KR" altLang="en-US" b="0" dirty="0" smtClean="0"/>
              <a:t>품질에 관련된 </a:t>
            </a:r>
            <a:r>
              <a:rPr lang="ko-KR" altLang="en-US" b="0" dirty="0"/>
              <a:t>내용을 </a:t>
            </a:r>
            <a:r>
              <a:rPr lang="ko-KR" altLang="en-US" b="0" dirty="0" smtClean="0"/>
              <a:t>표현</a:t>
            </a:r>
            <a:endParaRPr lang="en-US" altLang="ko-KR" b="0" dirty="0" smtClean="0"/>
          </a:p>
          <a:p>
            <a:pPr lvl="3"/>
            <a:r>
              <a:rPr lang="ko-KR" altLang="en-US" b="0" dirty="0" smtClean="0"/>
              <a:t>각 </a:t>
            </a:r>
            <a:r>
              <a:rPr lang="ko-KR" altLang="en-US" b="0" dirty="0"/>
              <a:t>비트 값의 의미는 </a:t>
            </a:r>
            <a:r>
              <a:rPr lang="en-US" altLang="ko-KR" b="0" dirty="0"/>
              <a:t>[</a:t>
            </a:r>
            <a:r>
              <a:rPr lang="ko-KR" altLang="en-US" b="0" dirty="0"/>
              <a:t>표 </a:t>
            </a:r>
            <a:r>
              <a:rPr lang="en-US" altLang="ko-KR" b="0" dirty="0"/>
              <a:t>7-4</a:t>
            </a:r>
            <a:r>
              <a:rPr lang="en-US" altLang="ko-KR" b="0" dirty="0" smtClean="0"/>
              <a:t>]</a:t>
            </a:r>
            <a:r>
              <a:rPr lang="ko-KR" altLang="en-US" dirty="0" smtClean="0"/>
              <a:t>와 같음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3429000"/>
            <a:ext cx="3695700" cy="2842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6168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IP </a:t>
            </a:r>
            <a:r>
              <a:rPr lang="ko-KR" altLang="en-US" dirty="0"/>
              <a:t>헤더 구조 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2"/>
            <a:r>
              <a:rPr lang="ko-KR" altLang="en-US" b="0" dirty="0" smtClean="0"/>
              <a:t>혼잡 </a:t>
            </a:r>
            <a:r>
              <a:rPr lang="ko-KR" altLang="en-US" b="0" dirty="0"/>
              <a:t>제어를 위한 </a:t>
            </a:r>
            <a:r>
              <a:rPr lang="en-US" altLang="ko-KR" b="0" dirty="0"/>
              <a:t>ECN </a:t>
            </a:r>
            <a:r>
              <a:rPr lang="ko-KR" altLang="en-US" b="0" dirty="0"/>
              <a:t>필드 값의 의미는 </a:t>
            </a:r>
            <a:r>
              <a:rPr lang="en-US" altLang="ko-KR" b="0" dirty="0"/>
              <a:t>[</a:t>
            </a:r>
            <a:r>
              <a:rPr lang="ko-KR" altLang="en-US" b="0" dirty="0"/>
              <a:t>표 </a:t>
            </a:r>
            <a:r>
              <a:rPr lang="en-US" altLang="ko-KR" b="0" dirty="0"/>
              <a:t>7-5]</a:t>
            </a:r>
            <a:r>
              <a:rPr lang="ko-KR" altLang="en-US" b="0" dirty="0"/>
              <a:t>와 </a:t>
            </a:r>
            <a:r>
              <a:rPr lang="ko-KR" altLang="en-US" b="0" dirty="0" smtClean="0"/>
              <a:t>같음</a:t>
            </a:r>
            <a:endParaRPr lang="en-US" altLang="ko-KR" b="0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r>
              <a:rPr lang="en-US" altLang="ko-KR" b="0" dirty="0"/>
              <a:t>DS </a:t>
            </a:r>
            <a:r>
              <a:rPr lang="ko-KR" altLang="en-US" b="0" dirty="0" smtClean="0"/>
              <a:t>코드포인트라고도 </a:t>
            </a:r>
            <a:r>
              <a:rPr lang="ko-KR" altLang="en-US" b="0" dirty="0"/>
              <a:t>하는 </a:t>
            </a:r>
            <a:r>
              <a:rPr lang="en-US" altLang="ko-KR" b="0" dirty="0"/>
              <a:t>DS </a:t>
            </a:r>
            <a:r>
              <a:rPr lang="ko-KR" altLang="en-US" b="0" dirty="0"/>
              <a:t>필드 값은 차등 서비스의 기준이 되는 레이블 </a:t>
            </a:r>
            <a:r>
              <a:rPr lang="ko-KR" altLang="en-US" b="0" dirty="0" smtClean="0"/>
              <a:t>값으로 </a:t>
            </a:r>
            <a:r>
              <a:rPr lang="en-US" altLang="ko-KR" b="0" dirty="0"/>
              <a:t>64</a:t>
            </a:r>
            <a:r>
              <a:rPr lang="ko-KR" altLang="en-US" b="0" dirty="0"/>
              <a:t>개의 트래픽</a:t>
            </a:r>
            <a:r>
              <a:rPr lang="ko-KR" altLang="en-US" b="0" dirty="0"/>
              <a:t> 클래스를 </a:t>
            </a:r>
            <a:r>
              <a:rPr lang="ko-KR" altLang="en-US" b="0" dirty="0" smtClean="0"/>
              <a:t>정의</a:t>
            </a:r>
            <a:endParaRPr lang="en-US" altLang="ko-KR" b="0" dirty="0" smtClean="0"/>
          </a:p>
          <a:p>
            <a:pPr lvl="2"/>
            <a:r>
              <a:rPr lang="en-US" altLang="ko-KR" b="0" dirty="0" smtClean="0"/>
              <a:t>DS </a:t>
            </a:r>
            <a:r>
              <a:rPr lang="ko-KR" altLang="en-US" b="0" dirty="0"/>
              <a:t>서비스는 비교적 단순한 원리에 의하여 </a:t>
            </a:r>
            <a:r>
              <a:rPr lang="ko-KR" altLang="en-US" b="0" dirty="0" smtClean="0"/>
              <a:t>차등화된 </a:t>
            </a:r>
            <a:r>
              <a:rPr lang="ko-KR" altLang="en-US" b="0" dirty="0"/>
              <a:t>서비스를 제공하지만 내부적인 처리 과정은 복잡한 구조에 의하여 </a:t>
            </a:r>
            <a:r>
              <a:rPr lang="ko-KR" altLang="en-US" b="0" dirty="0" smtClean="0"/>
              <a:t>이루어짐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1" y="1600200"/>
            <a:ext cx="6248400" cy="1946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8321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IP </a:t>
            </a:r>
            <a:r>
              <a:rPr lang="ko-KR" altLang="en-US" dirty="0"/>
              <a:t>헤더 구조 </a:t>
            </a:r>
            <a:r>
              <a:rPr lang="en-US" altLang="ko-KR" dirty="0" smtClean="0"/>
              <a:t>(4)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패킷 분할</a:t>
            </a:r>
          </a:p>
          <a:p>
            <a:pPr lvl="1"/>
            <a:r>
              <a:rPr lang="en-US" altLang="ko-KR" b="0" dirty="0"/>
              <a:t>IP </a:t>
            </a:r>
            <a:r>
              <a:rPr lang="ko-KR" altLang="en-US" b="0" dirty="0"/>
              <a:t>프로토콜은 상위 계층에서 내려온 전송 데이터가 패킷</a:t>
            </a:r>
            <a:r>
              <a:rPr lang="ko-KR" altLang="en-US" b="0" dirty="0"/>
              <a:t> 하나로 전송하기에 너무 크면 </a:t>
            </a:r>
            <a:r>
              <a:rPr lang="ko-KR" altLang="en-US" b="0" dirty="0" smtClean="0"/>
              <a:t>분할해 </a:t>
            </a:r>
            <a:r>
              <a:rPr lang="ko-KR" altLang="en-US" b="0" dirty="0"/>
              <a:t>전송하는 기능을 </a:t>
            </a:r>
            <a:r>
              <a:rPr lang="ko-KR" altLang="en-US" b="0" dirty="0" smtClean="0"/>
              <a:t>제공</a:t>
            </a:r>
            <a:endParaRPr lang="en-US" altLang="ko-KR" b="0" dirty="0" smtClean="0"/>
          </a:p>
          <a:p>
            <a:pPr lvl="1"/>
            <a:r>
              <a:rPr lang="ko-KR" altLang="en-US" dirty="0" err="1"/>
              <a:t>패킷</a:t>
            </a:r>
            <a:r>
              <a:rPr lang="ko-KR" altLang="en-US" dirty="0"/>
              <a:t> 분할과 관련된 </a:t>
            </a:r>
            <a:r>
              <a:rPr lang="ko-KR" altLang="en-US" dirty="0" smtClean="0"/>
              <a:t>필드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Identification</a:t>
            </a:r>
            <a:r>
              <a:rPr lang="en-US" altLang="ko-KR" dirty="0"/>
              <a:t>(</a:t>
            </a:r>
            <a:r>
              <a:rPr lang="ko-KR" altLang="en-US" dirty="0" err="1"/>
              <a:t>식별자</a:t>
            </a:r>
            <a:r>
              <a:rPr lang="ko-KR" altLang="en-US" dirty="0"/>
              <a:t> 혹은 </a:t>
            </a:r>
            <a:r>
              <a:rPr lang="ko-KR" altLang="en-US" dirty="0" err="1" smtClean="0"/>
              <a:t>구분자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dirty="0" smtClean="0"/>
              <a:t>DF(Don’t </a:t>
            </a:r>
            <a:r>
              <a:rPr lang="en-US" altLang="ko-KR" dirty="0"/>
              <a:t>Fragment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dirty="0"/>
              <a:t>MF(More </a:t>
            </a:r>
            <a:r>
              <a:rPr lang="en-US" altLang="ko-KR" dirty="0" smtClean="0"/>
              <a:t>Fragment)</a:t>
            </a:r>
          </a:p>
          <a:p>
            <a:pPr lvl="2"/>
            <a:r>
              <a:rPr lang="en-US" altLang="ko-KR" dirty="0"/>
              <a:t>Fragment Offset(</a:t>
            </a:r>
            <a:r>
              <a:rPr lang="ko-KR" altLang="en-US" dirty="0"/>
              <a:t>분할 옵셋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9015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IP </a:t>
            </a:r>
            <a:r>
              <a:rPr lang="ko-KR" altLang="en-US" dirty="0"/>
              <a:t>헤더 구조 </a:t>
            </a:r>
            <a:r>
              <a:rPr lang="en-US" altLang="ko-KR" dirty="0" smtClean="0"/>
              <a:t>(5)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주소 관련 필드</a:t>
            </a:r>
          </a:p>
          <a:p>
            <a:pPr lvl="1"/>
            <a:r>
              <a:rPr lang="en-US" altLang="ko-KR" b="0" dirty="0"/>
              <a:t>Source Address</a:t>
            </a:r>
            <a:r>
              <a:rPr lang="ko-KR" altLang="en-US" b="0" dirty="0"/>
              <a:t>는 송신 호스트의 </a:t>
            </a:r>
            <a:r>
              <a:rPr lang="en-US" altLang="ko-KR" b="0" dirty="0"/>
              <a:t>IP </a:t>
            </a:r>
            <a:r>
              <a:rPr lang="ko-KR" altLang="en-US" b="0" dirty="0" smtClean="0"/>
              <a:t>주소</a:t>
            </a:r>
            <a:endParaRPr lang="en-US" altLang="ko-KR" b="0" dirty="0" smtClean="0"/>
          </a:p>
          <a:p>
            <a:pPr lvl="1"/>
            <a:r>
              <a:rPr lang="en-US" altLang="ko-KR" b="0" dirty="0" smtClean="0"/>
              <a:t>Destination </a:t>
            </a:r>
            <a:r>
              <a:rPr lang="en-US" altLang="ko-KR" b="0" dirty="0"/>
              <a:t>Address</a:t>
            </a:r>
            <a:r>
              <a:rPr lang="ko-KR" altLang="en-US" b="0" dirty="0"/>
              <a:t>는 수신 호스트의 </a:t>
            </a:r>
            <a:r>
              <a:rPr lang="en-US" altLang="ko-KR" b="0" dirty="0" smtClean="0"/>
              <a:t>IP </a:t>
            </a:r>
            <a:r>
              <a:rPr lang="ko-KR" altLang="en-US" b="0" dirty="0" smtClean="0"/>
              <a:t>주소</a:t>
            </a:r>
            <a:endParaRPr lang="en-US" altLang="ko-KR" b="0" dirty="0" smtClean="0"/>
          </a:p>
          <a:p>
            <a:pPr lvl="2"/>
            <a:r>
              <a:rPr lang="en-US" altLang="ko-KR" b="0" dirty="0" smtClean="0"/>
              <a:t>IP </a:t>
            </a:r>
            <a:r>
              <a:rPr lang="ko-KR" altLang="en-US" b="0" dirty="0"/>
              <a:t>주소 체계는 </a:t>
            </a:r>
            <a:r>
              <a:rPr lang="en-US" altLang="ko-KR" b="0" dirty="0"/>
              <a:t>[</a:t>
            </a:r>
            <a:r>
              <a:rPr lang="ko-KR" altLang="en-US" b="0" dirty="0"/>
              <a:t>그림 </a:t>
            </a:r>
            <a:r>
              <a:rPr lang="en-US" altLang="ko-KR" b="0" dirty="0"/>
              <a:t>7-13]</a:t>
            </a:r>
            <a:r>
              <a:rPr lang="ko-KR" altLang="en-US" b="0" dirty="0"/>
              <a:t>과 같이 크게 다섯 </a:t>
            </a:r>
            <a:r>
              <a:rPr lang="ko-KR" altLang="en-US" b="0" dirty="0" smtClean="0"/>
              <a:t>종류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922033"/>
            <a:ext cx="4995863" cy="3935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7217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IP </a:t>
            </a:r>
            <a:r>
              <a:rPr lang="ko-KR" altLang="en-US" dirty="0"/>
              <a:t>헤더 구조 </a:t>
            </a:r>
            <a:r>
              <a:rPr lang="en-US" altLang="ko-KR" dirty="0" smtClean="0"/>
              <a:t>(6)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2"/>
            <a:r>
              <a:rPr lang="ko-KR" altLang="en-US" b="0" dirty="0"/>
              <a:t>클래스 </a:t>
            </a:r>
            <a:r>
              <a:rPr lang="en-US" altLang="ko-KR" b="0" dirty="0"/>
              <a:t>A, B, C</a:t>
            </a:r>
            <a:r>
              <a:rPr lang="ko-KR" altLang="en-US" b="0" dirty="0"/>
              <a:t>는 </a:t>
            </a:r>
            <a:r>
              <a:rPr lang="ko-KR" altLang="en-US" b="0" dirty="0" err="1" smtClean="0"/>
              <a:t>유니캐스팅에서</a:t>
            </a:r>
            <a:r>
              <a:rPr lang="ko-KR" altLang="en-US" b="0" dirty="0" smtClean="0"/>
              <a:t> </a:t>
            </a:r>
            <a:r>
              <a:rPr lang="ko-KR" altLang="en-US" b="0" dirty="0"/>
              <a:t>이용하고</a:t>
            </a:r>
            <a:r>
              <a:rPr lang="en-US" altLang="ko-KR" b="0" dirty="0"/>
              <a:t>, </a:t>
            </a:r>
            <a:r>
              <a:rPr lang="ko-KR" altLang="en-US" b="0" dirty="0"/>
              <a:t>클래스 </a:t>
            </a:r>
            <a:r>
              <a:rPr lang="en-US" altLang="ko-KR" b="0" dirty="0"/>
              <a:t>D</a:t>
            </a:r>
            <a:r>
              <a:rPr lang="ko-KR" altLang="en-US" b="0" dirty="0"/>
              <a:t>는 멀티캐스팅에서 </a:t>
            </a:r>
            <a:r>
              <a:rPr lang="ko-KR" altLang="en-US" b="0" dirty="0" smtClean="0"/>
              <a:t>이용</a:t>
            </a:r>
            <a:endParaRPr lang="en-US" altLang="ko-KR" b="0" dirty="0" smtClean="0"/>
          </a:p>
          <a:p>
            <a:pPr lvl="2"/>
            <a:r>
              <a:rPr lang="ko-KR" altLang="en-US" b="0" dirty="0" smtClean="0"/>
              <a:t>클래스 </a:t>
            </a:r>
            <a:r>
              <a:rPr lang="en-US" altLang="ko-KR" b="0" dirty="0"/>
              <a:t>E</a:t>
            </a:r>
            <a:r>
              <a:rPr lang="ko-KR" altLang="en-US" b="0" dirty="0"/>
              <a:t>는 향후 새로운 </a:t>
            </a:r>
            <a:r>
              <a:rPr lang="ko-KR" altLang="en-US" b="0" dirty="0" smtClean="0"/>
              <a:t>응용 환경을 </a:t>
            </a:r>
            <a:r>
              <a:rPr lang="ko-KR" altLang="en-US" b="0" dirty="0"/>
              <a:t>위하여 잠정적으로 예약된 </a:t>
            </a:r>
            <a:r>
              <a:rPr lang="ko-KR" altLang="en-US" b="0" dirty="0" smtClean="0"/>
              <a:t>클래스</a:t>
            </a:r>
            <a:endParaRPr lang="en-US" altLang="ko-KR" b="0" dirty="0" smtClean="0"/>
          </a:p>
          <a:p>
            <a:pPr lvl="2"/>
            <a:r>
              <a:rPr lang="ko-KR" altLang="en-US" b="0" dirty="0"/>
              <a:t>클래스 </a:t>
            </a:r>
            <a:r>
              <a:rPr lang="en-US" altLang="ko-KR" b="0" dirty="0"/>
              <a:t>A, B, C</a:t>
            </a:r>
            <a:r>
              <a:rPr lang="ko-KR" altLang="en-US" b="0" dirty="0"/>
              <a:t>는 주소를 </a:t>
            </a:r>
            <a:r>
              <a:rPr lang="en-US" altLang="ko-KR" b="0" dirty="0"/>
              <a:t>network</a:t>
            </a:r>
            <a:r>
              <a:rPr lang="ko-KR" altLang="en-US" b="0" dirty="0"/>
              <a:t>와 </a:t>
            </a:r>
            <a:r>
              <a:rPr lang="en-US" altLang="ko-KR" b="0" dirty="0"/>
              <a:t>host </a:t>
            </a:r>
            <a:r>
              <a:rPr lang="ko-KR" altLang="en-US" b="0" dirty="0"/>
              <a:t>필드로 구분해 관리함으로써</a:t>
            </a:r>
            <a:r>
              <a:rPr lang="en-US" altLang="ko-KR" b="0" dirty="0"/>
              <a:t>, </a:t>
            </a:r>
            <a:r>
              <a:rPr lang="ko-KR" altLang="en-US" b="0" dirty="0" err="1"/>
              <a:t>클래스별로</a:t>
            </a:r>
            <a:r>
              <a:rPr lang="ko-KR" altLang="en-US" b="0" dirty="0"/>
              <a:t> </a:t>
            </a:r>
            <a:r>
              <a:rPr lang="ko-KR" altLang="en-US" b="0" dirty="0" smtClean="0"/>
              <a:t>네트워크 </a:t>
            </a:r>
            <a:r>
              <a:rPr lang="ko-KR" altLang="en-US" b="0" dirty="0"/>
              <a:t>크기에 따라 주소 관리를 다르게 </a:t>
            </a:r>
            <a:r>
              <a:rPr lang="ko-KR" altLang="en-US" dirty="0" smtClean="0"/>
              <a:t>함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r>
              <a:rPr lang="en-US" altLang="ko-KR" b="0" dirty="0"/>
              <a:t>[</a:t>
            </a:r>
            <a:r>
              <a:rPr lang="ko-KR" altLang="en-US" b="0" dirty="0"/>
              <a:t>표 </a:t>
            </a:r>
            <a:r>
              <a:rPr lang="en-US" altLang="ko-KR" b="0" dirty="0"/>
              <a:t>7-6]</a:t>
            </a:r>
            <a:r>
              <a:rPr lang="ko-KR" altLang="en-US" b="0" dirty="0"/>
              <a:t>과 같은 </a:t>
            </a:r>
            <a:r>
              <a:rPr lang="en-US" altLang="ko-KR" b="0" dirty="0"/>
              <a:t>IP </a:t>
            </a:r>
            <a:r>
              <a:rPr lang="ko-KR" altLang="en-US" b="0" dirty="0"/>
              <a:t>주소 값의 정보만으로 이 </a:t>
            </a:r>
            <a:r>
              <a:rPr lang="ko-KR" altLang="en-US" b="0" dirty="0" smtClean="0"/>
              <a:t>주소가 </a:t>
            </a:r>
            <a:r>
              <a:rPr lang="ko-KR" altLang="en-US" b="0" dirty="0"/>
              <a:t>속한 클래스를 알 </a:t>
            </a:r>
            <a:r>
              <a:rPr lang="ko-KR" altLang="en-US" b="0" dirty="0" smtClean="0"/>
              <a:t>수 있음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87" y="3850985"/>
            <a:ext cx="4748213" cy="2549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2258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IP </a:t>
            </a:r>
            <a:r>
              <a:rPr lang="ko-KR" altLang="en-US" dirty="0"/>
              <a:t>헤더 구조 </a:t>
            </a:r>
            <a:r>
              <a:rPr lang="en-US" altLang="ko-KR" dirty="0" smtClean="0"/>
              <a:t>(7)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8385" y="1079008"/>
            <a:ext cx="11044015" cy="5518344"/>
          </a:xfrm>
        </p:spPr>
        <p:txBody>
          <a:bodyPr/>
          <a:lstStyle/>
          <a:p>
            <a:r>
              <a:rPr lang="ko-KR" altLang="en-US" dirty="0" smtClean="0"/>
              <a:t>기타 필드</a:t>
            </a:r>
            <a:endParaRPr lang="en-US" altLang="ko-KR" dirty="0" smtClean="0"/>
          </a:p>
          <a:p>
            <a:pPr lvl="1"/>
            <a:r>
              <a:rPr lang="en-US" altLang="ko-KR" b="0" dirty="0"/>
              <a:t>IP </a:t>
            </a:r>
            <a:r>
              <a:rPr lang="ko-KR" altLang="en-US" b="0" dirty="0"/>
              <a:t>프로토콜에서는 다음과 같은 다양한 필드를 </a:t>
            </a:r>
            <a:r>
              <a:rPr lang="ko-KR" altLang="en-US" b="0" dirty="0" smtClean="0"/>
              <a:t>정의</a:t>
            </a:r>
            <a:endParaRPr lang="en-US" altLang="ko-KR" b="0" dirty="0" smtClean="0"/>
          </a:p>
          <a:p>
            <a:pPr lvl="2"/>
            <a:r>
              <a:rPr lang="en-US" altLang="ko-KR" dirty="0"/>
              <a:t>Version Number(</a:t>
            </a:r>
            <a:r>
              <a:rPr lang="ko-KR" altLang="en-US" dirty="0"/>
              <a:t>버전 번호</a:t>
            </a:r>
            <a:r>
              <a:rPr lang="en-US" altLang="ko-KR" dirty="0" smtClean="0"/>
              <a:t>), Header </a:t>
            </a:r>
            <a:r>
              <a:rPr lang="en-US" altLang="ko-KR" dirty="0"/>
              <a:t>Length(</a:t>
            </a:r>
            <a:r>
              <a:rPr lang="ko-KR" altLang="en-US" dirty="0"/>
              <a:t>헤더 길이</a:t>
            </a:r>
            <a:r>
              <a:rPr lang="en-US" altLang="ko-KR" dirty="0" smtClean="0"/>
              <a:t>), Packet </a:t>
            </a:r>
            <a:r>
              <a:rPr lang="en-US" altLang="ko-KR" dirty="0"/>
              <a:t>Length(</a:t>
            </a:r>
            <a:r>
              <a:rPr lang="ko-KR" altLang="en-US" dirty="0" err="1"/>
              <a:t>패킷</a:t>
            </a:r>
            <a:r>
              <a:rPr lang="ko-KR" altLang="en-US" dirty="0"/>
              <a:t> 길이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dirty="0"/>
              <a:t>Time To Live(</a:t>
            </a:r>
            <a:r>
              <a:rPr lang="ko-KR" altLang="en-US" dirty="0"/>
              <a:t>생존 시간</a:t>
            </a:r>
            <a:r>
              <a:rPr lang="en-US" altLang="ko-KR" dirty="0" smtClean="0"/>
              <a:t>), Transport</a:t>
            </a:r>
            <a:r>
              <a:rPr lang="en-US" altLang="ko-KR" dirty="0"/>
              <a:t>(</a:t>
            </a:r>
            <a:r>
              <a:rPr lang="ko-KR" altLang="en-US" dirty="0"/>
              <a:t>전송 프로토콜</a:t>
            </a:r>
            <a:r>
              <a:rPr lang="en-US" altLang="ko-KR" dirty="0" smtClean="0"/>
              <a:t>), </a:t>
            </a:r>
            <a:r>
              <a:rPr lang="en-US" altLang="ko-KR" dirty="0"/>
              <a:t>Header Checksum(</a:t>
            </a:r>
            <a:r>
              <a:rPr lang="ko-KR" altLang="en-US" dirty="0"/>
              <a:t>헤더 </a:t>
            </a:r>
            <a:r>
              <a:rPr lang="ko-KR" altLang="en-US" dirty="0" err="1"/>
              <a:t>체크섬</a:t>
            </a:r>
            <a:r>
              <a:rPr lang="en-US" altLang="ko-KR" dirty="0" smtClean="0"/>
              <a:t>), </a:t>
            </a:r>
            <a:r>
              <a:rPr lang="en-US" altLang="ko-KR" dirty="0"/>
              <a:t>Options(</a:t>
            </a:r>
            <a:r>
              <a:rPr lang="ko-KR" altLang="en-US" dirty="0"/>
              <a:t>옵션</a:t>
            </a:r>
            <a:r>
              <a:rPr lang="en-US" altLang="ko-KR" dirty="0" smtClean="0"/>
              <a:t>), </a:t>
            </a:r>
            <a:r>
              <a:rPr lang="en-US" altLang="ko-KR" dirty="0"/>
              <a:t>P adding(</a:t>
            </a:r>
            <a:r>
              <a:rPr lang="ko-KR" altLang="en-US" dirty="0" err="1"/>
              <a:t>패딩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199" y="3505200"/>
            <a:ext cx="4376217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120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 </a:t>
            </a:r>
            <a:r>
              <a:rPr lang="ko-KR" altLang="en-US" dirty="0" smtClean="0"/>
              <a:t>네트워크 </a:t>
            </a:r>
            <a:r>
              <a:rPr lang="ko-KR" altLang="en-US" dirty="0"/>
              <a:t>계층의 기능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6112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패킷</a:t>
            </a:r>
            <a:r>
              <a:rPr lang="ko-KR" altLang="en-US" dirty="0"/>
              <a:t> </a:t>
            </a:r>
            <a:r>
              <a:rPr lang="ko-KR" altLang="en-US" dirty="0" smtClean="0"/>
              <a:t>분할 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/>
              <a:t>분할의 </a:t>
            </a:r>
            <a:r>
              <a:rPr lang="ko-KR" altLang="en-US" dirty="0"/>
              <a:t>필요성</a:t>
            </a:r>
          </a:p>
          <a:p>
            <a:pPr marL="628650" lvl="3" indent="0">
              <a:buNone/>
            </a:pPr>
            <a:r>
              <a:rPr lang="en-US" altLang="ko-KR" dirty="0" smtClean="0"/>
              <a:t>[</a:t>
            </a:r>
            <a:r>
              <a:rPr lang="ko-KR" altLang="en-US" dirty="0"/>
              <a:t>그림 </a:t>
            </a:r>
            <a:r>
              <a:rPr lang="en-US" altLang="ko-KR" dirty="0"/>
              <a:t>7-15]</a:t>
            </a:r>
            <a:r>
              <a:rPr lang="ko-KR" altLang="en-US" dirty="0"/>
              <a:t>는 </a:t>
            </a:r>
            <a:r>
              <a:rPr lang="ko-KR" altLang="en-US" dirty="0" err="1"/>
              <a:t>패킷</a:t>
            </a:r>
            <a:r>
              <a:rPr lang="ko-KR" altLang="en-US" dirty="0"/>
              <a:t> 분할의 필요성을 </a:t>
            </a:r>
            <a:r>
              <a:rPr lang="ko-KR" altLang="en-US" dirty="0" smtClean="0"/>
              <a:t>설명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102" y="2133600"/>
            <a:ext cx="7300559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2358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패킷</a:t>
            </a:r>
            <a:r>
              <a:rPr lang="ko-KR" altLang="en-US" dirty="0"/>
              <a:t> 분할 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분할의 예</a:t>
            </a:r>
          </a:p>
          <a:p>
            <a:pPr marL="447675" lvl="2" indent="0">
              <a:buNone/>
            </a:pPr>
            <a:r>
              <a:rPr lang="en-US" altLang="ko-KR" b="0" dirty="0"/>
              <a:t>[</a:t>
            </a:r>
            <a:r>
              <a:rPr lang="ko-KR" altLang="en-US" b="0" dirty="0"/>
              <a:t>그림 </a:t>
            </a:r>
            <a:r>
              <a:rPr lang="en-US" altLang="ko-KR" b="0" dirty="0"/>
              <a:t>7-16]</a:t>
            </a:r>
            <a:r>
              <a:rPr lang="ko-KR" altLang="en-US" b="0" dirty="0"/>
              <a:t>은 </a:t>
            </a:r>
            <a:r>
              <a:rPr lang="en-US" altLang="ko-KR" b="0" dirty="0"/>
              <a:t>IP </a:t>
            </a:r>
            <a:r>
              <a:rPr lang="ko-KR" altLang="en-US" b="0" dirty="0"/>
              <a:t>프로토콜의 패킷</a:t>
            </a:r>
            <a:r>
              <a:rPr lang="ko-KR" altLang="en-US" b="0" dirty="0"/>
              <a:t> 분할 </a:t>
            </a:r>
            <a:r>
              <a:rPr lang="ko-KR" altLang="en-US" b="0" dirty="0" smtClean="0"/>
              <a:t>과정의 예</a:t>
            </a:r>
            <a:endParaRPr lang="en-US" altLang="ko-KR" b="0" dirty="0" smtClean="0"/>
          </a:p>
          <a:p>
            <a:pPr marL="628650" lvl="3" indent="0">
              <a:buNone/>
            </a:pPr>
            <a:r>
              <a:rPr lang="en-US" altLang="ko-KR" b="0" dirty="0" smtClean="0"/>
              <a:t>IP </a:t>
            </a:r>
            <a:r>
              <a:rPr lang="ko-KR" altLang="en-US" b="0" dirty="0" smtClean="0"/>
              <a:t>헤더를 제외한 전송데이터의 크기는 </a:t>
            </a:r>
            <a:r>
              <a:rPr lang="en-US" altLang="ko-KR" b="0" dirty="0" smtClean="0"/>
              <a:t>380</a:t>
            </a:r>
            <a:r>
              <a:rPr lang="ko-KR" altLang="en-US" b="0" dirty="0" smtClean="0"/>
              <a:t>바이트이고</a:t>
            </a:r>
            <a:r>
              <a:rPr lang="en-US" altLang="ko-KR" b="0" dirty="0" smtClean="0"/>
              <a:t>, </a:t>
            </a:r>
            <a:r>
              <a:rPr lang="ko-KR" altLang="en-US" b="0" dirty="0" err="1" smtClean="0"/>
              <a:t>패킷은</a:t>
            </a:r>
            <a:r>
              <a:rPr lang="ko-KR" altLang="en-US" b="0" dirty="0" smtClean="0"/>
              <a:t> 최대 크기가 </a:t>
            </a:r>
            <a:r>
              <a:rPr lang="en-US" altLang="ko-KR" b="0" dirty="0" smtClean="0"/>
              <a:t>128</a:t>
            </a:r>
            <a:r>
              <a:rPr lang="ko-KR" altLang="en-US" b="0" dirty="0" smtClean="0"/>
              <a:t>바이트라고 가정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590800"/>
            <a:ext cx="5812776" cy="3700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73479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DHCP </a:t>
            </a:r>
            <a:r>
              <a:rPr lang="ko-KR" altLang="en-US" dirty="0" smtClean="0"/>
              <a:t>프로토콜 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8385" y="1079008"/>
            <a:ext cx="11501215" cy="5518344"/>
          </a:xfrm>
        </p:spPr>
        <p:txBody>
          <a:bodyPr/>
          <a:lstStyle/>
          <a:p>
            <a:pPr lvl="2"/>
            <a:r>
              <a:rPr lang="ko-KR" altLang="en-US" b="0" dirty="0"/>
              <a:t>특정 네트워크를 관리하는 네트워크 관리자는 개별 호스트들에 수동으로 고정 </a:t>
            </a:r>
            <a:r>
              <a:rPr lang="en-US" altLang="ko-KR" b="0" dirty="0"/>
              <a:t>IP </a:t>
            </a:r>
            <a:r>
              <a:rPr lang="ko-KR" altLang="en-US" b="0" dirty="0"/>
              <a:t>주소를 </a:t>
            </a:r>
            <a:r>
              <a:rPr lang="ko-KR" altLang="en-US" b="0" dirty="0" smtClean="0"/>
              <a:t>할당할 </a:t>
            </a:r>
            <a:r>
              <a:rPr lang="ko-KR" altLang="en-US" b="0" dirty="0"/>
              <a:t>수 </a:t>
            </a:r>
            <a:r>
              <a:rPr lang="ko-KR" altLang="en-US" b="0" dirty="0" smtClean="0"/>
              <a:t>있음</a:t>
            </a:r>
            <a:endParaRPr lang="en-US" altLang="ko-KR" b="0" dirty="0" smtClean="0"/>
          </a:p>
          <a:p>
            <a:pPr lvl="2"/>
            <a:r>
              <a:rPr lang="ko-KR" altLang="en-US" b="0" dirty="0" smtClean="0"/>
              <a:t>그러나 </a:t>
            </a:r>
            <a:r>
              <a:rPr lang="en-US" altLang="ko-KR" b="0" dirty="0"/>
              <a:t>IP </a:t>
            </a:r>
            <a:r>
              <a:rPr lang="ko-KR" altLang="en-US" b="0" dirty="0"/>
              <a:t>주소 부족 등의 사유로 </a:t>
            </a:r>
            <a:r>
              <a:rPr lang="en-US" altLang="ko-KR" b="0" dirty="0" smtClean="0"/>
              <a:t>DHCP</a:t>
            </a:r>
            <a:r>
              <a:rPr lang="ko-KR" altLang="en-US" b="0" dirty="0" smtClean="0"/>
              <a:t>를 사용해 </a:t>
            </a:r>
            <a:r>
              <a:rPr lang="ko-KR" altLang="en-US" b="0" dirty="0"/>
              <a:t>자동으로 할당할 수도 </a:t>
            </a:r>
            <a:r>
              <a:rPr lang="ko-KR" altLang="en-US" b="0" dirty="0" smtClean="0"/>
              <a:t>있음</a:t>
            </a:r>
            <a:endParaRPr lang="en-US" altLang="ko-KR" b="0" dirty="0" smtClean="0"/>
          </a:p>
          <a:p>
            <a:pPr lvl="2"/>
            <a:r>
              <a:rPr lang="ko-KR" altLang="en-US" b="0" dirty="0"/>
              <a:t>자동으로 할당 가능한 </a:t>
            </a:r>
            <a:r>
              <a:rPr lang="en-US" altLang="ko-KR" b="0" dirty="0"/>
              <a:t>IP </a:t>
            </a:r>
            <a:r>
              <a:rPr lang="ko-KR" altLang="en-US" b="0" dirty="0"/>
              <a:t>주소는 </a:t>
            </a:r>
            <a:r>
              <a:rPr lang="en-US" altLang="ko-KR" b="0" dirty="0"/>
              <a:t>DHCP </a:t>
            </a:r>
            <a:r>
              <a:rPr lang="ko-KR" altLang="en-US" b="0" dirty="0"/>
              <a:t>서버가 관리하는 </a:t>
            </a:r>
            <a:r>
              <a:rPr lang="ko-KR" altLang="en-US" b="0" dirty="0" smtClean="0"/>
              <a:t>풀에 </a:t>
            </a:r>
            <a:r>
              <a:rPr lang="ko-KR" altLang="en-US" b="0" dirty="0"/>
              <a:t>저장되어 관리되며</a:t>
            </a:r>
            <a:r>
              <a:rPr lang="en-US" altLang="ko-KR" b="0" dirty="0"/>
              <a:t>, </a:t>
            </a:r>
            <a:r>
              <a:rPr lang="ko-KR" altLang="en-US" b="0" dirty="0" smtClean="0"/>
              <a:t>클라이언트로부터 </a:t>
            </a:r>
            <a:r>
              <a:rPr lang="en-US" altLang="ko-KR" b="0" dirty="0"/>
              <a:t>IP </a:t>
            </a:r>
            <a:r>
              <a:rPr lang="ko-KR" altLang="en-US" b="0" dirty="0"/>
              <a:t>주소 요청이 오면 풀에서 하나의 </a:t>
            </a:r>
            <a:r>
              <a:rPr lang="en-US" altLang="ko-KR" b="0" dirty="0"/>
              <a:t>IP </a:t>
            </a:r>
            <a:r>
              <a:rPr lang="ko-KR" altLang="en-US" b="0" dirty="0"/>
              <a:t>주소를 </a:t>
            </a:r>
            <a:r>
              <a:rPr lang="ko-KR" altLang="en-US" b="0" dirty="0" smtClean="0"/>
              <a:t>할당함</a:t>
            </a:r>
            <a:endParaRPr lang="en-US" altLang="ko-KR" b="0" dirty="0" smtClean="0"/>
          </a:p>
          <a:p>
            <a:pPr lvl="2"/>
            <a:r>
              <a:rPr lang="ko-KR" altLang="en-US" b="0" dirty="0" smtClean="0"/>
              <a:t>이후 </a:t>
            </a:r>
            <a:r>
              <a:rPr lang="ko-KR" altLang="en-US" b="0" dirty="0"/>
              <a:t>사용이 </a:t>
            </a:r>
            <a:r>
              <a:rPr lang="ko-KR" altLang="en-US" b="0" dirty="0" smtClean="0"/>
              <a:t>끝나면 다시 </a:t>
            </a:r>
            <a:r>
              <a:rPr lang="en-US" altLang="ko-KR" b="0" dirty="0"/>
              <a:t>IP </a:t>
            </a:r>
            <a:r>
              <a:rPr lang="ko-KR" altLang="en-US" b="0" dirty="0"/>
              <a:t>주소 풀로 반환되어 다른 호스트가 </a:t>
            </a:r>
            <a:r>
              <a:rPr lang="ko-KR" altLang="en-US" b="0" dirty="0" smtClean="0"/>
              <a:t>사용 가능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220603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DHCP </a:t>
            </a:r>
            <a:r>
              <a:rPr lang="ko-KR" altLang="en-US" dirty="0"/>
              <a:t>프로토콜 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8385" y="1079008"/>
            <a:ext cx="11425015" cy="5518344"/>
          </a:xfrm>
        </p:spPr>
        <p:txBody>
          <a:bodyPr/>
          <a:lstStyle/>
          <a:p>
            <a:r>
              <a:rPr lang="en-US" altLang="ko-KR" dirty="0"/>
              <a:t>DHCP </a:t>
            </a:r>
            <a:r>
              <a:rPr lang="ko-KR" altLang="en-US" dirty="0"/>
              <a:t>메시지</a:t>
            </a:r>
          </a:p>
          <a:p>
            <a:pPr lvl="2"/>
            <a:r>
              <a:rPr lang="en-US" altLang="ko-KR" b="0" dirty="0"/>
              <a:t>IP </a:t>
            </a:r>
            <a:r>
              <a:rPr lang="ko-KR" altLang="en-US" b="0" dirty="0"/>
              <a:t>주소를 원하는 클라이언트는 </a:t>
            </a:r>
            <a:r>
              <a:rPr lang="en-US" altLang="ko-KR" b="0" dirty="0"/>
              <a:t>DHCP </a:t>
            </a:r>
            <a:r>
              <a:rPr lang="ko-KR" altLang="en-US" b="0" dirty="0"/>
              <a:t>서버에 요청 메시지를 전송하고</a:t>
            </a:r>
            <a:r>
              <a:rPr lang="en-US" altLang="ko-KR" b="0" dirty="0"/>
              <a:t>, </a:t>
            </a:r>
            <a:r>
              <a:rPr lang="ko-KR" altLang="en-US" b="0" dirty="0"/>
              <a:t>서버는 이에 대한 </a:t>
            </a:r>
            <a:r>
              <a:rPr lang="ko-KR" altLang="en-US" b="0" dirty="0" smtClean="0"/>
              <a:t>응답 </a:t>
            </a:r>
            <a:r>
              <a:rPr lang="ko-KR" altLang="en-US" b="0" dirty="0"/>
              <a:t>메시지를 </a:t>
            </a:r>
            <a:r>
              <a:rPr lang="ko-KR" altLang="en-US" b="0" dirty="0" smtClean="0"/>
              <a:t>회신</a:t>
            </a:r>
            <a:endParaRPr lang="en-US" altLang="ko-KR" b="0" dirty="0" smtClean="0"/>
          </a:p>
          <a:p>
            <a:pPr marL="628650" lvl="3" indent="0">
              <a:buNone/>
            </a:pPr>
            <a:r>
              <a:rPr lang="en-US" altLang="ko-KR" b="0" dirty="0" smtClean="0"/>
              <a:t>DHCP </a:t>
            </a:r>
            <a:r>
              <a:rPr lang="ko-KR" altLang="en-US" b="0" dirty="0"/>
              <a:t>메시지의 형식은 </a:t>
            </a:r>
            <a:r>
              <a:rPr lang="en-US" altLang="ko-KR" b="0" dirty="0"/>
              <a:t>[</a:t>
            </a:r>
            <a:r>
              <a:rPr lang="ko-KR" altLang="en-US" b="0" dirty="0"/>
              <a:t>그림 </a:t>
            </a:r>
            <a:r>
              <a:rPr lang="en-US" altLang="ko-KR" b="0" dirty="0"/>
              <a:t>7-17]</a:t>
            </a:r>
            <a:r>
              <a:rPr lang="ko-KR" altLang="en-US" b="0" dirty="0" smtClean="0"/>
              <a:t>과 같음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794394"/>
            <a:ext cx="5181600" cy="4063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6201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DHCP </a:t>
            </a:r>
            <a:r>
              <a:rPr lang="ko-KR" altLang="en-US" dirty="0"/>
              <a:t>프로토콜 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447675" lvl="2" indent="0">
              <a:buNone/>
            </a:pPr>
            <a:r>
              <a:rPr lang="en-US" altLang="ko-KR" b="0" dirty="0"/>
              <a:t>DHCP </a:t>
            </a:r>
            <a:r>
              <a:rPr lang="ko-KR" altLang="en-US" b="0" dirty="0"/>
              <a:t>메시지를 </a:t>
            </a:r>
            <a:r>
              <a:rPr lang="ko-KR" altLang="en-US" b="0" dirty="0" smtClean="0"/>
              <a:t>사용해 </a:t>
            </a:r>
            <a:r>
              <a:rPr lang="ko-KR" altLang="en-US" b="0" dirty="0"/>
              <a:t>클라이언트가 </a:t>
            </a:r>
            <a:r>
              <a:rPr lang="en-US" altLang="ko-KR" b="0" dirty="0"/>
              <a:t>DHCP </a:t>
            </a:r>
            <a:r>
              <a:rPr lang="ko-KR" altLang="en-US" b="0" dirty="0"/>
              <a:t>서버로부터 </a:t>
            </a:r>
            <a:r>
              <a:rPr lang="en-US" altLang="ko-KR" b="0" dirty="0"/>
              <a:t>IP </a:t>
            </a:r>
            <a:r>
              <a:rPr lang="ko-KR" altLang="en-US" b="0" dirty="0"/>
              <a:t>주소를 얻는 </a:t>
            </a:r>
            <a:r>
              <a:rPr lang="ko-KR" altLang="en-US" b="0" dirty="0" smtClean="0"/>
              <a:t>과정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645508"/>
            <a:ext cx="6032046" cy="48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51300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DHCP </a:t>
            </a:r>
            <a:r>
              <a:rPr lang="ko-KR" altLang="en-US" dirty="0"/>
              <a:t>프로토콜 </a:t>
            </a:r>
            <a:r>
              <a:rPr lang="en-US" altLang="ko-KR" dirty="0" smtClean="0"/>
              <a:t>(4)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447675" lvl="2" indent="0">
              <a:buNone/>
            </a:pPr>
            <a:r>
              <a:rPr lang="en-US" altLang="ko-KR" b="0" dirty="0"/>
              <a:t>[</a:t>
            </a:r>
            <a:r>
              <a:rPr lang="ko-KR" altLang="en-US" b="0" dirty="0"/>
              <a:t>그림 </a:t>
            </a:r>
            <a:r>
              <a:rPr lang="en-US" altLang="ko-KR" b="0" dirty="0"/>
              <a:t>7-18]</a:t>
            </a:r>
            <a:r>
              <a:rPr lang="ko-KR" altLang="en-US" b="0" dirty="0"/>
              <a:t>의 </a:t>
            </a:r>
            <a:r>
              <a:rPr lang="en-US" altLang="ko-KR" b="0" dirty="0"/>
              <a:t>DHCP </a:t>
            </a:r>
            <a:r>
              <a:rPr lang="ko-KR" altLang="en-US" b="0" dirty="0"/>
              <a:t>메시지가 </a:t>
            </a:r>
            <a:r>
              <a:rPr lang="en-US" altLang="ko-KR" b="0" dirty="0"/>
              <a:t>UDP</a:t>
            </a:r>
            <a:r>
              <a:rPr lang="ko-KR" altLang="en-US" b="0" dirty="0"/>
              <a:t>와 </a:t>
            </a:r>
            <a:r>
              <a:rPr lang="en-US" altLang="ko-KR" b="0" dirty="0"/>
              <a:t>IP </a:t>
            </a:r>
            <a:r>
              <a:rPr lang="ko-KR" altLang="en-US" b="0" dirty="0"/>
              <a:t>프로토콜로 캡슐화되어 전송되는 </a:t>
            </a:r>
            <a:r>
              <a:rPr lang="ko-KR" altLang="en-US" b="0" dirty="0" smtClean="0"/>
              <a:t>과정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289" y="1600200"/>
            <a:ext cx="5890111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31893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네트워크 계층의 주요 기능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/>
              <a:t>네트워크 계층의 기본 기능</a:t>
            </a:r>
            <a:endParaRPr lang="en-US" altLang="ko-KR" dirty="0" smtClean="0"/>
          </a:p>
          <a:p>
            <a:pPr lvl="1"/>
            <a:r>
              <a:rPr lang="ko-KR" altLang="en-US" b="0" dirty="0" err="1" smtClean="0"/>
              <a:t>라우팅</a:t>
            </a:r>
            <a:r>
              <a:rPr lang="ko-KR" altLang="en-US" b="0" dirty="0" smtClean="0"/>
              <a:t> </a:t>
            </a:r>
            <a:r>
              <a:rPr lang="en-US" altLang="ko-KR" b="0" dirty="0" smtClean="0"/>
              <a:t>: </a:t>
            </a:r>
            <a:r>
              <a:rPr lang="ko-KR" altLang="en-US" dirty="0"/>
              <a:t>송수신 호스트 사이의 </a:t>
            </a:r>
            <a:r>
              <a:rPr lang="ko-KR" altLang="en-US" dirty="0" err="1"/>
              <a:t>패킷</a:t>
            </a:r>
            <a:r>
              <a:rPr lang="ko-KR" altLang="en-US" dirty="0"/>
              <a:t> 전달 경로를 선택</a:t>
            </a:r>
            <a:endParaRPr lang="en-US" altLang="ko-KR" b="0" dirty="0" smtClean="0"/>
          </a:p>
          <a:p>
            <a:pPr lvl="1"/>
            <a:r>
              <a:rPr lang="ko-KR" altLang="en-US" dirty="0"/>
              <a:t>혼잡 제어 </a:t>
            </a:r>
            <a:r>
              <a:rPr lang="en-US" altLang="ko-KR" dirty="0" smtClean="0"/>
              <a:t>: </a:t>
            </a:r>
            <a:r>
              <a:rPr lang="ko-KR" altLang="en-US" b="0" dirty="0" smtClean="0"/>
              <a:t>네트워크의 </a:t>
            </a:r>
            <a:r>
              <a:rPr lang="ko-KR" altLang="en-US" b="0" dirty="0"/>
              <a:t>특정 지역에 </a:t>
            </a:r>
            <a:r>
              <a:rPr lang="ko-KR" altLang="en-US" b="0" dirty="0"/>
              <a:t>트래픽이</a:t>
            </a:r>
            <a:r>
              <a:rPr lang="ko-KR" altLang="en-US" b="0" dirty="0"/>
              <a:t> 몰리는 </a:t>
            </a:r>
            <a:r>
              <a:rPr lang="ko-KR" altLang="en-US" b="0" dirty="0" smtClean="0"/>
              <a:t>현상</a:t>
            </a:r>
            <a:r>
              <a:rPr lang="en-US" altLang="ko-KR" b="0" dirty="0" smtClean="0"/>
              <a:t>(</a:t>
            </a:r>
            <a:r>
              <a:rPr lang="ko-KR" altLang="en-US" b="0" dirty="0" smtClean="0"/>
              <a:t>혼잡</a:t>
            </a:r>
            <a:r>
              <a:rPr lang="en-US" altLang="ko-KR" b="0" dirty="0" smtClean="0"/>
              <a:t>)</a:t>
            </a:r>
            <a:r>
              <a:rPr lang="ko-KR" altLang="en-US" b="0" dirty="0" smtClean="0"/>
              <a:t>을 다룸</a:t>
            </a:r>
            <a:endParaRPr lang="en-US" altLang="ko-KR" b="0" dirty="0" smtClean="0"/>
          </a:p>
          <a:p>
            <a:pPr lvl="1"/>
            <a:r>
              <a:rPr lang="ko-KR" altLang="en-US" dirty="0" err="1" smtClean="0"/>
              <a:t>패킷의</a:t>
            </a:r>
            <a:r>
              <a:rPr lang="ko-KR" altLang="en-US" dirty="0" smtClean="0"/>
              <a:t> 분할과 병합</a:t>
            </a:r>
            <a:endParaRPr lang="en-US" altLang="ko-KR" b="0" dirty="0" smtClean="0"/>
          </a:p>
          <a:p>
            <a:pPr lvl="2"/>
            <a:r>
              <a:rPr lang="ko-KR" altLang="en-US" dirty="0" err="1"/>
              <a:t>패킷</a:t>
            </a:r>
            <a:r>
              <a:rPr lang="ko-KR" altLang="en-US" dirty="0"/>
              <a:t> 분할 </a:t>
            </a:r>
            <a:r>
              <a:rPr lang="en-US" altLang="ko-KR" dirty="0" smtClean="0"/>
              <a:t>: </a:t>
            </a:r>
            <a:r>
              <a:rPr lang="ko-KR" altLang="en-US" b="0" dirty="0" smtClean="0"/>
              <a:t>큰 </a:t>
            </a:r>
            <a:r>
              <a:rPr lang="ko-KR" altLang="en-US" b="0" dirty="0"/>
              <a:t>데이터를 여러 </a:t>
            </a:r>
            <a:r>
              <a:rPr lang="ko-KR" altLang="en-US" b="0" dirty="0" err="1"/>
              <a:t>패킷으로</a:t>
            </a:r>
            <a:r>
              <a:rPr lang="ko-KR" altLang="en-US" b="0" dirty="0"/>
              <a:t> </a:t>
            </a:r>
            <a:r>
              <a:rPr lang="ko-KR" altLang="en-US" b="0" dirty="0" smtClean="0"/>
              <a:t>나누는 과정</a:t>
            </a:r>
            <a:endParaRPr lang="en-US" altLang="ko-KR" b="0" dirty="0" smtClean="0"/>
          </a:p>
          <a:p>
            <a:pPr lvl="2"/>
            <a:r>
              <a:rPr lang="ko-KR" altLang="en-US" dirty="0"/>
              <a:t>병합 </a:t>
            </a:r>
            <a:r>
              <a:rPr lang="en-US" altLang="ko-KR" dirty="0" smtClean="0"/>
              <a:t>: </a:t>
            </a:r>
            <a:r>
              <a:rPr lang="ko-KR" altLang="en-US" b="0" dirty="0" smtClean="0"/>
              <a:t>목적지에서 </a:t>
            </a:r>
            <a:r>
              <a:rPr lang="ko-KR" altLang="en-US" b="0" dirty="0"/>
              <a:t>분할된 </a:t>
            </a:r>
            <a:r>
              <a:rPr lang="ko-KR" altLang="en-US" b="0" dirty="0"/>
              <a:t>패킷을</a:t>
            </a:r>
            <a:r>
              <a:rPr lang="ko-KR" altLang="en-US" b="0" dirty="0"/>
              <a:t> 다시 </a:t>
            </a:r>
            <a:r>
              <a:rPr lang="ko-KR" altLang="en-US" b="0" dirty="0" smtClean="0"/>
              <a:t>모으는 과정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1757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연결형</a:t>
            </a:r>
            <a:r>
              <a:rPr lang="ko-KR" altLang="en-US" dirty="0"/>
              <a:t> 서비스와 </a:t>
            </a:r>
            <a:r>
              <a:rPr lang="ko-KR" altLang="en-US" dirty="0" err="1"/>
              <a:t>비연결형</a:t>
            </a:r>
            <a:r>
              <a:rPr lang="ko-KR" altLang="en-US" dirty="0"/>
              <a:t> </a:t>
            </a:r>
            <a:r>
              <a:rPr lang="ko-KR" altLang="en-US" dirty="0" smtClean="0"/>
              <a:t>서비스 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1"/>
            <a:r>
              <a:rPr lang="ko-KR" altLang="en-US" b="0" dirty="0"/>
              <a:t>네트워크 계층이 전송 계층에 제공하는 </a:t>
            </a:r>
            <a:r>
              <a:rPr lang="ko-KR" altLang="en-US" b="0" dirty="0" smtClean="0"/>
              <a:t>서비스</a:t>
            </a:r>
            <a:endParaRPr lang="en-US" altLang="ko-KR" b="0" dirty="0" smtClean="0"/>
          </a:p>
          <a:p>
            <a:pPr lvl="2"/>
            <a:r>
              <a:rPr lang="ko-KR" altLang="en-US" b="0" dirty="0" smtClean="0"/>
              <a:t>① </a:t>
            </a:r>
            <a:r>
              <a:rPr lang="ko-KR" altLang="en-US" b="0" dirty="0" err="1" smtClean="0"/>
              <a:t>패킷을</a:t>
            </a:r>
            <a:r>
              <a:rPr lang="ko-KR" altLang="en-US" b="0" dirty="0" smtClean="0"/>
              <a:t> 전송하기 </a:t>
            </a:r>
            <a:r>
              <a:rPr lang="ko-KR" altLang="en-US" b="0" dirty="0"/>
              <a:t>전에 송수신 호스트 사이에 연결을 설정하는 </a:t>
            </a:r>
            <a:r>
              <a:rPr lang="ko-KR" altLang="en-US" b="0" dirty="0" err="1"/>
              <a:t>연결형</a:t>
            </a:r>
            <a:r>
              <a:rPr lang="ko-KR" altLang="en-US" b="0" dirty="0"/>
              <a:t> </a:t>
            </a:r>
            <a:r>
              <a:rPr lang="ko-KR" altLang="en-US" b="0" dirty="0" smtClean="0"/>
              <a:t>서비스</a:t>
            </a:r>
            <a:endParaRPr lang="en-US" altLang="ko-KR" b="0" dirty="0" smtClean="0"/>
          </a:p>
          <a:p>
            <a:pPr lvl="2"/>
            <a:r>
              <a:rPr lang="ko-KR" altLang="en-US" b="0" dirty="0" smtClean="0"/>
              <a:t>② 연결 </a:t>
            </a:r>
            <a:r>
              <a:rPr lang="ko-KR" altLang="en-US" b="0" dirty="0"/>
              <a:t>설정 없이 </a:t>
            </a:r>
            <a:r>
              <a:rPr lang="ko-KR" altLang="en-US" b="0" dirty="0" smtClean="0"/>
              <a:t>데이터를 </a:t>
            </a:r>
            <a:r>
              <a:rPr lang="ko-KR" altLang="en-US" b="0" dirty="0"/>
              <a:t>패킷 단위로 전송하는 </a:t>
            </a:r>
            <a:r>
              <a:rPr lang="ko-KR" altLang="en-US" b="0" dirty="0" err="1"/>
              <a:t>비연결형</a:t>
            </a:r>
            <a:r>
              <a:rPr lang="ko-KR" altLang="en-US" b="0" dirty="0"/>
              <a:t> </a:t>
            </a:r>
            <a:r>
              <a:rPr lang="ko-KR" altLang="en-US" b="0" dirty="0" smtClean="0"/>
              <a:t>서비스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590800"/>
            <a:ext cx="5844407" cy="3576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471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연결형</a:t>
            </a:r>
            <a:r>
              <a:rPr lang="ko-KR" altLang="en-US" dirty="0"/>
              <a:t> 서비스와 </a:t>
            </a:r>
            <a:r>
              <a:rPr lang="ko-KR" altLang="en-US" dirty="0" err="1"/>
              <a:t>비연결형</a:t>
            </a:r>
            <a:r>
              <a:rPr lang="ko-KR" altLang="en-US" dirty="0"/>
              <a:t> 서비스 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err="1"/>
              <a:t>비연결형</a:t>
            </a:r>
            <a:r>
              <a:rPr lang="ko-KR" altLang="en-US" dirty="0"/>
              <a:t> </a:t>
            </a:r>
            <a:r>
              <a:rPr lang="ko-KR" altLang="en-US" dirty="0" smtClean="0"/>
              <a:t>서비스</a:t>
            </a:r>
            <a:endParaRPr lang="en-US" altLang="ko-KR" dirty="0" smtClean="0"/>
          </a:p>
          <a:p>
            <a:pPr lvl="1"/>
            <a:r>
              <a:rPr lang="ko-KR" altLang="en-US" b="0" dirty="0"/>
              <a:t>패킷의 전달 순서</a:t>
            </a:r>
            <a:r>
              <a:rPr lang="en-US" altLang="ko-KR" b="0" dirty="0"/>
              <a:t>, </a:t>
            </a:r>
            <a:r>
              <a:rPr lang="ko-KR" altLang="en-US" b="0" dirty="0"/>
              <a:t>패킷 분실 여부 등에서 </a:t>
            </a:r>
            <a:r>
              <a:rPr lang="ko-KR" altLang="en-US" b="0" dirty="0" err="1"/>
              <a:t>연결형</a:t>
            </a:r>
            <a:r>
              <a:rPr lang="ko-KR" altLang="en-US" b="0" dirty="0"/>
              <a:t> </a:t>
            </a:r>
            <a:r>
              <a:rPr lang="ko-KR" altLang="en-US" b="0" dirty="0" smtClean="0"/>
              <a:t>서비스보다 </a:t>
            </a:r>
            <a:r>
              <a:rPr lang="ko-KR" altLang="en-US" b="0" dirty="0"/>
              <a:t>신뢰성이 떨어지는 전송 </a:t>
            </a:r>
            <a:r>
              <a:rPr lang="ko-KR" altLang="en-US" b="0" dirty="0" smtClean="0"/>
              <a:t>방식</a:t>
            </a:r>
            <a:endParaRPr lang="en-US" altLang="ko-KR" b="0" dirty="0" smtClean="0"/>
          </a:p>
          <a:p>
            <a:pPr lvl="1"/>
            <a:r>
              <a:rPr lang="ko-KR" altLang="en-US" b="0" dirty="0"/>
              <a:t>비연결형 서비스를 이용해 패킷을 전송하면 패킷이</a:t>
            </a:r>
            <a:r>
              <a:rPr lang="ko-KR" altLang="en-US" b="0" dirty="0"/>
              <a:t> 서로 다른 경로를 통해 수신 호스트로 </a:t>
            </a:r>
            <a:r>
              <a:rPr lang="ko-KR" altLang="en-US" b="0" dirty="0" smtClean="0"/>
              <a:t>전달되기 </a:t>
            </a:r>
            <a:r>
              <a:rPr lang="ko-KR" altLang="en-US" b="0" dirty="0"/>
              <a:t>때문에 </a:t>
            </a:r>
            <a:r>
              <a:rPr lang="ko-KR" altLang="en-US" b="0" dirty="0"/>
              <a:t>패킷이</a:t>
            </a:r>
            <a:r>
              <a:rPr lang="ko-KR" altLang="en-US" b="0" dirty="0"/>
              <a:t> 도착하는 순서가 일정하지 않을 수 </a:t>
            </a:r>
            <a:r>
              <a:rPr lang="ko-KR" altLang="en-US" b="0" dirty="0" smtClean="0"/>
              <a:t>있음</a:t>
            </a:r>
            <a:endParaRPr lang="en-US" altLang="ko-KR" b="0" dirty="0" smtClean="0"/>
          </a:p>
          <a:p>
            <a:pPr lvl="1"/>
            <a:r>
              <a:rPr lang="ko-KR" altLang="en-US" b="0" dirty="0"/>
              <a:t>인터넷 환경에서 네트워크 계층의 기능을 지원하는 </a:t>
            </a:r>
            <a:r>
              <a:rPr lang="en-US" altLang="ko-KR" b="0" dirty="0"/>
              <a:t>IP </a:t>
            </a:r>
            <a:r>
              <a:rPr lang="ko-KR" altLang="en-US" b="0" dirty="0"/>
              <a:t>프로토콜은 비연결형</a:t>
            </a:r>
            <a:r>
              <a:rPr lang="ko-KR" altLang="en-US" b="0" dirty="0"/>
              <a:t> 서비스의 </a:t>
            </a:r>
            <a:r>
              <a:rPr lang="ko-KR" altLang="en-US" b="0" dirty="0" smtClean="0"/>
              <a:t>대표적인 예</a:t>
            </a:r>
            <a:endParaRPr lang="en-US" altLang="ko-KR" b="0" dirty="0" smtClean="0"/>
          </a:p>
          <a:p>
            <a:pPr lvl="1"/>
            <a:endParaRPr lang="en-US" altLang="ko-KR" b="0" dirty="0" smtClean="0"/>
          </a:p>
          <a:p>
            <a:r>
              <a:rPr lang="ko-KR" altLang="en-US" dirty="0"/>
              <a:t>연결형 서비스</a:t>
            </a:r>
          </a:p>
          <a:p>
            <a:pPr lvl="1"/>
            <a:r>
              <a:rPr lang="ko-KR" altLang="en-US" b="0" dirty="0" smtClean="0"/>
              <a:t>상대적으로 </a:t>
            </a:r>
            <a:r>
              <a:rPr lang="ko-KR" altLang="en-US" b="0" dirty="0"/>
              <a:t>신뢰성이 높은 서비스로</a:t>
            </a:r>
            <a:r>
              <a:rPr lang="en-US" altLang="ko-KR" b="0" dirty="0"/>
              <a:t>, </a:t>
            </a:r>
            <a:r>
              <a:rPr lang="ko-KR" altLang="en-US" b="0" dirty="0" err="1"/>
              <a:t>패킷을</a:t>
            </a:r>
            <a:r>
              <a:rPr lang="ko-KR" altLang="en-US" b="0" dirty="0"/>
              <a:t> </a:t>
            </a:r>
            <a:r>
              <a:rPr lang="ko-KR" altLang="en-US" b="0" dirty="0" smtClean="0"/>
              <a:t>전송하기 </a:t>
            </a:r>
            <a:r>
              <a:rPr lang="ko-KR" altLang="en-US" b="0" dirty="0"/>
              <a:t>전에 연결을 미리 설정하여 송신하는 </a:t>
            </a:r>
            <a:r>
              <a:rPr lang="ko-KR" altLang="en-US" b="0" dirty="0" smtClean="0"/>
              <a:t>방식</a:t>
            </a:r>
            <a:endParaRPr lang="en-US" altLang="ko-KR" b="0" dirty="0" smtClean="0"/>
          </a:p>
          <a:p>
            <a:pPr lvl="1"/>
            <a:r>
              <a:rPr lang="ko-KR" altLang="en-US" b="0" dirty="0" err="1" smtClean="0"/>
              <a:t>비연결형</a:t>
            </a:r>
            <a:r>
              <a:rPr lang="ko-KR" altLang="en-US" b="0" dirty="0" smtClean="0"/>
              <a:t> </a:t>
            </a:r>
            <a:r>
              <a:rPr lang="ko-KR" altLang="en-US" b="0" dirty="0"/>
              <a:t>서비스와 달리 전달되는 </a:t>
            </a:r>
            <a:r>
              <a:rPr lang="ko-KR" altLang="en-US" b="0" dirty="0" err="1" smtClean="0"/>
              <a:t>패킷들이</a:t>
            </a:r>
            <a:r>
              <a:rPr lang="ko-KR" altLang="en-US" b="0" dirty="0" smtClean="0"/>
              <a:t> </a:t>
            </a:r>
            <a:r>
              <a:rPr lang="ko-KR" altLang="en-US" b="0" dirty="0"/>
              <a:t>모두 동일한 경로를 이용하기 때문에 목적지에 도착하는 </a:t>
            </a:r>
            <a:r>
              <a:rPr lang="ko-KR" altLang="en-US" b="0" dirty="0"/>
              <a:t>패킷의</a:t>
            </a:r>
            <a:r>
              <a:rPr lang="ko-KR" altLang="en-US" b="0" dirty="0"/>
              <a:t> 순서가 송신된 </a:t>
            </a:r>
            <a:r>
              <a:rPr lang="ko-KR" altLang="en-US" b="0" dirty="0" smtClean="0"/>
              <a:t>순서와 동일하다는 </a:t>
            </a:r>
            <a:r>
              <a:rPr lang="ko-KR" altLang="en-US" b="0" dirty="0"/>
              <a:t>특성이 </a:t>
            </a:r>
            <a:r>
              <a:rPr lang="ko-KR" altLang="en-US" b="0" dirty="0" smtClean="0"/>
              <a:t>있음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3743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라우팅</a:t>
            </a:r>
            <a:r>
              <a:rPr lang="ko-KR" altLang="en-US" dirty="0" smtClean="0"/>
              <a:t> 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1"/>
            <a:r>
              <a:rPr lang="ko-KR" altLang="en-US" dirty="0" err="1"/>
              <a:t>패킷의</a:t>
            </a:r>
            <a:r>
              <a:rPr lang="ko-KR" altLang="en-US" dirty="0"/>
              <a:t> 전송 경로를 </a:t>
            </a:r>
            <a:r>
              <a:rPr lang="ko-KR" altLang="en-US" dirty="0" smtClean="0"/>
              <a:t>지정</a:t>
            </a:r>
            <a:endParaRPr lang="en-US" altLang="ko-KR" b="0" dirty="0" smtClean="0"/>
          </a:p>
          <a:p>
            <a:pPr lvl="1"/>
            <a:r>
              <a:rPr lang="ko-KR" altLang="en-US" b="0" dirty="0" err="1" smtClean="0"/>
              <a:t>라우터의</a:t>
            </a:r>
            <a:r>
              <a:rPr lang="ko-KR" altLang="en-US" b="0" dirty="0" smtClean="0"/>
              <a:t> </a:t>
            </a:r>
            <a:r>
              <a:rPr lang="ko-KR" altLang="en-US" b="0" dirty="0"/>
              <a:t>주요 기능은 입력된 </a:t>
            </a:r>
            <a:r>
              <a:rPr lang="ko-KR" altLang="en-US" b="0" dirty="0"/>
              <a:t>패킷을 어느 출력 경로를 통해 다음 라우터로</a:t>
            </a:r>
            <a:r>
              <a:rPr lang="ko-KR" altLang="en-US" b="0" dirty="0"/>
              <a:t> 전달해야 가장 </a:t>
            </a:r>
            <a:r>
              <a:rPr lang="ko-KR" altLang="en-US" b="0" dirty="0" smtClean="0"/>
              <a:t>효과적인지 </a:t>
            </a:r>
            <a:r>
              <a:rPr lang="ko-KR" altLang="en-US" b="0" dirty="0"/>
              <a:t>결정하는 </a:t>
            </a:r>
            <a:r>
              <a:rPr lang="ko-KR" altLang="en-US" b="0" dirty="0" smtClean="0"/>
              <a:t>것</a:t>
            </a:r>
            <a:endParaRPr lang="en-US" altLang="ko-KR" b="0" dirty="0" smtClean="0"/>
          </a:p>
          <a:p>
            <a:pPr lvl="1"/>
            <a:r>
              <a:rPr lang="ko-KR" altLang="en-US" b="0" dirty="0"/>
              <a:t>패킷의 전송 경로를 결정할 때는 고려할 사항이 많은데</a:t>
            </a:r>
            <a:r>
              <a:rPr lang="en-US" altLang="ko-KR" b="0" dirty="0"/>
              <a:t>, </a:t>
            </a:r>
            <a:r>
              <a:rPr lang="ko-KR" altLang="en-US" b="0" dirty="0"/>
              <a:t>특정 패킷을</a:t>
            </a:r>
            <a:r>
              <a:rPr lang="ko-KR" altLang="en-US" b="0" dirty="0"/>
              <a:t> 우선 처리하려고 </a:t>
            </a:r>
            <a:r>
              <a:rPr lang="ko-KR" altLang="en-US" b="0" dirty="0" smtClean="0"/>
              <a:t>다른 </a:t>
            </a:r>
            <a:r>
              <a:rPr lang="ko-KR" altLang="en-US" b="0" dirty="0" err="1" smtClean="0"/>
              <a:t>패킷들에</a:t>
            </a:r>
            <a:r>
              <a:rPr lang="ko-KR" altLang="en-US" b="0" dirty="0" smtClean="0"/>
              <a:t> </a:t>
            </a:r>
            <a:r>
              <a:rPr lang="ko-KR" altLang="en-US" b="0" dirty="0"/>
              <a:t>손해를 입히지 않는 정책도 이 중 </a:t>
            </a:r>
            <a:r>
              <a:rPr lang="ko-KR" altLang="en-US" b="0" dirty="0" smtClean="0"/>
              <a:t>하나</a:t>
            </a:r>
            <a:endParaRPr lang="en-US" altLang="ko-KR" b="0" dirty="0" smtClean="0"/>
          </a:p>
          <a:p>
            <a:pPr lvl="2"/>
            <a:r>
              <a:rPr lang="ko-KR" altLang="en-US" b="0" dirty="0" smtClean="0"/>
              <a:t>이 </a:t>
            </a:r>
            <a:r>
              <a:rPr lang="ko-KR" altLang="en-US" b="0" dirty="0"/>
              <a:t>정책은 모든 전송 </a:t>
            </a:r>
            <a:r>
              <a:rPr lang="ko-KR" altLang="en-US" b="0" dirty="0"/>
              <a:t>패킷에</a:t>
            </a:r>
            <a:r>
              <a:rPr lang="ko-KR" altLang="en-US" b="0" dirty="0"/>
              <a:t> 대해 </a:t>
            </a:r>
            <a:r>
              <a:rPr lang="ko-KR" altLang="en-US" b="0" dirty="0" err="1" smtClean="0"/>
              <a:t>라우팅</a:t>
            </a:r>
            <a:r>
              <a:rPr lang="ko-KR" altLang="en-US" b="0" dirty="0" smtClean="0"/>
              <a:t> </a:t>
            </a:r>
            <a:r>
              <a:rPr lang="ko-KR" altLang="en-US" b="0" dirty="0"/>
              <a:t>과정이 공평해야 한다는 원칙에 </a:t>
            </a:r>
            <a:r>
              <a:rPr lang="ko-KR" altLang="en-US" dirty="0" smtClean="0"/>
              <a:t>따</a:t>
            </a:r>
            <a:r>
              <a:rPr lang="ko-KR" altLang="en-US" dirty="0"/>
              <a:t>름</a:t>
            </a:r>
          </a:p>
        </p:txBody>
      </p:sp>
    </p:spTree>
    <p:extLst>
      <p:ext uri="{BB962C8B-B14F-4D97-AF65-F5344CB8AC3E}">
        <p14:creationId xmlns:p14="http://schemas.microsoft.com/office/powerpoint/2010/main" val="365862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라우팅</a:t>
            </a:r>
            <a:r>
              <a:rPr lang="ko-KR" altLang="en-US" dirty="0"/>
              <a:t> 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정적</a:t>
            </a:r>
            <a:r>
              <a:rPr lang="en-US" altLang="ko-KR" dirty="0"/>
              <a:t>·</a:t>
            </a:r>
            <a:r>
              <a:rPr lang="ko-KR" altLang="en-US" dirty="0"/>
              <a:t>동적 </a:t>
            </a:r>
            <a:r>
              <a:rPr lang="ko-KR" altLang="en-US" dirty="0" err="1" smtClean="0"/>
              <a:t>라우팅</a:t>
            </a:r>
            <a:endParaRPr lang="en-US" altLang="ko-KR" dirty="0" smtClean="0"/>
          </a:p>
          <a:p>
            <a:pPr lvl="1"/>
            <a:r>
              <a:rPr lang="ko-KR" altLang="en-US" b="0" dirty="0"/>
              <a:t>의도적 혹은 비의도적으로 발생하는 네트워크 구성의 변화에 효과적으로 대처할 수 있는 </a:t>
            </a:r>
            <a:r>
              <a:rPr lang="ko-KR" altLang="en-US" b="0" dirty="0" smtClean="0"/>
              <a:t>신뢰성 </a:t>
            </a:r>
            <a:r>
              <a:rPr lang="ko-KR" altLang="en-US" b="0" dirty="0"/>
              <a:t>확보도 </a:t>
            </a:r>
            <a:r>
              <a:rPr lang="ko-KR" altLang="en-US" b="0" dirty="0"/>
              <a:t>라우팅</a:t>
            </a:r>
            <a:r>
              <a:rPr lang="ko-KR" altLang="en-US" b="0" dirty="0"/>
              <a:t> 경로 선택 시 중요하게 고려할 </a:t>
            </a:r>
            <a:r>
              <a:rPr lang="ko-KR" altLang="en-US" b="0" dirty="0" smtClean="0"/>
              <a:t>사항</a:t>
            </a:r>
            <a:endParaRPr lang="en-US" altLang="ko-KR" b="0" dirty="0" smtClean="0"/>
          </a:p>
          <a:p>
            <a:pPr lvl="1"/>
            <a:r>
              <a:rPr lang="ko-KR" altLang="en-US" b="0" dirty="0" err="1" smtClean="0"/>
              <a:t>라우팅</a:t>
            </a:r>
            <a:r>
              <a:rPr lang="ko-KR" altLang="en-US" b="0" dirty="0" smtClean="0"/>
              <a:t> </a:t>
            </a:r>
            <a:r>
              <a:rPr lang="ko-KR" altLang="en-US" b="0" dirty="0"/>
              <a:t>경로는 정적 </a:t>
            </a:r>
            <a:r>
              <a:rPr lang="ko-KR" altLang="en-US" b="0" dirty="0" err="1" smtClean="0"/>
              <a:t>라우팅이나</a:t>
            </a:r>
            <a:r>
              <a:rPr lang="ko-KR" altLang="en-US" b="0" dirty="0" smtClean="0"/>
              <a:t> 동적 </a:t>
            </a:r>
            <a:r>
              <a:rPr lang="ko-KR" altLang="en-US" b="0" dirty="0"/>
              <a:t>라우팅</a:t>
            </a:r>
            <a:r>
              <a:rPr lang="ko-KR" altLang="en-US" b="0" dirty="0"/>
              <a:t> 방식으로 </a:t>
            </a:r>
            <a:r>
              <a:rPr lang="ko-KR" altLang="en-US" b="0" dirty="0" smtClean="0"/>
              <a:t>선택</a:t>
            </a:r>
            <a:endParaRPr lang="en-US" altLang="ko-KR" b="0" dirty="0" smtClean="0"/>
          </a:p>
          <a:p>
            <a:endParaRPr lang="en-US" altLang="ko-KR" b="0" dirty="0" smtClean="0"/>
          </a:p>
          <a:p>
            <a:pPr lvl="1"/>
            <a:r>
              <a:rPr lang="ko-KR" altLang="en-US" dirty="0" smtClean="0"/>
              <a:t>정적 </a:t>
            </a:r>
            <a:r>
              <a:rPr lang="ko-KR" altLang="en-US" dirty="0" err="1" smtClean="0"/>
              <a:t>라우팅</a:t>
            </a:r>
            <a:endParaRPr lang="ko-KR" altLang="en-US" dirty="0" smtClean="0"/>
          </a:p>
          <a:p>
            <a:pPr lvl="2"/>
            <a:r>
              <a:rPr lang="ko-KR" altLang="en-US" b="0" dirty="0" smtClean="0"/>
              <a:t>송수신 </a:t>
            </a:r>
            <a:r>
              <a:rPr lang="ko-KR" altLang="en-US" b="0" dirty="0"/>
              <a:t>호스트 사이에서 </a:t>
            </a:r>
            <a:r>
              <a:rPr lang="ko-KR" altLang="en-US" b="0" dirty="0"/>
              <a:t>패킷</a:t>
            </a:r>
            <a:r>
              <a:rPr lang="ko-KR" altLang="en-US" b="0" dirty="0"/>
              <a:t> 전송이 이루어지기 전에 경로 </a:t>
            </a:r>
            <a:r>
              <a:rPr lang="ko-KR" altLang="en-US" b="0" dirty="0" smtClean="0"/>
              <a:t>정보를 </a:t>
            </a:r>
            <a:r>
              <a:rPr lang="ko-KR" altLang="en-US" b="0" dirty="0"/>
              <a:t>라우터에</a:t>
            </a:r>
            <a:r>
              <a:rPr lang="ko-KR" altLang="en-US" b="0" dirty="0"/>
              <a:t> 미리 저장하여 중개하는 </a:t>
            </a:r>
            <a:r>
              <a:rPr lang="ko-KR" altLang="en-US" b="0" dirty="0" smtClean="0"/>
              <a:t>방식</a:t>
            </a:r>
            <a:endParaRPr lang="en-US" altLang="ko-KR" b="0" dirty="0" smtClean="0"/>
          </a:p>
          <a:p>
            <a:pPr lvl="1"/>
            <a:r>
              <a:rPr lang="ko-KR" altLang="en-US" b="0" dirty="0"/>
              <a:t>동적 라우팅</a:t>
            </a:r>
          </a:p>
          <a:p>
            <a:pPr lvl="2"/>
            <a:r>
              <a:rPr lang="ko-KR" altLang="en-US" b="0" dirty="0" err="1" smtClean="0"/>
              <a:t>라우터에서</a:t>
            </a:r>
            <a:r>
              <a:rPr lang="ko-KR" altLang="en-US" b="0" dirty="0" smtClean="0"/>
              <a:t> </a:t>
            </a:r>
            <a:r>
              <a:rPr lang="ko-KR" altLang="en-US" b="0" dirty="0"/>
              <a:t>사용하는 경로 정보를 네트워크 상황에 따라 </a:t>
            </a:r>
            <a:r>
              <a:rPr lang="ko-KR" altLang="en-US" b="0" dirty="0" smtClean="0"/>
              <a:t>적절하게 </a:t>
            </a:r>
            <a:r>
              <a:rPr lang="ko-KR" altLang="en-US" b="0" dirty="0"/>
              <a:t>변경하는 방식으로</a:t>
            </a:r>
            <a:r>
              <a:rPr lang="en-US" altLang="ko-KR" b="0" dirty="0"/>
              <a:t>, </a:t>
            </a:r>
            <a:r>
              <a:rPr lang="ko-KR" altLang="en-US" b="0" dirty="0"/>
              <a:t>경로 정보의 변경 주기에 따라 계속 보완할 수 </a:t>
            </a:r>
            <a:r>
              <a:rPr lang="ko-KR" altLang="en-US" dirty="0" smtClean="0"/>
              <a:t>있</a:t>
            </a:r>
            <a:r>
              <a:rPr lang="ko-KR" altLang="en-US" dirty="0"/>
              <a:t>음</a:t>
            </a:r>
          </a:p>
        </p:txBody>
      </p:sp>
    </p:spTree>
    <p:extLst>
      <p:ext uri="{BB962C8B-B14F-4D97-AF65-F5344CB8AC3E}">
        <p14:creationId xmlns:p14="http://schemas.microsoft.com/office/powerpoint/2010/main" val="258661173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5366</TotalTime>
  <Words>2136</Words>
  <Application>Microsoft Office PowerPoint</Application>
  <PresentationFormat>사용자 지정</PresentationFormat>
  <Paragraphs>245</Paragraphs>
  <Slides>46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46</vt:i4>
      </vt:variant>
    </vt:vector>
  </HeadingPairs>
  <TitlesOfParts>
    <vt:vector size="47" baseType="lpstr">
      <vt:lpstr>1_Office 테마</vt:lpstr>
      <vt:lpstr>PowerPoint 프레젠테이션</vt:lpstr>
      <vt:lpstr>PowerPoint 프레젠테이션</vt:lpstr>
      <vt:lpstr>PowerPoint 프레젠테이션</vt:lpstr>
      <vt:lpstr>01 네트워크 계층의 기능</vt:lpstr>
      <vt:lpstr>네트워크 계층의 주요 기능</vt:lpstr>
      <vt:lpstr>연결형 서비스와 비연결형 서비스 (1)</vt:lpstr>
      <vt:lpstr>연결형 서비스와 비연결형 서비스 (2)</vt:lpstr>
      <vt:lpstr>라우팅 (1)</vt:lpstr>
      <vt:lpstr>라우팅 (2)</vt:lpstr>
      <vt:lpstr>라우팅 (3)</vt:lpstr>
      <vt:lpstr>라우팅 (4)</vt:lpstr>
      <vt:lpstr>라우팅 (5)</vt:lpstr>
      <vt:lpstr>라우팅 (6)</vt:lpstr>
      <vt:lpstr>혼잡 제어 (1)</vt:lpstr>
      <vt:lpstr>혼잡 제어 (2)</vt:lpstr>
      <vt:lpstr>혼잡 제어 (3)</vt:lpstr>
      <vt:lpstr>혼잡 제어 (4)</vt:lpstr>
      <vt:lpstr>혼잡 제어 (5)</vt:lpstr>
      <vt:lpstr>02 라우팅 프로토콜</vt:lpstr>
      <vt:lpstr>간단한 라우팅 프로토콜 (1)</vt:lpstr>
      <vt:lpstr>간단한 라우팅 프로토콜 (2)</vt:lpstr>
      <vt:lpstr>거리 벡터 라우팅 프로토콜 (1)</vt:lpstr>
      <vt:lpstr>거리 벡터 라우팅 프로토콜 (2)</vt:lpstr>
      <vt:lpstr>거리 벡터 라우팅 프로토콜 (3)</vt:lpstr>
      <vt:lpstr>거리 벡터 라우팅 프로토콜 (4)</vt:lpstr>
      <vt:lpstr>거리 벡터 라우팅 프로토콜 (5)</vt:lpstr>
      <vt:lpstr>거리 벡터 라우팅 프로토콜 (6)</vt:lpstr>
      <vt:lpstr>거리 벡터 라우팅 프로토콜 (7)</vt:lpstr>
      <vt:lpstr>링크 상태 라우팅 프로토콜</vt:lpstr>
      <vt:lpstr>외부 라우팅 프로토콜</vt:lpstr>
      <vt:lpstr>03 IP 프로토콜</vt:lpstr>
      <vt:lpstr>IP 프로토콜</vt:lpstr>
      <vt:lpstr>IP 헤더 구조 (1)</vt:lpstr>
      <vt:lpstr>IP 헤더 구조 (2)</vt:lpstr>
      <vt:lpstr>IP 헤더 구조 (3)</vt:lpstr>
      <vt:lpstr>IP 헤더 구조 (4)</vt:lpstr>
      <vt:lpstr>IP 헤더 구조 (5)</vt:lpstr>
      <vt:lpstr>IP 헤더 구조 (6)</vt:lpstr>
      <vt:lpstr>IP 헤더 구조 (7)</vt:lpstr>
      <vt:lpstr>패킷 분할 (1)</vt:lpstr>
      <vt:lpstr>패킷 분할 (2)</vt:lpstr>
      <vt:lpstr>DHCP 프로토콜 (1)</vt:lpstr>
      <vt:lpstr>DHCP 프로토콜 (2)</vt:lpstr>
      <vt:lpstr>DHCP 프로토콜 (3)</vt:lpstr>
      <vt:lpstr>DHCP 프로토콜 (4)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한빛아카데미(주)</dc:creator>
  <cp:lastModifiedBy>박서연</cp:lastModifiedBy>
  <cp:revision>643</cp:revision>
  <cp:lastPrinted>1601-01-01T00:00:00Z</cp:lastPrinted>
  <dcterms:created xsi:type="dcterms:W3CDTF">1601-01-01T00:00:00Z</dcterms:created>
  <dcterms:modified xsi:type="dcterms:W3CDTF">2022-07-24T13:15:55Z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