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62" r:id="rId5"/>
  </p:sldMasterIdLst>
  <p:notesMasterIdLst>
    <p:notesMasterId r:id="rId13"/>
  </p:notesMasterIdLst>
  <p:handoutMasterIdLst>
    <p:handoutMasterId r:id="rId14"/>
  </p:handoutMasterIdLst>
  <p:sldIdLst>
    <p:sldId id="256" r:id="rId6"/>
    <p:sldId id="261" r:id="rId7"/>
    <p:sldId id="303" r:id="rId8"/>
    <p:sldId id="263" r:id="rId9"/>
    <p:sldId id="302" r:id="rId10"/>
    <p:sldId id="304" r:id="rId11"/>
    <p:sldId id="262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0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712" autoAdjust="0"/>
  </p:normalViewPr>
  <p:slideViewPr>
    <p:cSldViewPr snapToGrid="0">
      <p:cViewPr varScale="1">
        <p:scale>
          <a:sx n="74" d="100"/>
          <a:sy n="74" d="100"/>
        </p:scale>
        <p:origin x="389" y="77"/>
      </p:cViewPr>
      <p:guideLst>
        <p:guide orient="horz" pos="2160"/>
        <p:guide pos="107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90D19F-9EE3-43D8-9670-6A58E05C31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D55E1F-C225-46B0-8D02-A7F01D1EEC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051A6E-D833-40A4-9C00-B072CE75EC4C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2024-07-03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F677B-DDC3-4004-9B1B-95E07E15D2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D43975-40E2-4F98-BE43-D14876F36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BC8066-2EF6-4176-9ACB-F71BDAE9FFED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0328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91446A5-3C15-4674-ABDA-48FACB3D1F61}" type="datetime1">
              <a:rPr lang="ko-KR" altLang="en-US" noProof="1" smtClean="0"/>
              <a:t>2024-07-03</a:t>
            </a:fld>
            <a:endParaRPr lang="ko-KR" altLang="en-US" noProof="1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EA54082-0EDA-40C0-B23E-AB88047B2438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6250936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smtClean="0"/>
              <a:t>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86111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978644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606871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894769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842951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6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543001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75420" y="2493085"/>
            <a:ext cx="4971618" cy="2033753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569348" y="2493085"/>
            <a:ext cx="4984220" cy="203375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1"/>
              <a:t>부제목</a:t>
            </a:r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108192" y="2842697"/>
            <a:ext cx="0" cy="1334530"/>
          </a:xfrm>
          <a:prstGeom prst="line">
            <a:avLst/>
          </a:prstGeom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 descr="색상이 채워진 직사각형 테두리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 descr="색상이 채워진 직사각형 테두리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 descr="색상이 채워진 직사각형 테두리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 descr="색상이 채워진 직사각형 테두리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70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6CCFA4E-79C3-4EC2-B8AA-546BF94F128E}" type="datetime1">
              <a:rPr lang="ko-KR" altLang="en-US" noProof="1" smtClean="0"/>
              <a:t>2024-07-03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55218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861B249-128A-4996-B00C-FAED146BB77D}" type="datetime1">
              <a:rPr lang="ko-KR" altLang="en-US" noProof="1" smtClean="0"/>
              <a:t>2024-07-03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13247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4F26FDC-949C-4BD7-B833-ACFDE03C343C}" type="datetime1">
              <a:rPr lang="ko-KR" altLang="en-US" noProof="1" smtClean="0"/>
              <a:t>2024-07-03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60751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6BB3553-4FAF-4595-A274-C0F1F0CD2EB4}" type="datetime1">
              <a:rPr lang="ko-KR" altLang="en-US" noProof="1" smtClean="0"/>
              <a:t>2024-07-03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26822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31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8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98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4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08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1610211"/>
            <a:ext cx="6934201" cy="965477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1" y="2727433"/>
            <a:ext cx="6934200" cy="258554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본문 텍스트</a:t>
            </a:r>
          </a:p>
        </p:txBody>
      </p:sp>
      <p:sp>
        <p:nvSpPr>
          <p:cNvPr id="7" name="직사각형 6" descr="색상이 채워진 직사각형 테두리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 descr="색상이 채워진 직사각형 테두리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 descr="색상이 채워진 직사각형 테두리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 descr="색상이 채워진 직사각형 테두리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5919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69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51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943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76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93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98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개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926758" y="2380595"/>
            <a:ext cx="4748828" cy="450383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850392" algn="ctr"/>
                <a:tab pos="1545336" algn="ctr"/>
                <a:tab pos="2240280" algn="ctr"/>
                <a:tab pos="2926080" algn="ctr"/>
                <a:tab pos="3621024" algn="ctr"/>
                <a:tab pos="4315968" algn="ctr"/>
              </a:tabLst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558454" y="2317530"/>
            <a:ext cx="4795345" cy="4083269"/>
          </a:xfrm>
        </p:spPr>
        <p:txBody>
          <a:bodyPr rtlCol="0">
            <a:normAutofit/>
          </a:bodyPr>
          <a:lstStyle>
            <a:lvl1pPr marL="0" indent="0">
              <a:lnSpc>
                <a:spcPct val="137000"/>
              </a:lnSpc>
              <a:spcBef>
                <a:spcPts val="0"/>
              </a:spcBef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grpSp>
        <p:nvGrpSpPr>
          <p:cNvPr id="23" name="그룹 22" descr="파선"/>
          <p:cNvGrpSpPr/>
          <p:nvPr userDrawn="1"/>
        </p:nvGrpSpPr>
        <p:grpSpPr>
          <a:xfrm>
            <a:off x="6557963" y="2680139"/>
            <a:ext cx="4795836" cy="3565213"/>
            <a:chOff x="6557963" y="2680139"/>
            <a:chExt cx="4795836" cy="3565213"/>
          </a:xfrm>
        </p:grpSpPr>
        <p:cxnSp>
          <p:nvCxnSpPr>
            <p:cNvPr id="11" name="직선 연결선(S) 10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(S) 14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(S) 1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(S) 2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 userDrawn="1"/>
        </p:nvSpPr>
        <p:spPr>
          <a:xfrm>
            <a:off x="838200" y="1618737"/>
            <a:ext cx="4837386" cy="548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sz="20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25" name="그룹 24" descr="원형 도형"/>
          <p:cNvGrpSpPr/>
          <p:nvPr userDrawn="1"/>
        </p:nvGrpSpPr>
        <p:grpSpPr>
          <a:xfrm>
            <a:off x="987552" y="3151398"/>
            <a:ext cx="4471416" cy="2875416"/>
            <a:chOff x="987552" y="3151398"/>
            <a:chExt cx="4471416" cy="2875416"/>
          </a:xfrm>
        </p:grpSpPr>
        <p:grpSp>
          <p:nvGrpSpPr>
            <p:cNvPr id="26" name="그룹 25"/>
            <p:cNvGrpSpPr/>
            <p:nvPr/>
          </p:nvGrpSpPr>
          <p:grpSpPr>
            <a:xfrm>
              <a:off x="987552" y="3151398"/>
              <a:ext cx="4471416" cy="310901"/>
              <a:chOff x="987552" y="3151398"/>
              <a:chExt cx="4471416" cy="310901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987552" y="315140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682496" y="315140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3774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30632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3758184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4453128" y="315139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5148072" y="315139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987552" y="3792532"/>
              <a:ext cx="4471416" cy="310901"/>
              <a:chOff x="987552" y="3792532"/>
              <a:chExt cx="4471416" cy="310901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987552" y="379253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1682496" y="379253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23774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30632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3758184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4453128" y="379253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5148072" y="379253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987552" y="4433661"/>
              <a:ext cx="4471416" cy="310901"/>
              <a:chOff x="987552" y="4433661"/>
              <a:chExt cx="4471416" cy="310901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987552" y="443366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682496" y="443366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23774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30632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3758184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4453128" y="443366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5148072" y="4433661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987552" y="5074788"/>
              <a:ext cx="4471416" cy="310901"/>
              <a:chOff x="987552" y="5074788"/>
              <a:chExt cx="4471416" cy="310901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987552" y="507479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682496" y="507479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23774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30632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3758184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4453128" y="507478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5148072" y="507478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987552" y="5715913"/>
              <a:ext cx="4471416" cy="310901"/>
              <a:chOff x="987552" y="5715913"/>
              <a:chExt cx="4471416" cy="3109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987552" y="571591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682496" y="571591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23774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30632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3758184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4453128" y="571591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5148072" y="571591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214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96112" y="2929835"/>
            <a:ext cx="3310128" cy="369421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442460" y="2930778"/>
            <a:ext cx="3310128" cy="362604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11" hasCustomPrompt="1"/>
          </p:nvPr>
        </p:nvSpPr>
        <p:spPr>
          <a:xfrm>
            <a:off x="7988808" y="2929835"/>
            <a:ext cx="3310128" cy="369421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813486" y="1915303"/>
            <a:ext cx="3364993" cy="753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4364076" y="1915303"/>
            <a:ext cx="3364992" cy="753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7914665" y="1920240"/>
            <a:ext cx="3364992" cy="7537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11" name="그룹 10" descr="원형 도형"/>
          <p:cNvGrpSpPr/>
          <p:nvPr userDrawn="1"/>
        </p:nvGrpSpPr>
        <p:grpSpPr>
          <a:xfrm>
            <a:off x="964478" y="3558746"/>
            <a:ext cx="3082157" cy="2218040"/>
            <a:chOff x="976835" y="3558746"/>
            <a:chExt cx="3082157" cy="2218040"/>
          </a:xfrm>
        </p:grpSpPr>
        <p:grpSp>
          <p:nvGrpSpPr>
            <p:cNvPr id="12" name="그룹 11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52" name="그룹 51" descr="원형 도형"/>
          <p:cNvGrpSpPr/>
          <p:nvPr userDrawn="1"/>
        </p:nvGrpSpPr>
        <p:grpSpPr>
          <a:xfrm>
            <a:off x="4517850" y="3558746"/>
            <a:ext cx="3082157" cy="2218040"/>
            <a:chOff x="976835" y="3558746"/>
            <a:chExt cx="3082157" cy="2218040"/>
          </a:xfrm>
        </p:grpSpPr>
        <p:grpSp>
          <p:nvGrpSpPr>
            <p:cNvPr id="53" name="그룹 52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72" name="타원 71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65" name="타원 6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93" name="그룹 92" descr="원형 도형"/>
          <p:cNvGrpSpPr/>
          <p:nvPr userDrawn="1"/>
        </p:nvGrpSpPr>
        <p:grpSpPr>
          <a:xfrm>
            <a:off x="8068440" y="3558746"/>
            <a:ext cx="3082157" cy="2218040"/>
            <a:chOff x="976835" y="3558746"/>
            <a:chExt cx="3082157" cy="2218040"/>
          </a:xfrm>
        </p:grpSpPr>
        <p:grpSp>
          <p:nvGrpSpPr>
            <p:cNvPr id="94" name="그룹 93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120" name="타원 119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113" name="타원 112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106" name="타원 10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99" name="타원 9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83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198" y="1877694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3541662" y="1877694"/>
            <a:ext cx="2487168" cy="362604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11" hasCustomPrompt="1"/>
          </p:nvPr>
        </p:nvSpPr>
        <p:spPr>
          <a:xfrm>
            <a:off x="6213291" y="1881347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7" name="내용 개체 틀 3"/>
          <p:cNvSpPr>
            <a:spLocks noGrp="1"/>
          </p:cNvSpPr>
          <p:nvPr>
            <p:ph sz="half" idx="12" hasCustomPrompt="1"/>
          </p:nvPr>
        </p:nvSpPr>
        <p:spPr>
          <a:xfrm>
            <a:off x="8884920" y="1881348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838198" y="1355834"/>
            <a:ext cx="2468880" cy="513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3541662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6213291" y="1355834"/>
            <a:ext cx="2468880" cy="5133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8884920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21" name="그룹 20" descr="원형 도형"/>
          <p:cNvGrpSpPr/>
          <p:nvPr userDrawn="1"/>
        </p:nvGrpSpPr>
        <p:grpSpPr>
          <a:xfrm>
            <a:off x="905433" y="2393577"/>
            <a:ext cx="2358975" cy="1394592"/>
            <a:chOff x="905433" y="2595282"/>
            <a:chExt cx="2358975" cy="1394592"/>
          </a:xfrm>
        </p:grpSpPr>
        <p:grpSp>
          <p:nvGrpSpPr>
            <p:cNvPr id="22" name="그룹 21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62" name="그룹 61" descr="원형 도형"/>
          <p:cNvGrpSpPr/>
          <p:nvPr userDrawn="1"/>
        </p:nvGrpSpPr>
        <p:grpSpPr>
          <a:xfrm>
            <a:off x="6287795" y="2393577"/>
            <a:ext cx="2358975" cy="1394592"/>
            <a:chOff x="905433" y="2595282"/>
            <a:chExt cx="2358975" cy="1394592"/>
          </a:xfrm>
        </p:grpSpPr>
        <p:grpSp>
          <p:nvGrpSpPr>
            <p:cNvPr id="63" name="그룹 62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03" name="그룹 102" descr="원형 도형"/>
          <p:cNvGrpSpPr/>
          <p:nvPr userDrawn="1"/>
        </p:nvGrpSpPr>
        <p:grpSpPr>
          <a:xfrm>
            <a:off x="3596614" y="2393621"/>
            <a:ext cx="2358975" cy="1394592"/>
            <a:chOff x="905433" y="2595282"/>
            <a:chExt cx="2358975" cy="1394592"/>
          </a:xfrm>
        </p:grpSpPr>
        <p:grpSp>
          <p:nvGrpSpPr>
            <p:cNvPr id="104" name="그룹 103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37" name="타원 13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23" name="타원 122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16" name="타원 11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09" name="타원 10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44" name="그룹 143" descr="원형 도형"/>
          <p:cNvGrpSpPr/>
          <p:nvPr userDrawn="1"/>
        </p:nvGrpSpPr>
        <p:grpSpPr>
          <a:xfrm>
            <a:off x="8969655" y="2395728"/>
            <a:ext cx="2358975" cy="1394592"/>
            <a:chOff x="905433" y="2595282"/>
            <a:chExt cx="2358975" cy="1394592"/>
          </a:xfrm>
        </p:grpSpPr>
        <p:grpSp>
          <p:nvGrpSpPr>
            <p:cNvPr id="145" name="그룹 144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78" name="타원 17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9" name="타원 17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0" name="타원 17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1" name="타원 18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2" name="타원 18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3" name="타원 18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71" name="타원 17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2" name="타원 17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3" name="타원 17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5" name="타원 17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6" name="타원 17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64" name="타원 16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5" name="타원 16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6" name="타원 16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7" name="타원 16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8" name="타원 16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9" name="타원 16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0" name="타원 16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8" name="타원 15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9" name="타원 15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0" name="타원 15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1" name="타원 16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2" name="타원 16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3" name="타원 16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1" name="타원 15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2" name="타원 15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3" name="타원 15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5" name="타원 15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6" name="타원 15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349" name="그룹 348" descr="파선"/>
          <p:cNvGrpSpPr/>
          <p:nvPr userDrawn="1"/>
        </p:nvGrpSpPr>
        <p:grpSpPr>
          <a:xfrm>
            <a:off x="896377" y="4239037"/>
            <a:ext cx="2384144" cy="2121587"/>
            <a:chOff x="6557963" y="2680139"/>
            <a:chExt cx="4795836" cy="3565213"/>
          </a:xfrm>
        </p:grpSpPr>
        <p:cxnSp>
          <p:nvCxnSpPr>
            <p:cNvPr id="350" name="직선 연결선(S) 349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연결선(S) 350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연결선(S) 351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연결선(S) 352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(S) 353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(S) 354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(S) 355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(S) 356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(S) 357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(S) 358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(S) 359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그룹 361" descr="파선"/>
          <p:cNvGrpSpPr/>
          <p:nvPr userDrawn="1"/>
        </p:nvGrpSpPr>
        <p:grpSpPr>
          <a:xfrm>
            <a:off x="3599840" y="4239037"/>
            <a:ext cx="2384144" cy="2121587"/>
            <a:chOff x="6557963" y="2680139"/>
            <a:chExt cx="4795836" cy="3565213"/>
          </a:xfrm>
        </p:grpSpPr>
        <p:cxnSp>
          <p:nvCxnSpPr>
            <p:cNvPr id="363" name="직선 연결선(S) 362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(S) 363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(S) 364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직선 연결선(S) 365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직선 연결선(S) 366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(S) 367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직선 연결선(S) 368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직선 연결선(S) 369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(S) 370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직선 연결선(S) 371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직선 연결선(S) 372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그룹 374" descr="파선"/>
          <p:cNvGrpSpPr/>
          <p:nvPr userDrawn="1"/>
        </p:nvGrpSpPr>
        <p:grpSpPr>
          <a:xfrm>
            <a:off x="6298027" y="4239037"/>
            <a:ext cx="2384144" cy="2121587"/>
            <a:chOff x="6557963" y="2680139"/>
            <a:chExt cx="4795836" cy="3565213"/>
          </a:xfrm>
        </p:grpSpPr>
        <p:cxnSp>
          <p:nvCxnSpPr>
            <p:cNvPr id="376" name="직선 연결선(S) 375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직선 연결선(S) 376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직선 연결선(S) 377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직선 연결선(S) 378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(S) 379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연결선(S) 380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연결선(S) 381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직선 연결선(S) 382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직선 연결선(S) 383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(S) 384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직선 연결선(S) 385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그룹 400" descr="파선"/>
          <p:cNvGrpSpPr/>
          <p:nvPr userDrawn="1"/>
        </p:nvGrpSpPr>
        <p:grpSpPr>
          <a:xfrm>
            <a:off x="8996214" y="4232850"/>
            <a:ext cx="2384144" cy="2121587"/>
            <a:chOff x="6557963" y="2680139"/>
            <a:chExt cx="4795836" cy="3565213"/>
          </a:xfrm>
        </p:grpSpPr>
        <p:cxnSp>
          <p:nvCxnSpPr>
            <p:cNvPr id="402" name="직선 연결선(S) 401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직선 연결선(S) 402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직선 연결선(S) 403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직선 연결선(S) 404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직선 연결선(S) 405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(S) 40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연결선(S) 40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직선 연결선(S) 40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(S) 40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직선 연결선(S) 41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직선 연결선(S) 41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텍스트 개체 틀 360"/>
          <p:cNvSpPr>
            <a:spLocks noGrp="1"/>
          </p:cNvSpPr>
          <p:nvPr>
            <p:ph type="body" sz="quarter" idx="13" hasCustomPrompt="1"/>
          </p:nvPr>
        </p:nvSpPr>
        <p:spPr>
          <a:xfrm>
            <a:off x="844865" y="3983201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374" name="텍스트 개체 틀 360"/>
          <p:cNvSpPr>
            <a:spLocks noGrp="1"/>
          </p:cNvSpPr>
          <p:nvPr>
            <p:ph type="body" sz="quarter" idx="14" hasCustomPrompt="1"/>
          </p:nvPr>
        </p:nvSpPr>
        <p:spPr>
          <a:xfrm>
            <a:off x="3541662" y="3989388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387" name="텍스트 개체 틀 360"/>
          <p:cNvSpPr>
            <a:spLocks noGrp="1"/>
          </p:cNvSpPr>
          <p:nvPr>
            <p:ph type="body" sz="quarter" idx="15" hasCustomPrompt="1"/>
          </p:nvPr>
        </p:nvSpPr>
        <p:spPr>
          <a:xfrm>
            <a:off x="6239849" y="3989388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13" name="텍스트 개체 틀 360"/>
          <p:cNvSpPr>
            <a:spLocks noGrp="1"/>
          </p:cNvSpPr>
          <p:nvPr>
            <p:ph type="body" sz="quarter" idx="16" hasCustomPrompt="1"/>
          </p:nvPr>
        </p:nvSpPr>
        <p:spPr>
          <a:xfrm>
            <a:off x="8938036" y="3983201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17398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E153A8E-11C6-4276-BA8C-010716D3B91D}" type="datetime1">
              <a:rPr lang="ko-KR" altLang="en-US" noProof="1" smtClean="0"/>
              <a:t>2024-07-03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29267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25244E-E9ED-4273-B03B-6BFCB07449D6}" type="datetime1">
              <a:rPr lang="ko-KR" altLang="en-US" noProof="1" smtClean="0"/>
              <a:t>2024-07-03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71450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9BFB7B-8A3E-4FA4-941D-DCCBFC10822B}" type="datetime1">
              <a:rPr lang="ko-KR" altLang="en-US" noProof="1" smtClean="0"/>
              <a:t>2024-07-03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391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9007B05-A07E-4CB7-BACA-8243B80A4D80}" type="datetime1">
              <a:rPr lang="ko-KR" altLang="en-US" noProof="1" smtClean="0"/>
              <a:t>2024-07-03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42887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71CCB52-3C2F-4AE2-93B1-980DF60DCAAE}" type="datetime1">
              <a:rPr lang="ko-KR" altLang="en-US" noProof="1" smtClean="0"/>
              <a:t>2024-07-03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718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1" r:id="rId5"/>
    <p:sldLayoutId id="214748365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392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/>
              <a:t>SW </a:t>
            </a:r>
            <a:r>
              <a:rPr lang="ko-KR" altLang="en-US" noProof="1" smtClean="0"/>
              <a:t>언어의 이해</a:t>
            </a:r>
            <a:r>
              <a:rPr lang="en-US" altLang="ko-KR" noProof="1" smtClean="0"/>
              <a:t/>
            </a:r>
            <a:br>
              <a:rPr lang="en-US" altLang="ko-KR" noProof="1" smtClean="0"/>
            </a:br>
            <a:r>
              <a:rPr lang="en-US" altLang="ko-KR" noProof="1" smtClean="0"/>
              <a:t>(Python</a:t>
            </a:r>
            <a:r>
              <a:rPr lang="ko-KR" altLang="en-US" noProof="1" smtClean="0"/>
              <a:t> 기초</a:t>
            </a:r>
            <a:r>
              <a:rPr lang="en-US" altLang="ko-KR" noProof="1" smtClean="0"/>
              <a:t>)</a:t>
            </a:r>
            <a:r>
              <a:rPr lang="ko-KR" altLang="en-US" noProof="1" smtClean="0"/>
              <a:t> </a:t>
            </a:r>
            <a:endParaRPr lang="ko-KR" altLang="en-US" noProof="1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noProof="1" smtClean="0"/>
              <a:t>[</a:t>
            </a:r>
            <a:r>
              <a:rPr lang="ko-KR" altLang="en-US" noProof="1" smtClean="0"/>
              <a:t>인공지능</a:t>
            </a:r>
            <a:r>
              <a:rPr lang="en-US" altLang="ko-KR" noProof="1" smtClean="0"/>
              <a:t>] AIoT</a:t>
            </a:r>
            <a:r>
              <a:rPr lang="ko-KR" altLang="en-US" noProof="1" smtClean="0"/>
              <a:t>를 이용한 빅데이터 분석 산업솔루션 개발 취업연계부트캠프</a:t>
            </a:r>
            <a:endParaRPr lang="ko-KR" altLang="en-US" noProof="1"/>
          </a:p>
        </p:txBody>
      </p:sp>
      <p:sp>
        <p:nvSpPr>
          <p:cNvPr id="4" name="제목 8"/>
          <p:cNvSpPr txBox="1">
            <a:spLocks/>
          </p:cNvSpPr>
          <p:nvPr/>
        </p:nvSpPr>
        <p:spPr>
          <a:xfrm>
            <a:off x="899800" y="125579"/>
            <a:ext cx="9906745" cy="965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Python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2024-07-02 </a:t>
            </a:r>
            <a:r>
              <a:rPr lang="ko-KR" altLang="en-US" dirty="0" smtClean="0"/>
              <a:t>수업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내용정리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77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9718962" cy="4419071"/>
          </a:xfrm>
        </p:spPr>
        <p:txBody>
          <a:bodyPr rtlCol="0">
            <a:normAutofit/>
          </a:bodyPr>
          <a:lstStyle/>
          <a:p>
            <a:r>
              <a:rPr lang="en-US" altLang="ko-KR" dirty="0" smtClean="0"/>
              <a:t>1</a:t>
            </a:r>
            <a:r>
              <a:rPr lang="en-US" altLang="ko-KR" dirty="0"/>
              <a:t>.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</a:t>
            </a:r>
            <a:r>
              <a:rPr lang="ko-KR" altLang="en-US" dirty="0"/>
              <a:t>스튜디오 코드 </a:t>
            </a:r>
            <a:r>
              <a:rPr lang="ko-KR" altLang="en-US" dirty="0" smtClean="0"/>
              <a:t>설치 이유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쉽게 </a:t>
            </a:r>
            <a:r>
              <a:rPr lang="ko-KR" altLang="en-US" dirty="0" err="1" smtClean="0"/>
              <a:t>파이썬코드를</a:t>
            </a:r>
            <a:r>
              <a:rPr lang="ko-KR" altLang="en-US" dirty="0" smtClean="0"/>
              <a:t> 입력해서 실행하기 위함</a:t>
            </a:r>
            <a:endParaRPr lang="en-US" altLang="ko-KR" dirty="0"/>
          </a:p>
          <a:p>
            <a:r>
              <a:rPr lang="en-US" altLang="ko-KR" dirty="0" smtClean="0"/>
              <a:t>2</a:t>
            </a:r>
            <a:r>
              <a:rPr lang="en-US" altLang="ko-KR" dirty="0"/>
              <a:t>. </a:t>
            </a:r>
            <a:r>
              <a:rPr lang="ko-KR" altLang="en-US" dirty="0" err="1" smtClean="0"/>
              <a:t>파이썬을</a:t>
            </a:r>
            <a:r>
              <a:rPr lang="ko-KR" altLang="en-US" dirty="0" smtClean="0"/>
              <a:t> 가상환경에서 사용하는 이유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다양한 버전의 </a:t>
            </a:r>
            <a:r>
              <a:rPr lang="ko-KR" altLang="en-US" dirty="0" err="1" smtClean="0"/>
              <a:t>파이썬을</a:t>
            </a:r>
            <a:r>
              <a:rPr lang="ko-KR" altLang="en-US" dirty="0" smtClean="0"/>
              <a:t> 사용하고 싶거나 다양한 라이브러리를 </a:t>
            </a:r>
            <a:r>
              <a:rPr lang="en-US" altLang="ko-KR" dirty="0" smtClean="0"/>
              <a:t>pip </a:t>
            </a:r>
            <a:r>
              <a:rPr lang="ko-KR" altLang="en-US" dirty="0" smtClean="0"/>
              <a:t>명령어를 사용하여 설치하고싶기 때문 </a:t>
            </a:r>
            <a:endParaRPr lang="en-US" altLang="ko-KR" dirty="0" smtClean="0"/>
          </a:p>
          <a:p>
            <a:endParaRPr lang="en-US" altLang="ko-KR" noProof="1" smtClean="0"/>
          </a:p>
          <a:p>
            <a:pPr marL="285750" indent="-285750">
              <a:buFontTx/>
              <a:buChar char="-"/>
            </a:pPr>
            <a:r>
              <a:rPr lang="ko-KR" altLang="en-US" noProof="1" smtClean="0"/>
              <a:t>파이썬 설치한 경로 </a:t>
            </a:r>
            <a:r>
              <a:rPr lang="en-US" altLang="ko-KR" noProof="1" smtClean="0"/>
              <a:t>: C:\python38       </a:t>
            </a:r>
            <a:r>
              <a:rPr lang="ko-KR" altLang="en-US" noProof="1" smtClean="0"/>
              <a:t>파이썬 </a:t>
            </a:r>
            <a:r>
              <a:rPr lang="en-US" altLang="ko-KR" noProof="1" smtClean="0"/>
              <a:t>3.8.6 32</a:t>
            </a:r>
            <a:r>
              <a:rPr lang="ko-KR" altLang="en-US" noProof="1" smtClean="0"/>
              <a:t>비트 버전을 설치했었음</a:t>
            </a:r>
            <a:r>
              <a:rPr lang="en-US" altLang="ko-KR" noProof="1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noProof="1" smtClean="0"/>
              <a:t>작업경로 </a:t>
            </a:r>
            <a:r>
              <a:rPr lang="en-US" altLang="ko-KR" noProof="1" smtClean="0"/>
              <a:t>: C:\python            </a:t>
            </a:r>
            <a:r>
              <a:rPr lang="ko-KR" altLang="en-US" noProof="1" smtClean="0"/>
              <a:t>작업폴더에는 </a:t>
            </a:r>
            <a:r>
              <a:rPr lang="en-US" altLang="ko-KR" noProof="1" smtClean="0"/>
              <a:t>hello.py </a:t>
            </a:r>
            <a:r>
              <a:rPr lang="ko-KR" altLang="en-US" noProof="1" smtClean="0"/>
              <a:t>파이썬코드를 작성해서 저장했었음</a:t>
            </a:r>
            <a:r>
              <a:rPr lang="en-US" altLang="ko-KR" noProof="1" smtClean="0"/>
              <a:t>.</a:t>
            </a:r>
          </a:p>
          <a:p>
            <a:endParaRPr lang="en-US" altLang="ko-KR" noProof="1"/>
          </a:p>
          <a:p>
            <a:r>
              <a:rPr lang="en-US" altLang="ko-KR" noProof="1" smtClean="0"/>
              <a:t>python –m venv venv32                </a:t>
            </a:r>
            <a:r>
              <a:rPr lang="ko-KR" altLang="en-US" noProof="1" smtClean="0"/>
              <a:t>가상환경 생성  실행하게되면 </a:t>
            </a:r>
            <a:r>
              <a:rPr lang="en-US" altLang="ko-KR" noProof="1" smtClean="0"/>
              <a:t>venv32 </a:t>
            </a:r>
            <a:r>
              <a:rPr lang="ko-KR" altLang="en-US" noProof="1" smtClean="0"/>
              <a:t>폴더가 생성됨</a:t>
            </a:r>
            <a:endParaRPr lang="en-US" altLang="ko-KR" noProof="1" smtClean="0"/>
          </a:p>
          <a:p>
            <a:r>
              <a:rPr lang="en-US" altLang="ko-KR" noProof="1" smtClean="0"/>
              <a:t>(venv32) C:\python&gt;                    </a:t>
            </a:r>
            <a:r>
              <a:rPr lang="ko-KR" altLang="en-US" noProof="1" smtClean="0"/>
              <a:t>생성한 가상환경 </a:t>
            </a:r>
            <a:r>
              <a:rPr lang="en-US" altLang="ko-KR" noProof="1" smtClean="0"/>
              <a:t>venv32 </a:t>
            </a:r>
            <a:r>
              <a:rPr lang="ko-KR" altLang="en-US" noProof="1" smtClean="0"/>
              <a:t>에 들어왔음을 알 수 있다</a:t>
            </a:r>
            <a:r>
              <a:rPr lang="en-US" altLang="ko-KR" noProof="1" smtClean="0"/>
              <a:t>.</a:t>
            </a:r>
            <a:endParaRPr lang="en-US" altLang="ko-KR" noProof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9906745" cy="96547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2024-07-02 </a:t>
            </a:r>
            <a:r>
              <a:rPr lang="ko-KR" altLang="en-US" dirty="0" smtClean="0"/>
              <a:t>수업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내용정리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73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3" y="1546665"/>
            <a:ext cx="10446325" cy="4419071"/>
          </a:xfrm>
        </p:spPr>
        <p:txBody>
          <a:bodyPr rtlCol="0">
            <a:normAutofit/>
          </a:bodyPr>
          <a:lstStyle/>
          <a:p>
            <a:r>
              <a:rPr lang="en-US" altLang="ko-KR" noProof="1" smtClean="0"/>
              <a:t>pip </a:t>
            </a:r>
            <a:r>
              <a:rPr lang="ko-KR" altLang="en-US" noProof="1" smtClean="0"/>
              <a:t>는</a:t>
            </a:r>
            <a:r>
              <a:rPr lang="en-US" altLang="ko-KR" noProof="1" smtClean="0"/>
              <a:t> </a:t>
            </a:r>
            <a:r>
              <a:rPr lang="ko-KR" altLang="en-US" noProof="1" smtClean="0"/>
              <a:t>왜 사용하는가</a:t>
            </a:r>
            <a:r>
              <a:rPr lang="en-US" altLang="ko-KR" noProof="1" smtClean="0"/>
              <a:t>? </a:t>
            </a:r>
            <a:r>
              <a:rPr lang="ko-KR" altLang="en-US" noProof="1" smtClean="0"/>
              <a:t>라이브러리 설치를 위해</a:t>
            </a:r>
            <a:endParaRPr lang="en-US" altLang="ko-KR" noProof="1" smtClean="0"/>
          </a:p>
          <a:p>
            <a:r>
              <a:rPr lang="en-US" altLang="ko-KR" noProof="1" smtClean="0"/>
              <a:t>pip </a:t>
            </a:r>
            <a:r>
              <a:rPr lang="ko-KR" altLang="en-US" noProof="1" smtClean="0"/>
              <a:t>최신버전 업그레이드 방법 </a:t>
            </a:r>
            <a:r>
              <a:rPr lang="en-US" altLang="ko-KR" noProof="1" smtClean="0"/>
              <a:t>:      python -m pip install --upgrade pip</a:t>
            </a:r>
          </a:p>
          <a:p>
            <a:r>
              <a:rPr lang="ko-KR" altLang="en-US" noProof="1" smtClean="0"/>
              <a:t>현재 파이썬에 설치된 라이브러리 조회방법 </a:t>
            </a:r>
            <a:r>
              <a:rPr lang="en-US" altLang="ko-KR" noProof="1" smtClean="0"/>
              <a:t>:      pip list</a:t>
            </a:r>
          </a:p>
          <a:p>
            <a:r>
              <a:rPr lang="ko-KR" altLang="en-US" noProof="1" smtClean="0"/>
              <a:t>가상환경 실행방법 </a:t>
            </a:r>
            <a:r>
              <a:rPr lang="en-US" altLang="ko-KR" noProof="1" smtClean="0"/>
              <a:t>activate</a:t>
            </a:r>
          </a:p>
          <a:p>
            <a:r>
              <a:rPr lang="ko-KR" altLang="en-US" noProof="1" smtClean="0"/>
              <a:t>가상환경 종료방법 </a:t>
            </a:r>
            <a:r>
              <a:rPr lang="en-US" altLang="ko-KR" noProof="1" smtClean="0"/>
              <a:t>deactivate</a:t>
            </a:r>
          </a:p>
          <a:p>
            <a:r>
              <a:rPr lang="ko-KR" altLang="en-US" noProof="1" smtClean="0"/>
              <a:t>가상환경을 여러 개 만들었을 때 지정해서 원하는 가상환경 실행하는 방법</a:t>
            </a:r>
            <a:endParaRPr lang="en-US" altLang="ko-KR" noProof="1" smtClean="0"/>
          </a:p>
          <a:p>
            <a:r>
              <a:rPr lang="en-US" altLang="ko-KR" noProof="1" smtClean="0"/>
              <a:t>venv321\Scripts\activate</a:t>
            </a:r>
          </a:p>
          <a:p>
            <a:endParaRPr lang="en-US" altLang="ko-KR" noProof="1"/>
          </a:p>
          <a:p>
            <a:r>
              <a:rPr lang="ko-KR" altLang="en-US" noProof="1" smtClean="0"/>
              <a:t>진행중 오류날때 조치 </a:t>
            </a:r>
            <a:r>
              <a:rPr lang="en-US" altLang="ko-KR" noProof="1" smtClean="0"/>
              <a:t>: VS Code</a:t>
            </a:r>
            <a:r>
              <a:rPr lang="ko-KR" altLang="en-US" noProof="1" smtClean="0"/>
              <a:t>를 종료 후 다시 시작한다</a:t>
            </a:r>
            <a:r>
              <a:rPr lang="en-US" altLang="ko-KR" noProof="1" smtClean="0"/>
              <a:t>. </a:t>
            </a:r>
            <a:r>
              <a:rPr lang="ko-KR" altLang="en-US" noProof="1" smtClean="0"/>
              <a:t>명령어를 직접 키보드로 입력한다</a:t>
            </a:r>
            <a:r>
              <a:rPr lang="en-US" altLang="ko-KR" noProof="1" smtClean="0"/>
              <a:t>.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8"/>
          <p:cNvSpPr txBox="1">
            <a:spLocks/>
          </p:cNvSpPr>
          <p:nvPr/>
        </p:nvSpPr>
        <p:spPr>
          <a:xfrm>
            <a:off x="899800" y="125579"/>
            <a:ext cx="9906745" cy="965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Python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2024-07-02 </a:t>
            </a:r>
            <a:r>
              <a:rPr lang="ko-KR" altLang="en-US" dirty="0" smtClean="0"/>
              <a:t>수업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내용정리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48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2,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dirty="0" smtClean="0"/>
              <a:t>구글 </a:t>
            </a:r>
            <a:r>
              <a:rPr lang="ko-KR" altLang="en-US" dirty="0" err="1" smtClean="0"/>
              <a:t>코랩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colab.google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1295731"/>
            <a:ext cx="9110663" cy="483393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000500" y="4055935"/>
            <a:ext cx="1101436" cy="713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90800" y="38170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83773" y="1528785"/>
            <a:ext cx="1101436" cy="351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74073" y="100581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78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2,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dirty="0" smtClean="0"/>
              <a:t>구글 </a:t>
            </a:r>
            <a:r>
              <a:rPr lang="ko-KR" altLang="en-US" dirty="0" err="1" smtClean="0"/>
              <a:t>코랩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colab.google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499" y="1326955"/>
            <a:ext cx="9111934" cy="483461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330035" y="2448525"/>
            <a:ext cx="8891397" cy="564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20336" y="220965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884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3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dirty="0" smtClean="0"/>
              <a:t>아나콘다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8512" y="787739"/>
            <a:ext cx="459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4292F"/>
                </a:solidFill>
                <a:latin typeface="Noto Sans KR"/>
              </a:rPr>
              <a:t>https://www.anaconda.com/distribution/</a:t>
            </a:r>
            <a:endParaRPr lang="ko-KR" altLang="en-US" dirty="0"/>
          </a:p>
        </p:txBody>
      </p:sp>
      <p:pic>
        <p:nvPicPr>
          <p:cNvPr id="1026" name="Picture 2" descr="https://wikidocs.net/images/page/188016/%EC%95%84%EB%82%98%EC%BD%98%EB%8B%A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12" y="1533677"/>
            <a:ext cx="4286250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ikidocs.net/images/page/188016/%EC%95%84%EB%82%98%EC%BD%98%EB%8B%A4%EC%84%A4%EC%B9%98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156" y="1805084"/>
            <a:ext cx="4810125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57489" y="5831670"/>
            <a:ext cx="3122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24292F"/>
                </a:solidFill>
                <a:latin typeface="Noto Sans KR"/>
              </a:rPr>
              <a:t>기타 </a:t>
            </a:r>
            <a:r>
              <a:rPr lang="en-US" altLang="ko-KR" b="1" dirty="0" smtClean="0">
                <a:solidFill>
                  <a:srgbClr val="24292F"/>
                </a:solidFill>
                <a:latin typeface="Noto Sans KR"/>
              </a:rPr>
              <a:t>: </a:t>
            </a:r>
            <a:r>
              <a:rPr lang="ko-KR" altLang="en-US" b="1" dirty="0" smtClean="0">
                <a:solidFill>
                  <a:srgbClr val="24292F"/>
                </a:solidFill>
                <a:latin typeface="Noto Sans KR"/>
              </a:rPr>
              <a:t>주피터 노트북</a:t>
            </a:r>
            <a:r>
              <a:rPr lang="en-US" altLang="ko-KR" b="1" dirty="0" smtClean="0">
                <a:solidFill>
                  <a:srgbClr val="24292F"/>
                </a:solidFill>
                <a:latin typeface="Noto Sans KR"/>
              </a:rPr>
              <a:t>, </a:t>
            </a:r>
            <a:r>
              <a:rPr lang="ko-KR" altLang="en-US" b="1" dirty="0" err="1" smtClean="0">
                <a:solidFill>
                  <a:srgbClr val="24292F"/>
                </a:solidFill>
                <a:latin typeface="Noto Sans KR"/>
              </a:rPr>
              <a:t>파이참</a:t>
            </a:r>
            <a:endParaRPr lang="ko-KR" altLang="en-US" b="1" i="0" dirty="0">
              <a:solidFill>
                <a:srgbClr val="24292F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11206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33398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ustom 1">
      <a:dk1>
        <a:sysClr val="windowText" lastClr="000000"/>
      </a:dk1>
      <a:lt1>
        <a:sysClr val="window" lastClr="FFFFFF"/>
      </a:lt1>
      <a:dk2>
        <a:srgbClr val="2D3C50"/>
      </a:dk2>
      <a:lt2>
        <a:srgbClr val="CBD1D1"/>
      </a:lt2>
      <a:accent1>
        <a:srgbClr val="46A0D8"/>
      </a:accent1>
      <a:accent2>
        <a:srgbClr val="CC5B27"/>
      </a:accent2>
      <a:accent3>
        <a:srgbClr val="33AC55"/>
      </a:accent3>
      <a:accent4>
        <a:srgbClr val="EE9F20"/>
      </a:accent4>
      <a:accent5>
        <a:srgbClr val="824D9D"/>
      </a:accent5>
      <a:accent6>
        <a:srgbClr val="3ABA99"/>
      </a:accent6>
      <a:hlink>
        <a:srgbClr val="0563C1"/>
      </a:hlink>
      <a:folHlink>
        <a:srgbClr val="954F72"/>
      </a:folHlink>
    </a:clrScheme>
    <a:fontScheme name="Custom 2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176631_TF16401942" id="{A142CC7D-CA91-485E-84CF-F5F62E1C4E82}" vid="{EDBF9524-53FF-4724-86A9-A01013BDD83A}"/>
    </a:ext>
  </a:extLst>
</a:theme>
</file>

<file path=ppt/theme/theme2.xml><?xml version="1.0" encoding="utf-8"?>
<a:theme xmlns:a="http://schemas.openxmlformats.org/drawingml/2006/main" name="1_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231AC5-05FE-43D0-8674-8D01CDB4A7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0F006E-CFBA-42F5-9FF9-61FCF419D29D}">
  <ds:schemaRefs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  <ds:schemaRef ds:uri="16c05727-aa75-4e4a-9b5f-8a80a1165891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E861605-B1C0-4BCB-BC29-B0BED6CC85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건강한 습관 트래커</Template>
  <TotalTime>0</TotalTime>
  <Words>218</Words>
  <Application>Microsoft Office PowerPoint</Application>
  <PresentationFormat>와이드스크린</PresentationFormat>
  <Paragraphs>42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Noto Sans KR</vt:lpstr>
      <vt:lpstr>마루 부리 Beta</vt:lpstr>
      <vt:lpstr>맑은 고딕</vt:lpstr>
      <vt:lpstr>Arial</vt:lpstr>
      <vt:lpstr>Segoe UI</vt:lpstr>
      <vt:lpstr>Office 테마</vt:lpstr>
      <vt:lpstr>1_Office 테마</vt:lpstr>
      <vt:lpstr>SW 언어의 이해 (Python 기초) </vt:lpstr>
      <vt:lpstr>Python 기초 2024-07-02 수업 내용정리</vt:lpstr>
      <vt:lpstr>PowerPoint 프레젠테이션</vt:lpstr>
      <vt:lpstr>구글 코랩 colab.google</vt:lpstr>
      <vt:lpstr>구글 코랩 colab.google</vt:lpstr>
      <vt:lpstr>아나콘다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2024-07-01T07:40:33Z</dcterms:created>
  <dcterms:modified xsi:type="dcterms:W3CDTF">2024-07-02T16:32:07Z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