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333" r:id="rId2"/>
    <p:sldId id="2101" r:id="rId3"/>
    <p:sldId id="2345" r:id="rId4"/>
    <p:sldId id="2370" r:id="rId5"/>
    <p:sldId id="2354" r:id="rId6"/>
    <p:sldId id="2355" r:id="rId7"/>
    <p:sldId id="2356" r:id="rId8"/>
    <p:sldId id="2341" r:id="rId9"/>
    <p:sldId id="2347" r:id="rId10"/>
    <p:sldId id="2357" r:id="rId11"/>
    <p:sldId id="2363" r:id="rId12"/>
    <p:sldId id="2371" r:id="rId13"/>
    <p:sldId id="2372" r:id="rId14"/>
    <p:sldId id="2373" r:id="rId15"/>
    <p:sldId id="2358" r:id="rId16"/>
    <p:sldId id="2359" r:id="rId17"/>
    <p:sldId id="2365" r:id="rId18"/>
    <p:sldId id="2374" r:id="rId19"/>
    <p:sldId id="2375" r:id="rId20"/>
    <p:sldId id="2376" r:id="rId21"/>
    <p:sldId id="2377" r:id="rId22"/>
    <p:sldId id="2378" r:id="rId23"/>
    <p:sldId id="2379" r:id="rId24"/>
    <p:sldId id="2380" r:id="rId25"/>
    <p:sldId id="2381" r:id="rId26"/>
    <p:sldId id="2382" r:id="rId27"/>
    <p:sldId id="2383" r:id="rId28"/>
    <p:sldId id="2384" r:id="rId29"/>
    <p:sldId id="2385" r:id="rId30"/>
    <p:sldId id="2386" r:id="rId31"/>
    <p:sldId id="2387" r:id="rId32"/>
    <p:sldId id="2388" r:id="rId33"/>
    <p:sldId id="2389" r:id="rId34"/>
    <p:sldId id="2390" r:id="rId35"/>
    <p:sldId id="2391" r:id="rId36"/>
    <p:sldId id="2392" r:id="rId37"/>
    <p:sldId id="2393" r:id="rId38"/>
    <p:sldId id="2394" r:id="rId39"/>
    <p:sldId id="2360" r:id="rId40"/>
    <p:sldId id="2395" r:id="rId41"/>
    <p:sldId id="2396" r:id="rId42"/>
    <p:sldId id="2397" r:id="rId43"/>
    <p:sldId id="2398" r:id="rId44"/>
    <p:sldId id="2399" r:id="rId45"/>
    <p:sldId id="2361" r:id="rId46"/>
    <p:sldId id="2400" r:id="rId47"/>
    <p:sldId id="2401" r:id="rId48"/>
    <p:sldId id="2362" r:id="rId49"/>
    <p:sldId id="240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574" userDrawn="1">
          <p15:clr>
            <a:srgbClr val="A4A3A4"/>
          </p15:clr>
        </p15:guide>
        <p15:guide id="11" orient="horz" pos="59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66" d="100"/>
          <a:sy n="66" d="100"/>
        </p:scale>
        <p:origin x="-2506" y="-1397"/>
      </p:cViewPr>
      <p:guideLst>
        <p:guide orient="horz" pos="2319"/>
        <p:guide orient="horz" pos="2682"/>
        <p:guide orient="horz" pos="867"/>
        <p:guide orient="horz" pos="595"/>
        <p:guide pos="3840"/>
        <p:guide pos="3985"/>
        <p:guide pos="960"/>
        <p:guide pos="302"/>
        <p:guide pos="7265"/>
        <p:guide pos="5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="" xmlns:a16="http://schemas.microsoft.com/office/drawing/2014/main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="" xmlns:a16="http://schemas.microsoft.com/office/drawing/2014/main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=""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 dirty="0" err="1"/>
              <a:t>머신러닝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머신러닝 </a:t>
            </a:r>
          </a:p>
          <a:p>
            <a:r>
              <a:rPr lang="en-US" dirty="0" smtClean="0"/>
              <a:t>1</a:t>
            </a:r>
            <a:r>
              <a:rPr lang="ko-KR" altLang="en-US" dirty="0" smtClean="0"/>
              <a:t>장 한눈에 </a:t>
            </a:r>
            <a:r>
              <a:rPr lang="ko-KR" altLang="en-US" dirty="0"/>
              <a:t>보는 머신러닝</a:t>
            </a:r>
            <a:endParaRPr lang="en-US" altLang="ko-KR" dirty="0"/>
          </a:p>
        </p:txBody>
      </p:sp>
      <p:pic>
        <p:nvPicPr>
          <p:cNvPr id="1026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120" y="1226915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왜 </a:t>
            </a:r>
            <a:r>
              <a:rPr lang="ko-KR" altLang="en-US" dirty="0" err="1"/>
              <a:t>머신러닝을</a:t>
            </a:r>
            <a:r>
              <a:rPr lang="ko-KR" altLang="en-US" dirty="0"/>
              <a:t> </a:t>
            </a:r>
            <a:r>
              <a:rPr lang="ko-KR" altLang="en-US" dirty="0" smtClean="0"/>
              <a:t>사용하나요</a:t>
            </a:r>
            <a:r>
              <a:rPr lang="en-US" altLang="ko-KR" dirty="0" smtClean="0"/>
              <a:t>?(</a:t>
            </a:r>
            <a:r>
              <a:rPr lang="en-US" altLang="ko-KR" dirty="0"/>
              <a:t>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550624"/>
          </a:xfrm>
        </p:spPr>
        <p:txBody>
          <a:bodyPr>
            <a:normAutofit/>
          </a:bodyPr>
          <a:lstStyle/>
          <a:p>
            <a:r>
              <a:rPr lang="ko-KR" altLang="en-US" dirty="0"/>
              <a:t>전통적 프로그래밍 기법으로는 규칙이 점점 길고 복잡해지므로 유지 보수하기 매우 </a:t>
            </a:r>
            <a:r>
              <a:rPr lang="ko-KR" altLang="en-US" dirty="0" smtClean="0"/>
              <a:t>힘듦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157A50-D644-2A15-8B8C-CCC50677AABC}"/>
              </a:ext>
            </a:extLst>
          </p:cNvPr>
          <p:cNvSpPr txBox="1"/>
          <p:nvPr/>
        </p:nvSpPr>
        <p:spPr>
          <a:xfrm>
            <a:off x="3043238" y="5889104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전통적인 접근 방법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F1E0928-C3E3-9B40-11A0-C2A149CD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184089"/>
            <a:ext cx="58388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왜 </a:t>
            </a:r>
            <a:r>
              <a:rPr lang="ko-KR" altLang="en-US" dirty="0" err="1"/>
              <a:t>머신러닝을</a:t>
            </a:r>
            <a:r>
              <a:rPr lang="ko-KR" altLang="en-US" dirty="0"/>
              <a:t> </a:t>
            </a:r>
            <a:r>
              <a:rPr lang="ko-KR" altLang="en-US" dirty="0" smtClean="0"/>
              <a:t>사용하나요</a:t>
            </a:r>
            <a:r>
              <a:rPr lang="en-US" altLang="ko-KR" dirty="0" smtClean="0"/>
              <a:t>?(</a:t>
            </a:r>
            <a:r>
              <a:rPr lang="en-US" altLang="ko-KR" dirty="0"/>
              <a:t>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55062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프로그램이 훨씬 짧아지고 유지 보수하기 쉬우며 대부분 정확도가 더 높음</a:t>
            </a:r>
            <a:endParaRPr lang="en-US" altLang="ko-KR" dirty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기법에 기반을 둔 </a:t>
            </a:r>
            <a:r>
              <a:rPr lang="ko-KR" altLang="en-US" dirty="0" err="1"/>
              <a:t>스팸</a:t>
            </a:r>
            <a:r>
              <a:rPr lang="ko-KR" altLang="en-US" dirty="0"/>
              <a:t> 필터는 일반 메일에 비해 </a:t>
            </a:r>
            <a:r>
              <a:rPr lang="ko-KR" altLang="en-US" dirty="0" err="1"/>
              <a:t>스팸에</a:t>
            </a:r>
            <a:r>
              <a:rPr lang="ko-KR" altLang="en-US" dirty="0"/>
              <a:t> 자주 나타나는 패턴을 감지하여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어떤 단어와 구절이 </a:t>
            </a:r>
            <a:r>
              <a:rPr lang="ko-KR" altLang="en-US" dirty="0" err="1"/>
              <a:t>스팸</a:t>
            </a:r>
            <a:r>
              <a:rPr lang="ko-KR" altLang="en-US" dirty="0"/>
              <a:t> 메일을 판단하는 데 좋은 기준인지 자동으로 학습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403892-001A-B3D0-4EB1-0FC416980764}"/>
              </a:ext>
            </a:extLst>
          </p:cNvPr>
          <p:cNvSpPr txBox="1"/>
          <p:nvPr/>
        </p:nvSpPr>
        <p:spPr>
          <a:xfrm>
            <a:off x="3043238" y="5889104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1-2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머신러닝 접근 방법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56AC141-49C7-926E-98A9-6F704B9D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2250764"/>
            <a:ext cx="5848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왜 </a:t>
            </a:r>
            <a:r>
              <a:rPr lang="ko-KR" altLang="en-US" dirty="0" err="1"/>
              <a:t>머신러닝을</a:t>
            </a:r>
            <a:r>
              <a:rPr lang="ko-KR" altLang="en-US" dirty="0"/>
              <a:t> </a:t>
            </a:r>
            <a:r>
              <a:rPr lang="ko-KR" altLang="en-US" dirty="0" smtClean="0"/>
              <a:t>사용하나요</a:t>
            </a:r>
            <a:r>
              <a:rPr lang="en-US" altLang="ko-KR" dirty="0" smtClean="0"/>
              <a:t>?(</a:t>
            </a:r>
            <a:r>
              <a:rPr lang="en-US" altLang="ko-KR" dirty="0"/>
              <a:t>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550624"/>
          </a:xfrm>
        </p:spPr>
        <p:txBody>
          <a:bodyPr>
            <a:normAutofit/>
          </a:bodyPr>
          <a:lstStyle/>
          <a:p>
            <a:r>
              <a:rPr lang="ko-KR" altLang="en-US" dirty="0"/>
              <a:t>자동으로 변화에 적응</a:t>
            </a:r>
            <a:endParaRPr lang="en-US" altLang="ko-KR" dirty="0"/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기반의 </a:t>
            </a:r>
            <a:r>
              <a:rPr lang="ko-KR" altLang="en-US" dirty="0" err="1"/>
              <a:t>스팸</a:t>
            </a:r>
            <a:r>
              <a:rPr lang="ko-KR" altLang="en-US" dirty="0"/>
              <a:t> 필터는 사용자가 </a:t>
            </a:r>
            <a:r>
              <a:rPr lang="ko-KR" altLang="en-US" dirty="0" err="1"/>
              <a:t>스팸으로</a:t>
            </a:r>
            <a:r>
              <a:rPr lang="ko-KR" altLang="en-US" dirty="0"/>
              <a:t> 지정한 메일에 유독 ‘</a:t>
            </a:r>
            <a:r>
              <a:rPr lang="en-US" altLang="ko-KR" dirty="0"/>
              <a:t>For U’</a:t>
            </a:r>
            <a:r>
              <a:rPr lang="ko-KR" altLang="en-US" dirty="0"/>
              <a:t>가 </a:t>
            </a:r>
            <a:r>
              <a:rPr lang="ko-KR" altLang="en-US" dirty="0" smtClean="0"/>
              <a:t>자주 나타나는 </a:t>
            </a:r>
            <a:r>
              <a:rPr lang="ko-KR" altLang="en-US" dirty="0"/>
              <a:t>것을 자동으로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인식하고 별도의 작업을 하지 않아도 이 단어를 </a:t>
            </a:r>
            <a:r>
              <a:rPr lang="ko-KR" altLang="en-US" dirty="0" err="1"/>
              <a:t>스팸으로</a:t>
            </a:r>
            <a:r>
              <a:rPr lang="ko-KR" altLang="en-US" dirty="0"/>
              <a:t> 분류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403892-001A-B3D0-4EB1-0FC416980764}"/>
              </a:ext>
            </a:extLst>
          </p:cNvPr>
          <p:cNvSpPr txBox="1"/>
          <p:nvPr/>
        </p:nvSpPr>
        <p:spPr>
          <a:xfrm>
            <a:off x="3074779" y="5083350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1-3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자동으로 변화에 적응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3C32340-5AA1-9D07-B306-7C5C03B7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133600"/>
            <a:ext cx="5314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1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사용하나요</a:t>
            </a:r>
            <a:r>
              <a:rPr lang="en-US" altLang="ko-KR" dirty="0"/>
              <a:t>?(4)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550624"/>
          </a:xfrm>
        </p:spPr>
        <p:txBody>
          <a:bodyPr>
            <a:normAutofit/>
          </a:bodyPr>
          <a:lstStyle/>
          <a:p>
            <a:r>
              <a:rPr lang="ko-KR" altLang="en-US"/>
              <a:t>데이터 마이닝</a:t>
            </a:r>
            <a:r>
              <a:rPr lang="en-US" altLang="ko-KR"/>
              <a:t>(data mining)</a:t>
            </a:r>
          </a:p>
          <a:p>
            <a:pPr lvl="1"/>
            <a:r>
              <a:rPr lang="ko-KR" altLang="en-US"/>
              <a:t>대용량의 데이터를 분석하여 숨겨진 패턴을 발견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403892-001A-B3D0-4EB1-0FC416980764}"/>
              </a:ext>
            </a:extLst>
          </p:cNvPr>
          <p:cNvSpPr txBox="1"/>
          <p:nvPr/>
        </p:nvSpPr>
        <p:spPr>
          <a:xfrm>
            <a:off x="3074779" y="5707349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1-4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머신러닝을 통해 학습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03ACCE4-B1FA-481C-4A31-1FF1C7D8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926914"/>
            <a:ext cx="58578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0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사용하나요</a:t>
            </a:r>
            <a:r>
              <a:rPr lang="en-US" altLang="ko-KR" dirty="0"/>
              <a:t>?(5)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550624"/>
          </a:xfrm>
        </p:spPr>
        <p:txBody>
          <a:bodyPr>
            <a:normAutofit/>
          </a:bodyPr>
          <a:lstStyle/>
          <a:p>
            <a:r>
              <a:rPr lang="ko-KR" altLang="en-US" dirty="0"/>
              <a:t>머신러닝의 강점 분야</a:t>
            </a:r>
            <a:endParaRPr lang="en-US" altLang="ko-KR" dirty="0"/>
          </a:p>
          <a:p>
            <a:pPr lvl="1"/>
            <a:r>
              <a:rPr lang="ko-KR" altLang="en-US" dirty="0"/>
              <a:t>기존 솔루션으로는 많은 수동 조정과 규칙이 필요한 문제</a:t>
            </a:r>
          </a:p>
          <a:p>
            <a:pPr lvl="2"/>
            <a:r>
              <a:rPr lang="ko-KR" altLang="en-US" dirty="0" err="1"/>
              <a:t>머신러닝</a:t>
            </a:r>
            <a:r>
              <a:rPr lang="ko-KR" altLang="en-US" dirty="0"/>
              <a:t> 모델이 코드를 간단하게 만들고 전통적인 방법보다 더 잘 수행</a:t>
            </a:r>
            <a:endParaRPr lang="en-US" altLang="ko-KR" dirty="0"/>
          </a:p>
          <a:p>
            <a:pPr lvl="1"/>
            <a:r>
              <a:rPr lang="ko-KR" altLang="en-US" dirty="0"/>
              <a:t>전통적인 방식으로는 해결 방법이 없는 복잡한 문제</a:t>
            </a:r>
          </a:p>
          <a:p>
            <a:pPr lvl="2"/>
            <a:r>
              <a:rPr lang="ko-KR" altLang="en-US" dirty="0"/>
              <a:t>가장 뛰어난 </a:t>
            </a:r>
            <a:r>
              <a:rPr lang="ko-KR" altLang="en-US" dirty="0" err="1"/>
              <a:t>머신러닝</a:t>
            </a:r>
            <a:r>
              <a:rPr lang="ko-KR" altLang="en-US" dirty="0"/>
              <a:t> 기법으로 해결 방법을 찾음</a:t>
            </a:r>
            <a:endParaRPr lang="en-US" altLang="ko-KR" dirty="0"/>
          </a:p>
          <a:p>
            <a:pPr lvl="1"/>
            <a:r>
              <a:rPr lang="ko-KR" altLang="en-US" dirty="0"/>
              <a:t>유동적인 환경</a:t>
            </a:r>
          </a:p>
          <a:p>
            <a:pPr lvl="2"/>
            <a:r>
              <a:rPr lang="ko-KR" altLang="en-US" dirty="0" err="1"/>
              <a:t>머신러닝</a:t>
            </a:r>
            <a:r>
              <a:rPr lang="ko-KR" altLang="en-US" dirty="0"/>
              <a:t> 시스템은 새로운 데이터로 쉽게 </a:t>
            </a:r>
            <a:r>
              <a:rPr lang="ko-KR" altLang="en-US" dirty="0" err="1"/>
              <a:t>재훈련할</a:t>
            </a:r>
            <a:r>
              <a:rPr lang="ko-KR" altLang="en-US" dirty="0"/>
              <a:t> 수 있어 항상 최신 상태를 유지</a:t>
            </a:r>
            <a:endParaRPr lang="en-US" altLang="ko-KR" dirty="0"/>
          </a:p>
          <a:p>
            <a:pPr lvl="1"/>
            <a:r>
              <a:rPr lang="ko-KR" altLang="en-US" dirty="0"/>
              <a:t>복잡한 문제와 대량의 데이터에서 </a:t>
            </a:r>
            <a:r>
              <a:rPr lang="ko-KR" altLang="en-US" dirty="0" err="1"/>
              <a:t>인사이트</a:t>
            </a:r>
            <a:r>
              <a:rPr lang="ko-KR" altLang="en-US" dirty="0"/>
              <a:t> 얻기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3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애플리케이션 </a:t>
            </a:r>
            <a:r>
              <a:rPr lang="ko-KR" altLang="en-US" dirty="0"/>
              <a:t>사례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생산 라인에서 제품 이미지를 분석해 자동으로 분류하기</a:t>
            </a:r>
            <a:endParaRPr lang="en-US" altLang="ko-KR"/>
          </a:p>
          <a:p>
            <a:r>
              <a:rPr lang="ko-KR" altLang="en-US"/>
              <a:t>뇌를 스캔하여 종양 진단하기</a:t>
            </a:r>
            <a:endParaRPr lang="en-US" altLang="ko-KR"/>
          </a:p>
          <a:p>
            <a:r>
              <a:rPr lang="ko-KR" altLang="en-US"/>
              <a:t>자동으로 뉴스 기사 분류하기</a:t>
            </a:r>
            <a:endParaRPr lang="en-US" altLang="ko-KR"/>
          </a:p>
          <a:p>
            <a:r>
              <a:rPr lang="ko-KR" altLang="en-US"/>
              <a:t>토론 포럼에서 부정적인 코멘트를 자동으로 구분하기</a:t>
            </a:r>
            <a:endParaRPr lang="en-US" altLang="ko-KR"/>
          </a:p>
          <a:p>
            <a:r>
              <a:rPr lang="ko-KR" altLang="en-US"/>
              <a:t>긴 문서를 자동으로 요약하기</a:t>
            </a:r>
            <a:endParaRPr lang="en-US" altLang="ko-KR"/>
          </a:p>
          <a:p>
            <a:r>
              <a:rPr lang="ko-KR" altLang="en-US"/>
              <a:t>챗봇 또는 개인 비서 만들기</a:t>
            </a:r>
            <a:endParaRPr lang="en-US" altLang="ko-KR"/>
          </a:p>
          <a:p>
            <a:r>
              <a:rPr lang="ko-KR" altLang="en-US"/>
              <a:t>여러 가지 성과 자료를 바탕으로 회사의 내년도 수익 예측하기</a:t>
            </a:r>
            <a:endParaRPr lang="en-US" altLang="ko-KR"/>
          </a:p>
          <a:p>
            <a:r>
              <a:rPr lang="ko-KR" altLang="en-US"/>
              <a:t>음성 명령에 반응하는 앱 만들기</a:t>
            </a:r>
            <a:endParaRPr lang="en-US" altLang="ko-KR"/>
          </a:p>
          <a:p>
            <a:r>
              <a:rPr lang="ko-KR" altLang="en-US"/>
              <a:t>신용카드 부정 거래 감지하기</a:t>
            </a:r>
            <a:endParaRPr lang="en-US" altLang="ko-KR"/>
          </a:p>
          <a:p>
            <a:r>
              <a:rPr lang="ko-KR" altLang="en-US"/>
              <a:t>구매 이력을 기반으로 고객을 나누고 각 집합마다 다른 마케팅 전략을 계획하기</a:t>
            </a:r>
            <a:endParaRPr lang="en-US" altLang="ko-KR"/>
          </a:p>
          <a:p>
            <a:r>
              <a:rPr lang="ko-KR" altLang="en-US"/>
              <a:t>고차원의 복잡한 데이터셋을 명확하고 의미 있는 그래프로 표현하기</a:t>
            </a:r>
            <a:endParaRPr lang="en-US" altLang="ko-KR"/>
          </a:p>
          <a:p>
            <a:r>
              <a:rPr lang="ko-KR" altLang="en-US"/>
              <a:t>과거 구매 이력을 기반으로 고객이 관심을 가질 수 있는 상품 추천하기</a:t>
            </a:r>
            <a:endParaRPr lang="en-US" altLang="ko-KR"/>
          </a:p>
          <a:p>
            <a:r>
              <a:rPr lang="ko-KR" altLang="en-US"/>
              <a:t>지능형 게임 봇 만들기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4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r>
              <a:rPr lang="ko-KR" altLang="en-US" dirty="0"/>
              <a:t>넓은 범주의 분류</a:t>
            </a:r>
            <a:endParaRPr lang="en-US" altLang="ko-KR" dirty="0"/>
          </a:p>
          <a:p>
            <a:pPr lvl="2"/>
            <a:r>
              <a:rPr lang="ko-KR" altLang="en-US" dirty="0"/>
              <a:t>훈련 지도 방식</a:t>
            </a:r>
            <a:endParaRPr lang="en-US" altLang="ko-KR" dirty="0"/>
          </a:p>
          <a:p>
            <a:pPr lvl="3"/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비지도</a:t>
            </a:r>
            <a:r>
              <a:rPr lang="en-US" altLang="ko-KR" dirty="0"/>
              <a:t>, </a:t>
            </a:r>
            <a:r>
              <a:rPr lang="ko-KR" altLang="en-US" dirty="0"/>
              <a:t>준지도</a:t>
            </a:r>
            <a:r>
              <a:rPr lang="en-US" altLang="ko-KR" dirty="0"/>
              <a:t>, </a:t>
            </a:r>
            <a:r>
              <a:rPr lang="ko-KR" altLang="en-US" dirty="0"/>
              <a:t>자기 지도</a:t>
            </a:r>
            <a:r>
              <a:rPr lang="en-US" altLang="ko-KR" dirty="0"/>
              <a:t>, </a:t>
            </a:r>
            <a:r>
              <a:rPr lang="ko-KR" altLang="en-US" dirty="0"/>
              <a:t>강화 학습</a:t>
            </a:r>
            <a:endParaRPr lang="en-US" altLang="ko-KR" dirty="0"/>
          </a:p>
          <a:p>
            <a:pPr lvl="2"/>
            <a:r>
              <a:rPr lang="ko-KR" altLang="en-US" dirty="0"/>
              <a:t>실시간으로 점진적인 학습을 하는지 아닌지</a:t>
            </a:r>
            <a:endParaRPr lang="en-US" altLang="ko-KR" dirty="0"/>
          </a:p>
          <a:p>
            <a:pPr lvl="3"/>
            <a:r>
              <a:rPr lang="ko-KR" altLang="en-US" dirty="0"/>
              <a:t>온라인 학습과 배치 학습</a:t>
            </a:r>
            <a:endParaRPr lang="en-US" altLang="ko-KR" dirty="0"/>
          </a:p>
          <a:p>
            <a:pPr lvl="2"/>
            <a:r>
              <a:rPr lang="ko-KR" altLang="en-US" dirty="0"/>
              <a:t>단순하게 알고 있는 데이터 포인트와 새 데이터 포인트를 비교 또는 과학자들이 하는 것처럼 훈련 </a:t>
            </a:r>
            <a:r>
              <a:rPr lang="ko-KR" altLang="en-US" dirty="0" err="1"/>
              <a:t>데이터셋에서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패턴을 발견하여 예측 모델을 생성</a:t>
            </a:r>
            <a:endParaRPr lang="en-US" altLang="ko-KR" dirty="0"/>
          </a:p>
          <a:p>
            <a:pPr lvl="3"/>
            <a:r>
              <a:rPr lang="ko-KR" altLang="en-US" dirty="0"/>
              <a:t>사례 기반 학습과 모델 기반 학습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9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1.4.1 </a:t>
            </a:r>
            <a:r>
              <a:rPr lang="ko-KR" altLang="en-US" b="1" dirty="0">
                <a:solidFill>
                  <a:srgbClr val="FF0000"/>
                </a:solidFill>
              </a:rPr>
              <a:t>훈련 지도 방식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시스템을 학습하는 동안의 지도 형태나 정보량에 따라 분류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지도 학습</a:t>
            </a:r>
            <a:r>
              <a:rPr lang="en-US" altLang="ko-KR" b="1" dirty="0"/>
              <a:t>(supervised learning)</a:t>
            </a:r>
          </a:p>
          <a:p>
            <a:pPr lvl="1"/>
            <a:r>
              <a:rPr lang="ko-KR" altLang="en-US" dirty="0"/>
              <a:t>알고리즘에 주입하는 훈련 데이터에 레이블</a:t>
            </a:r>
            <a:r>
              <a:rPr lang="en-US" altLang="ko-KR" dirty="0"/>
              <a:t>(label)</a:t>
            </a:r>
            <a:r>
              <a:rPr lang="ko-KR" altLang="en-US" dirty="0"/>
              <a:t>이라는 원하는 답이 포함</a:t>
            </a:r>
            <a:endParaRPr lang="en-US" altLang="ko-KR" dirty="0"/>
          </a:p>
          <a:p>
            <a:pPr lvl="2"/>
            <a:r>
              <a:rPr lang="ko-KR" altLang="en-US" dirty="0"/>
              <a:t>분류</a:t>
            </a:r>
            <a:r>
              <a:rPr lang="en-US" altLang="ko-KR" dirty="0"/>
              <a:t>(classification) – </a:t>
            </a:r>
            <a:r>
              <a:rPr lang="ko-KR" altLang="en-US" dirty="0" err="1"/>
              <a:t>스팸</a:t>
            </a:r>
            <a:r>
              <a:rPr lang="ko-KR" altLang="en-US" dirty="0"/>
              <a:t> 필터</a:t>
            </a:r>
            <a:endParaRPr lang="en-US" altLang="ko-KR" dirty="0"/>
          </a:p>
          <a:p>
            <a:pPr lvl="2"/>
            <a:r>
              <a:rPr lang="ko-KR" altLang="en-US" dirty="0"/>
              <a:t>특성</a:t>
            </a:r>
            <a:r>
              <a:rPr lang="en-US" altLang="ko-KR" dirty="0"/>
              <a:t>(feature) - (</a:t>
            </a:r>
            <a:r>
              <a:rPr lang="ko-KR" altLang="en-US" dirty="0"/>
              <a:t>주행 거리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, </a:t>
            </a:r>
            <a:r>
              <a:rPr lang="ko-KR" altLang="en-US" dirty="0"/>
              <a:t>브랜드 등</a:t>
            </a:r>
            <a:r>
              <a:rPr lang="en-US" altLang="ko-KR" dirty="0"/>
              <a:t>)</a:t>
            </a:r>
            <a:r>
              <a:rPr lang="ko-KR" altLang="en-US" dirty="0"/>
              <a:t>을 사용해 중고차 가격 같은 타깃</a:t>
            </a:r>
            <a:r>
              <a:rPr lang="en-US" altLang="ko-KR" dirty="0"/>
              <a:t>(target) </a:t>
            </a:r>
            <a:r>
              <a:rPr lang="ko-KR" altLang="en-US" dirty="0"/>
              <a:t>수치를 예측</a:t>
            </a:r>
            <a:endParaRPr lang="en-US" altLang="ko-KR" dirty="0"/>
          </a:p>
          <a:p>
            <a:pPr lvl="3"/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3074779" y="5831174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</a:t>
            </a:r>
            <a:r>
              <a:rPr lang="en-US" altLang="ko-KR" sz="1400" b="1">
                <a:latin typeface="+mn-ea"/>
              </a:rPr>
              <a:t>5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스팸 분류를 위한 레이블된 훈련 세트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지도 학습의 예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B48B9B2-1E24-1F42-DED4-3DA8C456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3265113"/>
            <a:ext cx="5572125" cy="23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회귀 알고리즘을 분류에 사용할 수도 있음</a:t>
            </a:r>
            <a:endParaRPr lang="en-US" altLang="ko-KR" dirty="0"/>
          </a:p>
          <a:p>
            <a:pPr lvl="2"/>
            <a:r>
              <a:rPr lang="ko-KR" altLang="en-US" dirty="0"/>
              <a:t>반대로 일부 분류 알고리즘을 회귀에 사용할 수도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분류에 널리 쓰이는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(logistic regression)</a:t>
            </a:r>
            <a:r>
              <a:rPr lang="ko-KR" altLang="en-US" dirty="0"/>
              <a:t>는 클래스에 속할 확률을 출력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3074779" y="5831174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1-6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회귀 문제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주어진 입력 특성으로 값을 예측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B53D6C-C1DA-92A5-7F97-1D1E7168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295525"/>
            <a:ext cx="6638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7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비지도 학습</a:t>
            </a:r>
            <a:r>
              <a:rPr lang="en-US" altLang="ko-KR" b="1" dirty="0"/>
              <a:t>(unsupervised learning)</a:t>
            </a:r>
          </a:p>
          <a:p>
            <a:pPr lvl="1"/>
            <a:r>
              <a:rPr lang="ko-KR" altLang="en-US" dirty="0"/>
              <a:t>훈련 데이터에 레이블이 없음</a:t>
            </a:r>
            <a:endParaRPr lang="en-US" altLang="ko-KR" dirty="0"/>
          </a:p>
          <a:p>
            <a:pPr lvl="2"/>
            <a:r>
              <a:rPr lang="ko-KR" altLang="en-US" dirty="0"/>
              <a:t>시스템이 아무런 도움 없이 학습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3074779" y="5348263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1-7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비지도 학습에서 레이블이 없는 훈련 세트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E4EBFC0-51A0-63D6-42A3-65F99B7C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195513"/>
            <a:ext cx="47339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6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 err="1">
                <a:latin typeface="+mn-ea"/>
              </a:rPr>
              <a:t>오렐리앙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ko-KR" altLang="en-US" sz="1700" b="1" dirty="0" err="1" smtClean="0">
                <a:latin typeface="+mn-ea"/>
              </a:rPr>
              <a:t>제롱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박해선 </a:t>
            </a:r>
            <a:r>
              <a:rPr lang="en-US" altLang="ko-KR" sz="1700" b="1" dirty="0" err="1" smtClean="0">
                <a:latin typeface="+mn-ea"/>
              </a:rPr>
              <a:t>haesun.park@tensorflow.blog</a:t>
            </a:r>
            <a:endParaRPr lang="en-US" altLang="ko-KR" sz="1700" b="1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계층 군집</a:t>
            </a:r>
            <a:r>
              <a:rPr lang="en-US" altLang="ko-KR"/>
              <a:t>(hierarchical clustering) </a:t>
            </a:r>
            <a:r>
              <a:rPr lang="ko-KR" altLang="en-US"/>
              <a:t>알고리즘을 사용하여 각 그룹을 더 작은 그룹으로 세분화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3074779" y="4665149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1-8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군집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B4E6836-DA2A-FEA4-DC40-9DAC4192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33823"/>
            <a:ext cx="5943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9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시각화</a:t>
            </a:r>
            <a:r>
              <a:rPr lang="en-US" altLang="ko-KR"/>
              <a:t>(visualization)</a:t>
            </a:r>
          </a:p>
          <a:p>
            <a:pPr lvl="1"/>
            <a:r>
              <a:rPr lang="ko-KR" altLang="en-US"/>
              <a:t>차원 축소</a:t>
            </a:r>
            <a:r>
              <a:rPr lang="en-US" altLang="ko-KR"/>
              <a:t>(dimensionality reduction)</a:t>
            </a:r>
          </a:p>
          <a:p>
            <a:pPr lvl="1"/>
            <a:r>
              <a:rPr lang="ko-KR" altLang="en-US"/>
              <a:t>특성 추출</a:t>
            </a:r>
            <a:r>
              <a:rPr lang="en-US" altLang="ko-KR"/>
              <a:t>(feature extraction)</a:t>
            </a:r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3074779" y="5898204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1-9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의미 있는 군집을 강조한 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t-SNE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시각화의 예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60C4D11-499F-1092-284A-A42156C8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79" y="1929504"/>
            <a:ext cx="6034087" cy="37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0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이상치 탐지</a:t>
            </a:r>
            <a:r>
              <a:rPr lang="en-US" altLang="ko-KR"/>
              <a:t>(outlier detection)</a:t>
            </a:r>
          </a:p>
          <a:p>
            <a:pPr lvl="1"/>
            <a:r>
              <a:rPr lang="ko-KR" altLang="en-US"/>
              <a:t>특이치 탐지</a:t>
            </a:r>
            <a:r>
              <a:rPr lang="en-US" altLang="ko-KR"/>
              <a:t>(novelty detection)</a:t>
            </a:r>
          </a:p>
          <a:p>
            <a:pPr lvl="1"/>
            <a:r>
              <a:rPr lang="ko-KR" altLang="en-US"/>
              <a:t>연관 규칙 학습</a:t>
            </a:r>
            <a:r>
              <a:rPr lang="en-US" altLang="ko-KR"/>
              <a:t>(association rule learning)</a:t>
            </a:r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3074779" y="5898204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1-10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이상치 탐지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3051442-0B76-5290-4F94-CE87955A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318004"/>
            <a:ext cx="7210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준지도 학습</a:t>
            </a:r>
            <a:r>
              <a:rPr lang="en-US" altLang="ko-KR" b="1"/>
              <a:t>(semi-supervised learning)</a:t>
            </a:r>
          </a:p>
          <a:p>
            <a:pPr lvl="1"/>
            <a:r>
              <a:rPr lang="ko-KR" altLang="en-US"/>
              <a:t>레이블이 일부만 있는 데이터를 다루는 알고리즘</a:t>
            </a:r>
            <a:endParaRPr lang="en-US" altLang="ko-KR"/>
          </a:p>
          <a:p>
            <a:pPr lvl="2"/>
            <a:r>
              <a:rPr lang="ko-KR" altLang="en-US"/>
              <a:t>구글 포토 서비스</a:t>
            </a:r>
            <a:endParaRPr lang="en-US" altLang="ko-KR"/>
          </a:p>
          <a:p>
            <a:pPr lvl="1"/>
            <a:r>
              <a:rPr lang="ko-KR" altLang="en-US"/>
              <a:t>대부분의 준지도 학습 알고리즘은 지도 학습과 비지도 학습의 조합으로 구성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1590676" y="5898204"/>
            <a:ext cx="9096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1-11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두 개의 클래스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삼각형과 사각형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사용한 준지도 학습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새로운 샘플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곱셈 기호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은 레이블이 있는 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사각형 샘플에 더 가깝지만 레이블이 없는 샘플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원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이 샘플을 삼각형 클래스로 분류하는 데 도움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918AC8B-CE3B-F24F-E82D-E1C555F8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81" y="2672630"/>
            <a:ext cx="6319837" cy="30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75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자기 지도 학습</a:t>
            </a:r>
            <a:r>
              <a:rPr lang="en-US" altLang="ko-KR" b="1"/>
              <a:t>(self-supervised learning)</a:t>
            </a:r>
          </a:p>
          <a:p>
            <a:pPr lvl="1"/>
            <a:r>
              <a:rPr lang="ko-KR" altLang="en-US"/>
              <a:t>레이블이 전혀 없는 데이터셋에서 레이블이 완전히 부여된 데이터셋을 생성</a:t>
            </a:r>
            <a:endParaRPr lang="en-US" altLang="ko-KR"/>
          </a:p>
          <a:p>
            <a:pPr lvl="2"/>
            <a:r>
              <a:rPr lang="ko-KR" altLang="en-US"/>
              <a:t>레이블이 없는 이미지로 구성된 대량의 데이터셋이 있다면 각 이미지의 일부분을 랜덤하게 마스킹</a:t>
            </a:r>
            <a:r>
              <a:rPr lang="en-US" altLang="ko-KR"/>
              <a:t>(masking)</a:t>
            </a:r>
            <a:r>
              <a:rPr lang="ko-KR" altLang="en-US"/>
              <a:t>하고 모델이 원본 이미지를 복원하도록 훈련</a:t>
            </a:r>
            <a:r>
              <a:rPr lang="en-US" altLang="ko-KR"/>
              <a:t>(</a:t>
            </a:r>
            <a:r>
              <a:rPr lang="ko-KR" altLang="en-US"/>
              <a:t>그림 </a:t>
            </a:r>
            <a:r>
              <a:rPr lang="en-US" altLang="ko-KR"/>
              <a:t>1-12)</a:t>
            </a:r>
          </a:p>
          <a:p>
            <a:pPr lvl="2"/>
            <a:r>
              <a:rPr lang="ko-KR" altLang="en-US"/>
              <a:t>훈련하는 동안 마스킹된 이미지는 모델의 입력으로 사용되고 원본 이미지는 레이블로 사용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1590676" y="5964879"/>
            <a:ext cx="909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1-12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자기 지도 학습의 예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입력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과 타깃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7302AF9-E6A2-3C24-8114-151083E6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94" y="2700689"/>
            <a:ext cx="6043612" cy="30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강화 학습</a:t>
            </a:r>
            <a:r>
              <a:rPr lang="en-US" altLang="ko-KR" b="1"/>
              <a:t>(reinforcement learning)</a:t>
            </a:r>
          </a:p>
          <a:p>
            <a:pPr lvl="1"/>
            <a:r>
              <a:rPr lang="ko-KR" altLang="en-US"/>
              <a:t>에이전트</a:t>
            </a:r>
            <a:r>
              <a:rPr lang="en-US" altLang="ko-KR"/>
              <a:t>(agent) - </a:t>
            </a:r>
            <a:r>
              <a:rPr lang="ko-KR" altLang="en-US"/>
              <a:t>학습하는 시스템</a:t>
            </a:r>
            <a:endParaRPr lang="en-US" altLang="ko-KR"/>
          </a:p>
          <a:p>
            <a:pPr lvl="2"/>
            <a:r>
              <a:rPr lang="ko-KR" altLang="en-US"/>
              <a:t>환경</a:t>
            </a:r>
            <a:r>
              <a:rPr lang="en-US" altLang="ko-KR"/>
              <a:t>(environment)</a:t>
            </a:r>
            <a:r>
              <a:rPr lang="ko-KR" altLang="en-US"/>
              <a:t>을 관찰해서 행동</a:t>
            </a:r>
            <a:r>
              <a:rPr lang="en-US" altLang="ko-KR"/>
              <a:t>(action)</a:t>
            </a:r>
            <a:r>
              <a:rPr lang="ko-KR" altLang="en-US"/>
              <a:t>을 실행하고 그 결과로 보상</a:t>
            </a:r>
            <a:r>
              <a:rPr lang="en-US" altLang="ko-KR"/>
              <a:t>(reward) </a:t>
            </a:r>
            <a:r>
              <a:rPr lang="ko-KR" altLang="en-US"/>
              <a:t>또는 벌점</a:t>
            </a:r>
            <a:r>
              <a:rPr lang="en-US" altLang="ko-KR"/>
              <a:t>(penalty) </a:t>
            </a:r>
            <a:r>
              <a:rPr lang="ko-KR" altLang="en-US"/>
              <a:t>부과</a:t>
            </a:r>
            <a:endParaRPr lang="en-US" altLang="ko-KR"/>
          </a:p>
          <a:p>
            <a:pPr lvl="1"/>
            <a:r>
              <a:rPr lang="ko-KR" altLang="en-US"/>
              <a:t>정책</a:t>
            </a:r>
            <a:r>
              <a:rPr lang="en-US" altLang="ko-KR"/>
              <a:t>(policy)</a:t>
            </a:r>
          </a:p>
          <a:p>
            <a:pPr lvl="2"/>
            <a:r>
              <a:rPr lang="ko-KR" altLang="en-US"/>
              <a:t>시간이 지나면서 가장 큰 보상을 얻기 위한 최상의 전략을 스스로 학습</a:t>
            </a:r>
            <a:endParaRPr lang="en-US" altLang="ko-KR"/>
          </a:p>
          <a:p>
            <a:pPr lvl="2"/>
            <a:r>
              <a:rPr lang="ko-KR" altLang="en-US"/>
              <a:t>정책은 주어진 상황에서 에이전트가 어떤 행동을 선택해야 할지 정의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DABA2-2B13-17C4-8152-E92035EA2BB7}"/>
              </a:ext>
            </a:extLst>
          </p:cNvPr>
          <p:cNvSpPr txBox="1"/>
          <p:nvPr/>
        </p:nvSpPr>
        <p:spPr>
          <a:xfrm>
            <a:off x="1609725" y="5637555"/>
            <a:ext cx="909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1-13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강화 학습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F1F0728-0E9B-2B0B-AD0F-2976F980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85" y="3089970"/>
            <a:ext cx="2998482" cy="1762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319BC8F-FCF8-E2BA-9E7B-25A9997B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42" y="3107289"/>
            <a:ext cx="2982741" cy="15661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7D4F256-F342-A0E5-A42F-A0C4DAF80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535" y="3103354"/>
            <a:ext cx="3006351" cy="1574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726A2F9-61DF-B745-2EAF-368AD8F13574}"/>
              </a:ext>
            </a:extLst>
          </p:cNvPr>
          <p:cNvSpPr txBox="1"/>
          <p:nvPr/>
        </p:nvSpPr>
        <p:spPr>
          <a:xfrm>
            <a:off x="1400308" y="4926200"/>
            <a:ext cx="2786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200" b="1">
                <a:latin typeface="+mn-ea"/>
              </a:rPr>
              <a:t>관찰</a:t>
            </a:r>
            <a:endParaRPr lang="en-US" altLang="ko-KR" sz="1200" b="1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b="1">
                <a:latin typeface="+mn-ea"/>
              </a:rPr>
              <a:t>정책에 따라 행동을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01DDE3-B5D2-6CE3-EF47-D5B2FE6CDD42}"/>
              </a:ext>
            </a:extLst>
          </p:cNvPr>
          <p:cNvSpPr txBox="1"/>
          <p:nvPr/>
        </p:nvSpPr>
        <p:spPr>
          <a:xfrm>
            <a:off x="4764794" y="4922320"/>
            <a:ext cx="2786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200" b="1">
                <a:latin typeface="+mn-ea"/>
              </a:rPr>
              <a:t>행동 실행</a:t>
            </a:r>
            <a:r>
              <a:rPr lang="en-US" altLang="ko-KR" sz="1200" b="1">
                <a:latin typeface="+mn-ea"/>
              </a:rPr>
              <a:t>!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200" b="1">
                <a:latin typeface="+mn-ea"/>
              </a:rPr>
              <a:t>보상이나 벌점을 받음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8399392-B7B2-4B95-B8F2-D159A6E2781F}"/>
              </a:ext>
            </a:extLst>
          </p:cNvPr>
          <p:cNvSpPr txBox="1"/>
          <p:nvPr/>
        </p:nvSpPr>
        <p:spPr>
          <a:xfrm>
            <a:off x="8188592" y="4929740"/>
            <a:ext cx="3344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sz="1200" b="1">
                <a:latin typeface="+mn-ea"/>
              </a:rPr>
              <a:t>정책 수정</a:t>
            </a:r>
            <a:r>
              <a:rPr lang="en-US" altLang="ko-KR" sz="1200" b="1">
                <a:latin typeface="+mn-ea"/>
              </a:rPr>
              <a:t>(</a:t>
            </a:r>
            <a:r>
              <a:rPr lang="ko-KR" altLang="en-US" sz="1200" b="1">
                <a:latin typeface="+mn-ea"/>
              </a:rPr>
              <a:t>학습 단계</a:t>
            </a:r>
            <a:r>
              <a:rPr lang="en-US" altLang="ko-KR" sz="1200" b="1">
                <a:latin typeface="+mn-ea"/>
              </a:rPr>
              <a:t>)</a:t>
            </a:r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200" b="1">
                <a:latin typeface="+mn-ea"/>
              </a:rPr>
              <a:t>최적의 정책을 찾을 때까지 반복</a:t>
            </a:r>
          </a:p>
        </p:txBody>
      </p:sp>
    </p:spTree>
    <p:extLst>
      <p:ext uri="{BB962C8B-B14F-4D97-AF65-F5344CB8AC3E}">
        <p14:creationId xmlns:p14="http://schemas.microsoft.com/office/powerpoint/2010/main" val="220572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1.4.2 </a:t>
            </a:r>
            <a:r>
              <a:rPr lang="ko-KR" altLang="en-US" b="1" dirty="0">
                <a:solidFill>
                  <a:srgbClr val="FF0000"/>
                </a:solidFill>
              </a:rPr>
              <a:t>배치 학습과 온라인 학습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 dirty="0"/>
              <a:t>배치 학습</a:t>
            </a:r>
            <a:r>
              <a:rPr lang="en-US" altLang="ko-KR" b="1" dirty="0"/>
              <a:t>(batch learning)</a:t>
            </a:r>
          </a:p>
          <a:p>
            <a:pPr lvl="1"/>
            <a:r>
              <a:rPr lang="ko-KR" altLang="en-US" dirty="0"/>
              <a:t>오프라인 학습</a:t>
            </a:r>
            <a:r>
              <a:rPr lang="en-US" altLang="ko-KR" dirty="0"/>
              <a:t>(offline learning)</a:t>
            </a:r>
          </a:p>
          <a:p>
            <a:pPr lvl="2"/>
            <a:r>
              <a:rPr lang="ko-KR" altLang="en-US" dirty="0"/>
              <a:t>가용한 데이터를 모두 사용해 훈련</a:t>
            </a:r>
            <a:endParaRPr lang="en-US" altLang="ko-KR" dirty="0"/>
          </a:p>
          <a:p>
            <a:pPr lvl="2"/>
            <a:r>
              <a:rPr lang="ko-KR" altLang="en-US" dirty="0"/>
              <a:t>일반적으로 이 방식은 시간과 자원을 많이 소모하므로 오프라인에서 수행</a:t>
            </a:r>
            <a:endParaRPr lang="en-US" altLang="ko-KR" dirty="0"/>
          </a:p>
          <a:p>
            <a:pPr lvl="1"/>
            <a:r>
              <a:rPr lang="ko-KR" altLang="en-US" dirty="0"/>
              <a:t>모델 부패</a:t>
            </a:r>
            <a:r>
              <a:rPr lang="en-US" altLang="ko-KR" dirty="0"/>
              <a:t>(model rot) </a:t>
            </a:r>
            <a:r>
              <a:rPr lang="ko-KR" altLang="en-US" dirty="0"/>
              <a:t>또는 데이터 </a:t>
            </a:r>
            <a:r>
              <a:rPr lang="ko-KR" altLang="en-US" dirty="0" err="1"/>
              <a:t>드리프트</a:t>
            </a:r>
            <a:r>
              <a:rPr lang="en-US" altLang="ko-KR" dirty="0"/>
              <a:t>(data drift)</a:t>
            </a:r>
          </a:p>
          <a:p>
            <a:pPr lvl="2"/>
            <a:r>
              <a:rPr lang="ko-KR" altLang="en-US" dirty="0"/>
              <a:t>모델의 성능이 시간 경과에 따라 천천히 감소하는 경향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ko-KR" altLang="en-US" dirty="0" err="1"/>
              <a:t>데이터셋을</a:t>
            </a:r>
            <a:r>
              <a:rPr lang="ko-KR" altLang="en-US" dirty="0"/>
              <a:t> 사용해 훈련하는 데 많은 시간이 소요</a:t>
            </a:r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ko-KR" altLang="en-US" dirty="0" err="1"/>
              <a:t>데이터셋을</a:t>
            </a:r>
            <a:r>
              <a:rPr lang="ko-KR" altLang="en-US" dirty="0"/>
              <a:t> 사용해 훈련한다면 많은 컴퓨팅 자원이 필요</a:t>
            </a:r>
            <a:endParaRPr lang="en-US" altLang="ko-KR" dirty="0"/>
          </a:p>
          <a:p>
            <a:pPr lvl="1"/>
            <a:r>
              <a:rPr lang="ko-KR" altLang="en-US" dirty="0"/>
              <a:t>자원이 제한된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스마트폰</a:t>
            </a:r>
            <a:r>
              <a:rPr lang="ko-KR" altLang="en-US" dirty="0"/>
              <a:t> 또는 화성 탐사 </a:t>
            </a:r>
            <a:r>
              <a:rPr lang="ko-KR" altLang="en-US" dirty="0" err="1"/>
              <a:t>로버</a:t>
            </a:r>
            <a:r>
              <a:rPr lang="en-US" altLang="ko-KR" dirty="0"/>
              <a:t>)</a:t>
            </a:r>
            <a:r>
              <a:rPr lang="ko-KR" altLang="en-US" dirty="0"/>
              <a:t>이 스스로 학습해야 할 때 많은 양의 훈련 데이터를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나르고 매일 몇 시간씩 학습을 위해 많은 자원을 사용하면 심각한 문제 발생</a:t>
            </a:r>
            <a:endParaRPr lang="en-US" altLang="ko-KR" dirty="0"/>
          </a:p>
          <a:p>
            <a:pPr lvl="2"/>
            <a:r>
              <a:rPr lang="ko-KR" altLang="en-US" dirty="0"/>
              <a:t>점진적으로 학습할 수 있는 알고리즘을 사용하는 것이 효과적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8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온라인 학습</a:t>
            </a:r>
            <a:r>
              <a:rPr lang="en-US" altLang="ko-KR" b="1"/>
              <a:t>(online learning)</a:t>
            </a:r>
          </a:p>
          <a:p>
            <a:pPr lvl="1"/>
            <a:r>
              <a:rPr lang="ko-KR" altLang="en-US"/>
              <a:t>데이터를 순차적으로 한 개씩 또는 미니배치</a:t>
            </a:r>
            <a:r>
              <a:rPr lang="en-US" altLang="ko-KR"/>
              <a:t>(mini-batch)</a:t>
            </a:r>
            <a:r>
              <a:rPr lang="ko-KR" altLang="en-US"/>
              <a:t>라 부르는 작은 묶음 단위로 주입하여 시스템을 훈련</a:t>
            </a:r>
            <a:endParaRPr lang="en-US" altLang="ko-KR"/>
          </a:p>
          <a:p>
            <a:pPr lvl="1"/>
            <a:r>
              <a:rPr lang="ko-KR" altLang="en-US"/>
              <a:t>매 학습 단계가 빠르고 비용이 적게 들어 시스템은 데이터가 도착하는 대로 즉시 학습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21D8B5-5BB9-A2E1-2233-4FBC55A2B2E7}"/>
              </a:ext>
            </a:extLst>
          </p:cNvPr>
          <p:cNvSpPr txBox="1"/>
          <p:nvPr/>
        </p:nvSpPr>
        <p:spPr>
          <a:xfrm>
            <a:off x="1547813" y="5782841"/>
            <a:ext cx="909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1-14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온라인 학습에서는 모델을 훈련하고 제품에 론칭한 뒤에도 새로운 데이터가 들어오면 계속 학습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29877B7-F209-C56D-0362-96E5299D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07" y="2245532"/>
            <a:ext cx="6436186" cy="33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0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외부 메모리 학습</a:t>
            </a:r>
            <a:r>
              <a:rPr lang="en-US" altLang="ko-KR"/>
              <a:t>(out-of-core learning)</a:t>
            </a:r>
          </a:p>
          <a:p>
            <a:pPr lvl="2"/>
            <a:r>
              <a:rPr lang="ko-KR" altLang="en-US"/>
              <a:t>온라인 학습 알고리즘을 사용하여 컴퓨터 한 대의 메인 메모리에 들어갈 수 없는 아주 큰 데이터셋에서 모델을 훈련</a:t>
            </a:r>
            <a:endParaRPr lang="en-US" altLang="ko-KR"/>
          </a:p>
          <a:p>
            <a:pPr lvl="2"/>
            <a:r>
              <a:rPr lang="ko-KR" altLang="en-US"/>
              <a:t>알고리즘이 데이터 일부를 읽어들이고 훈련 단계를 수행</a:t>
            </a:r>
            <a:endParaRPr lang="en-US" altLang="ko-KR"/>
          </a:p>
          <a:p>
            <a:pPr lvl="2"/>
            <a:r>
              <a:rPr lang="ko-KR" altLang="en-US"/>
              <a:t>전체 데이터가 모두 적용될 때까지 이 과정을 반복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21D8B5-5BB9-A2E1-2233-4FBC55A2B2E7}"/>
              </a:ext>
            </a:extLst>
          </p:cNvPr>
          <p:cNvSpPr txBox="1"/>
          <p:nvPr/>
        </p:nvSpPr>
        <p:spPr>
          <a:xfrm>
            <a:off x="1547813" y="5782841"/>
            <a:ext cx="909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1-15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온라인 학습을 사용한 대량의 데이터 처리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CDD9D17-DFE3-98D5-8A5E-B8532EFF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35" y="2387369"/>
            <a:ext cx="4895730" cy="31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5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학습률</a:t>
            </a:r>
            <a:r>
              <a:rPr lang="en-US" altLang="ko-KR"/>
              <a:t>(learning rate)</a:t>
            </a:r>
          </a:p>
          <a:p>
            <a:pPr lvl="2"/>
            <a:r>
              <a:rPr lang="ko-KR" altLang="en-US"/>
              <a:t>온라인 학습 시스템에서 변화하는 데이터에 얼마나 빠르게 적응할 것인지의 파라미터</a:t>
            </a:r>
            <a:endParaRPr lang="en-US" altLang="ko-KR"/>
          </a:p>
          <a:p>
            <a:pPr lvl="2"/>
            <a:r>
              <a:rPr lang="ko-KR" altLang="en-US"/>
              <a:t>학습률이 높으면 </a:t>
            </a:r>
            <a:r>
              <a:rPr lang="en-US" altLang="ko-KR"/>
              <a:t>- </a:t>
            </a:r>
            <a:r>
              <a:rPr lang="ko-KR" altLang="en-US"/>
              <a:t>시스템이 데이터에 빠르게 적응하지만 예전 데이터를 금방 잊음</a:t>
            </a:r>
            <a:endParaRPr lang="en-US" altLang="ko-KR"/>
          </a:p>
          <a:p>
            <a:pPr lvl="2"/>
            <a:r>
              <a:rPr lang="ko-KR" altLang="en-US"/>
              <a:t>학습률이 낮으면 </a:t>
            </a:r>
            <a:r>
              <a:rPr lang="en-US" altLang="ko-KR"/>
              <a:t>- </a:t>
            </a:r>
            <a:r>
              <a:rPr lang="ko-KR" altLang="en-US"/>
              <a:t>시스템의 관성이 더 커져서 더 느리게 학습</a:t>
            </a:r>
            <a:r>
              <a:rPr lang="en-US" altLang="ko-KR"/>
              <a:t>. </a:t>
            </a:r>
            <a:r>
              <a:rPr lang="ko-KR" altLang="en-US"/>
              <a:t>하지만 새로운 데이터에 있는 잡음이나 대표성 없는 데이터 포인트에 덜 민감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온라인 학습에서 가장 큰 문제점</a:t>
            </a:r>
            <a:endParaRPr lang="en-US" altLang="ko-KR"/>
          </a:p>
          <a:p>
            <a:pPr lvl="2"/>
            <a:r>
              <a:rPr lang="ko-KR" altLang="en-US"/>
              <a:t>시스템에 나쁜 데이터가 주입되었을 때 시스템 성능이 감소</a:t>
            </a:r>
            <a:endParaRPr lang="en-US" altLang="ko-KR"/>
          </a:p>
          <a:p>
            <a:pPr lvl="2"/>
            <a:r>
              <a:rPr lang="ko-KR" altLang="en-US"/>
              <a:t>시스템을 면밀히 모니터링하고 성능 감소가 감지되면 즉각 학습을 중지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14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1.4.3 </a:t>
            </a:r>
            <a:r>
              <a:rPr lang="ko-KR" altLang="en-US" b="1">
                <a:solidFill>
                  <a:srgbClr val="FF0000"/>
                </a:solidFill>
              </a:rPr>
              <a:t>사례 기반 학습과 모델 기반 학습</a:t>
            </a:r>
            <a:endParaRPr lang="en-US" altLang="ko-KR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/>
              <a:t>사례 기반 학습</a:t>
            </a:r>
            <a:r>
              <a:rPr lang="en-US" altLang="ko-KR" b="1"/>
              <a:t>(instance-based learning)</a:t>
            </a:r>
          </a:p>
          <a:p>
            <a:pPr lvl="1"/>
            <a:r>
              <a:rPr lang="ko-KR" altLang="en-US"/>
              <a:t>시스템이 훈련 샘플을 기억함으로써 학습</a:t>
            </a:r>
            <a:endParaRPr lang="en-US" altLang="ko-KR"/>
          </a:p>
          <a:p>
            <a:pPr lvl="1"/>
            <a:r>
              <a:rPr lang="ko-KR" altLang="en-US"/>
              <a:t>유사도 측정을 사용해 새로운 데이터와 학습한 샘플</a:t>
            </a:r>
            <a:r>
              <a:rPr lang="en-US" altLang="ko-KR"/>
              <a:t>(</a:t>
            </a:r>
            <a:r>
              <a:rPr lang="ko-KR" altLang="en-US"/>
              <a:t>또는 학습한 샘플 중 일부</a:t>
            </a:r>
            <a:r>
              <a:rPr lang="en-US" altLang="ko-KR"/>
              <a:t>)</a:t>
            </a:r>
            <a:r>
              <a:rPr lang="ko-KR" altLang="en-US"/>
              <a:t>을 비교하는 식으로 일반화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36EEEA-B3C5-D3A6-8B06-6CCFF803A05A}"/>
              </a:ext>
            </a:extLst>
          </p:cNvPr>
          <p:cNvSpPr txBox="1"/>
          <p:nvPr/>
        </p:nvSpPr>
        <p:spPr>
          <a:xfrm>
            <a:off x="1547813" y="5782841"/>
            <a:ext cx="909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1-16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사례 기반 학습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0217638-D2EF-325E-35B5-DC05C2C3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47341"/>
            <a:ext cx="65532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5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모델 기반 학습</a:t>
            </a:r>
            <a:r>
              <a:rPr lang="en-US" altLang="ko-KR" b="1"/>
              <a:t>(model-based learning)</a:t>
            </a:r>
          </a:p>
          <a:p>
            <a:pPr lvl="1"/>
            <a:r>
              <a:rPr lang="ko-KR" altLang="en-US"/>
              <a:t>샘플들의 모델을 만들어 예측</a:t>
            </a:r>
            <a:r>
              <a:rPr lang="en-US" altLang="ko-KR"/>
              <a:t>(prediction)</a:t>
            </a:r>
            <a:r>
              <a:rPr lang="ko-KR" altLang="en-US"/>
              <a:t>에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36EEEA-B3C5-D3A6-8B06-6CCFF803A05A}"/>
              </a:ext>
            </a:extLst>
          </p:cNvPr>
          <p:cNvSpPr txBox="1"/>
          <p:nvPr/>
        </p:nvSpPr>
        <p:spPr>
          <a:xfrm>
            <a:off x="1547813" y="5287220"/>
            <a:ext cx="9096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1-17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모델 기반 학습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7787220-4D70-0793-3872-C93C37F2B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025607"/>
            <a:ext cx="66865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기반 학습의 예시</a:t>
            </a:r>
            <a:endParaRPr lang="en-US" altLang="ko-KR"/>
          </a:p>
          <a:p>
            <a:pPr lvl="2"/>
            <a:r>
              <a:rPr lang="ko-KR" altLang="en-US"/>
              <a:t>돈이 사람을 행복하게 만드는지 알아본다고 가정</a:t>
            </a:r>
            <a:r>
              <a:rPr lang="en-US" altLang="ko-KR"/>
              <a:t>(OECD, </a:t>
            </a:r>
            <a:r>
              <a:rPr lang="ko-KR" altLang="en-US"/>
              <a:t>세계은행 통계 활용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36EEEA-B3C5-D3A6-8B06-6CCFF803A05A}"/>
              </a:ext>
            </a:extLst>
          </p:cNvPr>
          <p:cNvSpPr txBox="1"/>
          <p:nvPr/>
        </p:nvSpPr>
        <p:spPr>
          <a:xfrm>
            <a:off x="6829425" y="5363420"/>
            <a:ext cx="4157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1-18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어떤 경향이 보이나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?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72E0556-99B5-075B-8CBA-9492EB14CCB3}"/>
              </a:ext>
            </a:extLst>
          </p:cNvPr>
          <p:cNvSpPr txBox="1"/>
          <p:nvPr/>
        </p:nvSpPr>
        <p:spPr>
          <a:xfrm>
            <a:off x="1395413" y="1722769"/>
            <a:ext cx="3443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u="none" strike="noStrike" baseline="0">
                <a:latin typeface="+mn-ea"/>
              </a:rPr>
              <a:t>표 </a:t>
            </a:r>
            <a:r>
              <a:rPr lang="en-US" altLang="ko-KR" sz="1400" b="1" i="0" u="none" strike="noStrike" baseline="0">
                <a:latin typeface="+mn-ea"/>
              </a:rPr>
              <a:t>1-1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돈이 사람을 행복하게 만드는가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?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E2811DA-2AE0-1757-4AFE-CD8202E60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66247"/>
            <a:ext cx="3962400" cy="304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1693F3E-E6A9-81E2-1192-65362B08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81" y="1949407"/>
            <a:ext cx="58483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7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선택</a:t>
            </a:r>
            <a:r>
              <a:rPr lang="en-US" altLang="ko-KR"/>
              <a:t>(model selection)</a:t>
            </a:r>
          </a:p>
          <a:p>
            <a:pPr lvl="2"/>
            <a:r>
              <a:rPr lang="en-US" altLang="ko-KR"/>
              <a:t>1</a:t>
            </a:r>
            <a:r>
              <a:rPr lang="ko-KR" altLang="en-US"/>
              <a:t>인당 </a:t>
            </a:r>
            <a:r>
              <a:rPr lang="en-US" altLang="ko-KR"/>
              <a:t>GDP</a:t>
            </a:r>
            <a:r>
              <a:rPr lang="ko-KR" altLang="en-US"/>
              <a:t>라는 특성 하나를 가진 삶의 만족도에 대한 선형 모델</a:t>
            </a:r>
            <a:r>
              <a:rPr lang="en-US" altLang="ko-KR"/>
              <a:t>(linear model)</a:t>
            </a:r>
            <a:r>
              <a:rPr lang="ko-KR" altLang="en-US"/>
              <a:t>을 선택</a:t>
            </a:r>
            <a:endParaRPr lang="en-US" altLang="ko-KR"/>
          </a:p>
          <a:p>
            <a:pPr lvl="2"/>
            <a:r>
              <a:rPr lang="ko-KR" altLang="en-US"/>
              <a:t>이 모델은 두 개의 모델 파라미터</a:t>
            </a:r>
            <a:r>
              <a:rPr lang="en-US" altLang="ko-KR"/>
              <a:t>(model parameter)r </a:t>
            </a:r>
            <a:r>
              <a:rPr lang="en-US" altLang="ko-KR" i="1"/>
              <a:t>θ</a:t>
            </a:r>
            <a:r>
              <a:rPr lang="en-US" altLang="ko-KR" baseline="-25000"/>
              <a:t>0</a:t>
            </a:r>
            <a:r>
              <a:rPr lang="ko-KR" altLang="en-US"/>
              <a:t>과 </a:t>
            </a:r>
            <a:r>
              <a:rPr lang="en-US" altLang="ko-KR" i="1"/>
              <a:t>θ</a:t>
            </a:r>
            <a:r>
              <a:rPr lang="en-US" altLang="ko-KR" baseline="-25000"/>
              <a:t>1</a:t>
            </a:r>
            <a:r>
              <a:rPr lang="ko-KR" altLang="en-US"/>
              <a:t>을 가짐</a:t>
            </a:r>
            <a:endParaRPr lang="en-US" altLang="ko-KR"/>
          </a:p>
          <a:p>
            <a:pPr lvl="2"/>
            <a:r>
              <a:rPr lang="ko-KR" altLang="en-US"/>
              <a:t>측정 지표 정의</a:t>
            </a:r>
            <a:endParaRPr lang="en-US" altLang="ko-KR"/>
          </a:p>
          <a:p>
            <a:pPr lvl="3"/>
            <a:r>
              <a:rPr lang="ko-KR" altLang="en-US"/>
              <a:t>효용 함수</a:t>
            </a:r>
            <a:r>
              <a:rPr lang="en-US" altLang="ko-KR"/>
              <a:t>(utility function) </a:t>
            </a:r>
            <a:r>
              <a:rPr lang="ko-KR" altLang="en-US"/>
              <a:t>또는 적합도 함수</a:t>
            </a:r>
            <a:r>
              <a:rPr lang="en-US" altLang="ko-KR"/>
              <a:t>(fitness function)</a:t>
            </a:r>
          </a:p>
          <a:p>
            <a:pPr lvl="3"/>
            <a:r>
              <a:rPr lang="ko-KR" altLang="en-US"/>
              <a:t>비용 함수</a:t>
            </a:r>
            <a:r>
              <a:rPr lang="en-US" altLang="ko-KR"/>
              <a:t>(cost function)</a:t>
            </a:r>
          </a:p>
          <a:p>
            <a:pPr lvl="2"/>
            <a:r>
              <a:rPr lang="ko-KR" altLang="en-US"/>
              <a:t>훈련</a:t>
            </a:r>
            <a:r>
              <a:rPr lang="en-US" altLang="ko-KR"/>
              <a:t>(training)</a:t>
            </a:r>
          </a:p>
          <a:p>
            <a:pPr lvl="3"/>
            <a:r>
              <a:rPr lang="ko-KR" altLang="en-US"/>
              <a:t>알고리즘에 훈련 데이터를 공급하여 데이터에 가장 잘 맞는 선형 모델의 파라미터를 찾음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36EEEA-B3C5-D3A6-8B06-6CCFF803A05A}"/>
              </a:ext>
            </a:extLst>
          </p:cNvPr>
          <p:cNvSpPr txBox="1"/>
          <p:nvPr/>
        </p:nvSpPr>
        <p:spPr>
          <a:xfrm>
            <a:off x="5795963" y="6144768"/>
            <a:ext cx="4157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1-19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가능한 몇 가지 선형 모델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814D3B-D389-4366-6EAE-4EF8870639F1}"/>
              </a:ext>
            </a:extLst>
          </p:cNvPr>
          <p:cNvSpPr txBox="1"/>
          <p:nvPr/>
        </p:nvSpPr>
        <p:spPr>
          <a:xfrm>
            <a:off x="1426989" y="4103786"/>
            <a:ext cx="232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u="none" strike="noStrike" baseline="0">
                <a:latin typeface="+mn-ea"/>
              </a:rPr>
              <a:t>식 </a:t>
            </a:r>
            <a:r>
              <a:rPr lang="en-US" altLang="ko-KR" sz="1400" b="1" i="0" u="none" strike="noStrike" baseline="0">
                <a:latin typeface="+mn-ea"/>
              </a:rPr>
              <a:t>1-1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간단한 선형 모델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DB81216-5F5E-8492-AEAF-37250A65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26" y="4411563"/>
            <a:ext cx="2867025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456588B-E0EB-AF28-6C5C-38F8E7E7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3524356"/>
            <a:ext cx="4648200" cy="258150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6AAC8D03-C371-EB96-2731-908598BE0937}"/>
              </a:ext>
            </a:extLst>
          </p:cNvPr>
          <p:cNvSpPr/>
          <p:nvPr/>
        </p:nvSpPr>
        <p:spPr>
          <a:xfrm>
            <a:off x="1209675" y="3971925"/>
            <a:ext cx="3467100" cy="96202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0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최적화한 선형 모델</a:t>
            </a:r>
            <a:endParaRPr lang="en-US" altLang="ko-KR"/>
          </a:p>
          <a:p>
            <a:pPr lvl="2"/>
            <a:r>
              <a:rPr lang="en-US" altLang="ko-KR"/>
              <a:t>OECD </a:t>
            </a:r>
            <a:r>
              <a:rPr lang="ko-KR" altLang="en-US"/>
              <a:t>데이터에 없는 키프로스</a:t>
            </a:r>
            <a:r>
              <a:rPr lang="en-US" altLang="ko-KR"/>
              <a:t>(Cyprus) </a:t>
            </a:r>
            <a:r>
              <a:rPr lang="ko-KR" altLang="en-US"/>
              <a:t>사람들이 얼마나 행복한지 알아보기 위해 이 모델을 사용</a:t>
            </a:r>
            <a:endParaRPr lang="en-US" altLang="ko-KR"/>
          </a:p>
          <a:p>
            <a:pPr lvl="2"/>
            <a:r>
              <a:rPr lang="ko-KR" altLang="en-US"/>
              <a:t>키프로스의 </a:t>
            </a:r>
            <a:r>
              <a:rPr lang="en-US" altLang="ko-KR"/>
              <a:t>1</a:t>
            </a:r>
            <a:r>
              <a:rPr lang="ko-KR" altLang="en-US"/>
              <a:t>인당 </a:t>
            </a:r>
            <a:r>
              <a:rPr lang="en-US" altLang="ko-KR"/>
              <a:t>GDP</a:t>
            </a:r>
            <a:r>
              <a:rPr lang="ko-KR" altLang="en-US"/>
              <a:t>를 보면 </a:t>
            </a:r>
            <a:r>
              <a:rPr lang="en-US" altLang="ko-KR"/>
              <a:t>37,655</a:t>
            </a:r>
            <a:r>
              <a:rPr lang="ko-KR" altLang="en-US"/>
              <a:t>달러이므로 이를 모델에 적용해 </a:t>
            </a:r>
            <a:r>
              <a:rPr lang="en-US" altLang="ko-KR"/>
              <a:t>3.75 + 37,655 × 6.78 × 10</a:t>
            </a:r>
            <a:r>
              <a:rPr lang="en-US" altLang="ko-KR" baseline="30000"/>
              <a:t>-5</a:t>
            </a:r>
            <a:r>
              <a:rPr lang="en-US" altLang="ko-KR"/>
              <a:t> = 6.30</a:t>
            </a:r>
            <a:r>
              <a:rPr lang="ko-KR" altLang="en-US"/>
              <a:t>이라는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삶의 만족도를 계산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36EEEA-B3C5-D3A6-8B06-6CCFF803A05A}"/>
              </a:ext>
            </a:extLst>
          </p:cNvPr>
          <p:cNvSpPr txBox="1"/>
          <p:nvPr/>
        </p:nvSpPr>
        <p:spPr>
          <a:xfrm>
            <a:off x="4471988" y="5753010"/>
            <a:ext cx="4157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1-20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훈련 데이터에 최적인 선형 모델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FE97959-0CA7-C18C-17A4-59D0A0D9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2257425"/>
            <a:ext cx="60483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42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파이썬 코드 </a:t>
            </a:r>
            <a:r>
              <a:rPr lang="en-US" altLang="ko-KR"/>
              <a:t>- </a:t>
            </a:r>
            <a:r>
              <a:rPr lang="ko-KR" altLang="en-US"/>
              <a:t>산점도 시각화 및 사이킷런을 이용한 선형 모델 훈련과 예측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C356ABB-46D2-7333-715E-7C28C856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2019"/>
            <a:ext cx="5972175" cy="52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13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endParaRPr lang="en-US" altLang="ko-KR"/>
          </a:p>
          <a:p>
            <a:pPr lvl="1"/>
            <a:r>
              <a:rPr lang="en-US" altLang="ko-KR"/>
              <a:t>k -</a:t>
            </a:r>
            <a:r>
              <a:rPr lang="ko-KR" altLang="en-US"/>
              <a:t>최근접 이웃</a:t>
            </a:r>
            <a:r>
              <a:rPr lang="en-US" altLang="ko-KR"/>
              <a:t>(k-nearest neighbors) </a:t>
            </a:r>
            <a:r>
              <a:rPr lang="ko-KR" altLang="en-US"/>
              <a:t>회귀</a:t>
            </a:r>
            <a:endParaRPr lang="en-US" altLang="ko-KR"/>
          </a:p>
          <a:p>
            <a:pPr lvl="2"/>
            <a:r>
              <a:rPr lang="ko-KR" altLang="en-US"/>
              <a:t>이전 코드에서 선형 회귀 모델을 </a:t>
            </a:r>
            <a:r>
              <a:rPr lang="en-US" altLang="ko-KR"/>
              <a:t>k-</a:t>
            </a:r>
            <a:r>
              <a:rPr lang="ko-KR" altLang="en-US"/>
              <a:t>최근접 이웃 회귀로 바꾸려면 간단히 아래 두 줄을 변경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2063655-4E90-5B01-FE41-894E402F78AD}"/>
              </a:ext>
            </a:extLst>
          </p:cNvPr>
          <p:cNvGrpSpPr/>
          <p:nvPr/>
        </p:nvGrpSpPr>
        <p:grpSpPr>
          <a:xfrm>
            <a:off x="482154" y="779306"/>
            <a:ext cx="965184" cy="307777"/>
            <a:chOff x="8558796" y="2459923"/>
            <a:chExt cx="965184" cy="3077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F97C0A89-B764-BB84-E60F-755FE9A80674}"/>
                </a:ext>
              </a:extLst>
            </p:cNvPr>
            <p:cNvSpPr/>
            <p:nvPr/>
          </p:nvSpPr>
          <p:spPr>
            <a:xfrm>
              <a:off x="8558796" y="2459923"/>
              <a:ext cx="965184" cy="307777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NOTE</a:t>
              </a: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래픽 11" descr="연필 단색으로 채워진">
              <a:extLst>
                <a:ext uri="{FF2B5EF4-FFF2-40B4-BE49-F238E27FC236}">
                  <a16:creationId xmlns="" xmlns:a16="http://schemas.microsoft.com/office/drawing/2014/main" id="{E0DED6A4-CCEC-8AC3-0334-95649A8C1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2206" y="2524466"/>
              <a:ext cx="200666" cy="20066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8659A733-0C51-3F28-767E-62882B83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2268494"/>
            <a:ext cx="7439025" cy="904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F8079195-9F20-C7DE-0530-C972E3E38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312" y="3721981"/>
            <a:ext cx="7439025" cy="9048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="" xmlns:a16="http://schemas.microsoft.com/office/drawing/2014/main" id="{342379AC-8C9D-64C4-81AB-4D4E8E92297B}"/>
              </a:ext>
            </a:extLst>
          </p:cNvPr>
          <p:cNvSpPr/>
          <p:nvPr/>
        </p:nvSpPr>
        <p:spPr>
          <a:xfrm>
            <a:off x="5753274" y="3324225"/>
            <a:ext cx="200025" cy="152400"/>
          </a:xfrm>
          <a:prstGeom prst="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02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시스템의 종류</a:t>
            </a:r>
            <a:r>
              <a:rPr lang="en-US" altLang="ko-KR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r>
              <a:rPr lang="ko-KR" altLang="en-US"/>
              <a:t>머신러닝 프로젝트 과정 요약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r>
              <a:rPr lang="ko-KR" altLang="en-US"/>
              <a:t>데이터 분석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r>
              <a:rPr lang="ko-KR" altLang="en-US"/>
              <a:t>모델 선택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r>
              <a:rPr lang="ko-KR" altLang="en-US"/>
              <a:t>훈련 데이터로 모델을 훈련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학습 알고리즘이 비용 함수를 최소화하는 모델 파라미터를 찾음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r>
              <a:rPr lang="ko-KR" altLang="en-US"/>
              <a:t>잘 일반화되기를 기대하면서 새로운 데이터에 모델을 적용해 예측 </a:t>
            </a:r>
            <a:r>
              <a:rPr lang="en-US" altLang="ko-KR"/>
              <a:t>- </a:t>
            </a:r>
            <a:r>
              <a:rPr lang="ko-KR" altLang="en-US"/>
              <a:t>추론</a:t>
            </a:r>
            <a:r>
              <a:rPr lang="en-US" altLang="ko-KR"/>
              <a:t>(inference)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652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머신러닝의 </a:t>
            </a:r>
            <a:r>
              <a:rPr lang="ko-KR" altLang="en-US" dirty="0"/>
              <a:t>주요 도전 과제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믿기 힘든 데이터의 효과</a:t>
            </a:r>
            <a:endParaRPr lang="en-US" altLang="ko-KR"/>
          </a:p>
          <a:p>
            <a:pPr lvl="1"/>
            <a:r>
              <a:rPr lang="ko-KR" altLang="en-US"/>
              <a:t>충분한 데이터가 주어지면 아주 간단한 모델을 포함하여 여러 다른 머신러닝 알고리즘이 복잡한 자연어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중의성 해소</a:t>
            </a:r>
            <a:r>
              <a:rPr lang="en-US" altLang="ko-KR"/>
              <a:t>(disambiguation) </a:t>
            </a:r>
            <a:r>
              <a:rPr lang="ko-KR" altLang="en-US"/>
              <a:t>문제를 거의 비슷하게 잘 처리한다는 사실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CD7C00-E05B-303A-DE45-1DCCB16A78F7}"/>
              </a:ext>
            </a:extLst>
          </p:cNvPr>
          <p:cNvSpPr txBox="1"/>
          <p:nvPr/>
        </p:nvSpPr>
        <p:spPr>
          <a:xfrm>
            <a:off x="4017169" y="6163275"/>
            <a:ext cx="4157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1-21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알고리즘 대비 데이터의 중요성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2E097EA-8867-D6D6-494A-070B29BA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67" y="2235069"/>
            <a:ext cx="4166564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42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1.5 </a:t>
            </a:r>
            <a:r>
              <a:rPr lang="ko-KR" altLang="en-US" dirty="0" smtClean="0"/>
              <a:t>머신러닝의 </a:t>
            </a:r>
            <a:r>
              <a:rPr lang="ko-KR" altLang="en-US" dirty="0"/>
              <a:t>주요 도전 과제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1.5.1 </a:t>
            </a:r>
            <a:r>
              <a:rPr lang="ko-KR" altLang="en-US" b="1" dirty="0">
                <a:solidFill>
                  <a:srgbClr val="FF0000"/>
                </a:solidFill>
              </a:rPr>
              <a:t>충분하지 않은 양의 훈련 데이터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알고리즘이 잘 작동하려면 데이터 가 많아야 함</a:t>
            </a:r>
            <a:endParaRPr lang="en-US" altLang="ko-KR" dirty="0"/>
          </a:p>
          <a:p>
            <a:pPr lvl="1"/>
            <a:r>
              <a:rPr lang="ko-KR" altLang="en-US" dirty="0"/>
              <a:t>간단한 문제에서도 수천 개의 데이터가 필요하고 이미지나 음성 인식 같은 복잡한 문제라면 수백만 개가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1.5.2 </a:t>
            </a:r>
            <a:r>
              <a:rPr lang="ko-KR" altLang="en-US" b="1" dirty="0">
                <a:solidFill>
                  <a:srgbClr val="FF0000"/>
                </a:solidFill>
              </a:rPr>
              <a:t>대표성 없는 훈련 데이터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일반화가 잘되려면 훈련 데이터가 일반화하고 싶은 새로운 사례를 잘 대표하는 것이 중요</a:t>
            </a:r>
            <a:endParaRPr lang="en-US" altLang="ko-KR" dirty="0"/>
          </a:p>
          <a:p>
            <a:pPr lvl="1"/>
            <a:r>
              <a:rPr lang="ko-KR" altLang="en-US" dirty="0"/>
              <a:t>샘플이 작으면 샘플링 잡음</a:t>
            </a:r>
            <a:r>
              <a:rPr lang="en-US" altLang="ko-KR" dirty="0"/>
              <a:t>(sampling noise, </a:t>
            </a:r>
            <a:r>
              <a:rPr lang="ko-KR" altLang="en-US" dirty="0"/>
              <a:t>우연에 의한 대표성 없는 데이터</a:t>
            </a:r>
            <a:r>
              <a:rPr lang="en-US" altLang="ko-KR" dirty="0"/>
              <a:t>)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1"/>
            <a:r>
              <a:rPr lang="ko-KR" altLang="en-US" dirty="0"/>
              <a:t>매우 큰 샘플도 표본 추출 방법이 잘못되면 대표성을 띠지 못할 수 있음 </a:t>
            </a:r>
            <a:r>
              <a:rPr lang="en-US" altLang="ko-KR" dirty="0"/>
              <a:t>-</a:t>
            </a:r>
            <a:r>
              <a:rPr lang="ko-KR" altLang="en-US" dirty="0"/>
              <a:t> 샘플링 편향</a:t>
            </a:r>
            <a:r>
              <a:rPr lang="en-US" altLang="ko-KR" dirty="0"/>
              <a:t>(sampling bias)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CD7C00-E05B-303A-DE45-1DCCB16A78F7}"/>
              </a:ext>
            </a:extLst>
          </p:cNvPr>
          <p:cNvSpPr txBox="1"/>
          <p:nvPr/>
        </p:nvSpPr>
        <p:spPr>
          <a:xfrm>
            <a:off x="4017169" y="6163275"/>
            <a:ext cx="4157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1-22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대표성이 더 큰 훈련 샘플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12B4A2F-7BC1-AB04-98FD-2F78D4C3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34032"/>
            <a:ext cx="6705600" cy="2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17649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435252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1.5 </a:t>
            </a:r>
            <a:r>
              <a:rPr lang="ko-KR" altLang="en-US" dirty="0" smtClean="0"/>
              <a:t>머신러닝의 </a:t>
            </a:r>
            <a:r>
              <a:rPr lang="ko-KR" altLang="en-US" dirty="0"/>
              <a:t>주요 도전 과제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1.5.3 </a:t>
            </a:r>
            <a:r>
              <a:rPr lang="ko-KR" altLang="en-US" b="1" dirty="0">
                <a:solidFill>
                  <a:srgbClr val="FF0000"/>
                </a:solidFill>
              </a:rPr>
              <a:t>낮은 품질의 데이터</a:t>
            </a:r>
            <a:endParaRPr lang="en-US" altLang="ko-KR" dirty="0"/>
          </a:p>
          <a:p>
            <a:pPr lvl="1"/>
            <a:r>
              <a:rPr lang="ko-KR" altLang="en-US" dirty="0"/>
              <a:t>훈련 데이터 정제가 필요한 경우</a:t>
            </a:r>
            <a:endParaRPr lang="en-US" altLang="ko-KR" dirty="0"/>
          </a:p>
          <a:p>
            <a:pPr lvl="2"/>
            <a:r>
              <a:rPr lang="ko-KR" altLang="en-US" dirty="0"/>
              <a:t>일부 샘플이 </a:t>
            </a:r>
            <a:r>
              <a:rPr lang="ko-KR" altLang="en-US" dirty="0" err="1"/>
              <a:t>이상치라는</a:t>
            </a:r>
            <a:r>
              <a:rPr lang="ko-KR" altLang="en-US" dirty="0"/>
              <a:t> 게 명확하면 간단히 해당 샘플들을 무시하거나 수동으로 잘못된 것을 고침</a:t>
            </a:r>
            <a:endParaRPr lang="en-US" altLang="ko-KR" dirty="0"/>
          </a:p>
          <a:p>
            <a:pPr lvl="2"/>
            <a:r>
              <a:rPr lang="ko-KR" altLang="en-US" dirty="0"/>
              <a:t>일부 샘플에 특성 몇 개가 빠져있다면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고객 중 </a:t>
            </a:r>
            <a:r>
              <a:rPr lang="en-US" altLang="ko-KR" dirty="0"/>
              <a:t>5%</a:t>
            </a:r>
            <a:r>
              <a:rPr lang="ko-KR" altLang="en-US" dirty="0"/>
              <a:t>가 나이를 기록하지 않음</a:t>
            </a:r>
            <a:r>
              <a:rPr lang="en-US" altLang="ko-KR" dirty="0"/>
              <a:t>) </a:t>
            </a:r>
            <a:r>
              <a:rPr lang="ko-KR" altLang="en-US" dirty="0"/>
              <a:t>이 특성을 모두 무시할지</a:t>
            </a:r>
            <a:r>
              <a:rPr lang="en-US" altLang="ko-KR" dirty="0"/>
              <a:t>, </a:t>
            </a:r>
            <a:r>
              <a:rPr lang="ko-KR" altLang="en-US" dirty="0"/>
              <a:t>이 샘플을 무시할지</a:t>
            </a:r>
            <a:r>
              <a:rPr lang="en-US" altLang="ko-KR" dirty="0"/>
              <a:t>, </a:t>
            </a:r>
            <a:r>
              <a:rPr lang="ko-KR" altLang="en-US" dirty="0"/>
              <a:t>빠진 값을 채울지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평균 </a:t>
            </a:r>
            <a:r>
              <a:rPr lang="ko-KR" altLang="en-US" dirty="0" smtClean="0"/>
              <a:t>나이로 채움</a:t>
            </a:r>
            <a:r>
              <a:rPr lang="en-US" altLang="ko-KR" dirty="0" smtClean="0"/>
              <a:t>), </a:t>
            </a:r>
            <a:r>
              <a:rPr lang="ko-KR" altLang="en-US" dirty="0"/>
              <a:t>또는 이 특성을 넣은 모델과 제외한 모델을 따로 훈련시킬 것인지 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1.5.4 </a:t>
            </a:r>
            <a:r>
              <a:rPr lang="ko-KR" altLang="en-US" b="1" dirty="0" err="1">
                <a:solidFill>
                  <a:srgbClr val="FF0000"/>
                </a:solidFill>
              </a:rPr>
              <a:t>관련없는</a:t>
            </a:r>
            <a:r>
              <a:rPr lang="ko-KR" altLang="en-US" b="1" dirty="0">
                <a:solidFill>
                  <a:srgbClr val="FF0000"/>
                </a:solidFill>
              </a:rPr>
              <a:t> 특성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특성 공학</a:t>
            </a:r>
            <a:r>
              <a:rPr lang="en-US" altLang="ko-KR" dirty="0"/>
              <a:t>(feature engineering)</a:t>
            </a:r>
          </a:p>
          <a:p>
            <a:pPr lvl="2"/>
            <a:r>
              <a:rPr lang="ko-KR" altLang="en-US" dirty="0"/>
              <a:t>특성 선택</a:t>
            </a:r>
            <a:r>
              <a:rPr lang="en-US" altLang="ko-KR" dirty="0"/>
              <a:t>(feature selection) - </a:t>
            </a:r>
            <a:r>
              <a:rPr lang="ko-KR" altLang="en-US" dirty="0"/>
              <a:t>가지고 있는 특성 중에서 훈련에 가장 유용한 특성을 선택</a:t>
            </a:r>
            <a:endParaRPr lang="en-US" altLang="ko-KR" dirty="0"/>
          </a:p>
          <a:p>
            <a:pPr lvl="2"/>
            <a:r>
              <a:rPr lang="ko-KR" altLang="en-US" dirty="0"/>
              <a:t>특성 추출</a:t>
            </a:r>
            <a:r>
              <a:rPr lang="en-US" altLang="ko-KR" dirty="0"/>
              <a:t>(feature extraction) - </a:t>
            </a:r>
            <a:r>
              <a:rPr lang="ko-KR" altLang="en-US" dirty="0"/>
              <a:t>특성을 결합하여 더 유용한 특성을 만듦</a:t>
            </a:r>
            <a:endParaRPr lang="en-US" altLang="ko-KR" dirty="0"/>
          </a:p>
          <a:p>
            <a:pPr lvl="2"/>
            <a:r>
              <a:rPr lang="ko-KR" altLang="en-US" dirty="0"/>
              <a:t>데이터 수집</a:t>
            </a:r>
            <a:r>
              <a:rPr lang="en-US" altLang="ko-KR" dirty="0"/>
              <a:t> - </a:t>
            </a:r>
            <a:r>
              <a:rPr lang="ko-KR" altLang="en-US" dirty="0"/>
              <a:t>새로운 데이터를 수집해 새 특성을 만듦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78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1.5 </a:t>
            </a:r>
            <a:r>
              <a:rPr lang="ko-KR" altLang="en-US" dirty="0" smtClean="0"/>
              <a:t>머신러닝의 </a:t>
            </a:r>
            <a:r>
              <a:rPr lang="ko-KR" altLang="en-US" dirty="0"/>
              <a:t>주요 도전 과제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1.5.5 </a:t>
            </a:r>
            <a:r>
              <a:rPr lang="ko-KR" altLang="en-US" b="1">
                <a:solidFill>
                  <a:srgbClr val="FF0000"/>
                </a:solidFill>
              </a:rPr>
              <a:t>훈련 데이터 과대적합</a:t>
            </a:r>
            <a:endParaRPr lang="en-US" altLang="ko-KR"/>
          </a:p>
          <a:p>
            <a:pPr lvl="1"/>
            <a:r>
              <a:rPr lang="ko-KR" altLang="en-US"/>
              <a:t>모델이 훈련 데이터에는 너무 잘 맞지만 일반성이 떨어짐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48058CE-7010-7549-100E-8263ACDE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86000"/>
            <a:ext cx="7981950" cy="2790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ABE3F5-453E-B0F8-697A-EBDDE91B6AFC}"/>
              </a:ext>
            </a:extLst>
          </p:cNvPr>
          <p:cNvSpPr txBox="1"/>
          <p:nvPr/>
        </p:nvSpPr>
        <p:spPr>
          <a:xfrm>
            <a:off x="4017169" y="5219444"/>
            <a:ext cx="4157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1-23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훈련 데이터에 과대적합된 사례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4094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1.5</a:t>
            </a:r>
            <a:r>
              <a:rPr lang="ko-KR" altLang="en-US" dirty="0" smtClean="0"/>
              <a:t> </a:t>
            </a:r>
            <a:r>
              <a:rPr lang="ko-KR" altLang="en-US" dirty="0"/>
              <a:t>머신러닝의 주요 도전 과제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규제</a:t>
            </a:r>
            <a:r>
              <a:rPr lang="en-US" altLang="ko-KR"/>
              <a:t>(regularization)</a:t>
            </a:r>
          </a:p>
          <a:p>
            <a:pPr lvl="2"/>
            <a:r>
              <a:rPr lang="ko-KR" altLang="en-US"/>
              <a:t>모델을 단순하게 하고 과대적합의 위험을 줄이기 위해 모델에 제약을 가하는 것</a:t>
            </a:r>
            <a:endParaRPr lang="en-US" altLang="ko-KR"/>
          </a:p>
          <a:p>
            <a:pPr lvl="2"/>
            <a:r>
              <a:rPr lang="ko-KR" altLang="en-US"/>
              <a:t>학습하는 동안 적용할 규제의 양은 하이퍼파라미터</a:t>
            </a:r>
            <a:r>
              <a:rPr lang="en-US" altLang="ko-KR"/>
              <a:t>(hyperparameter)</a:t>
            </a:r>
            <a:r>
              <a:rPr lang="ko-KR" altLang="en-US"/>
              <a:t>가 결정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ABE3F5-453E-B0F8-697A-EBDDE91B6AFC}"/>
              </a:ext>
            </a:extLst>
          </p:cNvPr>
          <p:cNvSpPr txBox="1"/>
          <p:nvPr/>
        </p:nvSpPr>
        <p:spPr>
          <a:xfrm>
            <a:off x="4017169" y="5405181"/>
            <a:ext cx="4157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1-24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규제는 과대적합의 위험을 감소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CA3965A-4E1D-3672-9E12-7EA746BCE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395537"/>
            <a:ext cx="7953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67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1.5</a:t>
            </a:r>
            <a:r>
              <a:rPr lang="ko-KR" altLang="en-US" dirty="0" smtClean="0"/>
              <a:t> </a:t>
            </a:r>
            <a:r>
              <a:rPr lang="ko-KR" altLang="en-US" dirty="0"/>
              <a:t>머신러닝의 주요 도전 과제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1.5.6 </a:t>
            </a:r>
            <a:r>
              <a:rPr lang="ko-KR" altLang="en-US" b="1" dirty="0">
                <a:solidFill>
                  <a:srgbClr val="FF0000"/>
                </a:solidFill>
              </a:rPr>
              <a:t>훈련 데이터 과소적합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모델이 너무 단순해서 데이터의 내재된 구조를 학습하지 못할 때 발생</a:t>
            </a:r>
            <a:endParaRPr lang="en-US" altLang="ko-KR" dirty="0"/>
          </a:p>
          <a:p>
            <a:pPr lvl="1"/>
            <a:r>
              <a:rPr lang="ko-KR" altLang="en-US" dirty="0"/>
              <a:t>문제 해결</a:t>
            </a:r>
            <a:endParaRPr lang="en-US" altLang="ko-KR" dirty="0"/>
          </a:p>
          <a:p>
            <a:pPr lvl="2"/>
            <a:r>
              <a:rPr lang="ko-KR" altLang="en-US" dirty="0"/>
              <a:t>모델 </a:t>
            </a:r>
            <a:r>
              <a:rPr lang="ko-KR" altLang="en-US" dirty="0" err="1"/>
              <a:t>파라미터가</a:t>
            </a:r>
            <a:r>
              <a:rPr lang="ko-KR" altLang="en-US" dirty="0"/>
              <a:t> 더 많은 강력한 모델을 선택</a:t>
            </a:r>
            <a:endParaRPr lang="en-US" altLang="ko-KR" dirty="0"/>
          </a:p>
          <a:p>
            <a:pPr lvl="2"/>
            <a:r>
              <a:rPr lang="ko-KR" altLang="en-US" dirty="0"/>
              <a:t>학습 알고리즘에 더 좋은 특성을 제공</a:t>
            </a:r>
            <a:r>
              <a:rPr lang="en-US" altLang="ko-KR" dirty="0"/>
              <a:t>(</a:t>
            </a:r>
            <a:r>
              <a:rPr lang="ko-KR" altLang="en-US" dirty="0"/>
              <a:t>특성 공학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모델의 제약을 줄임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규제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감소시킴</a:t>
            </a:r>
            <a:r>
              <a:rPr lang="en-US" altLang="ko-KR" dirty="0"/>
              <a:t>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99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1.5</a:t>
            </a:r>
            <a:r>
              <a:rPr lang="ko-KR" altLang="en-US" dirty="0" smtClean="0"/>
              <a:t> </a:t>
            </a:r>
            <a:r>
              <a:rPr lang="ko-KR" altLang="en-US" dirty="0"/>
              <a:t>머신러닝의 주요 도전 과제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1.5.7 </a:t>
            </a:r>
            <a:r>
              <a:rPr lang="ko-KR" altLang="en-US" b="1">
                <a:solidFill>
                  <a:srgbClr val="FF0000"/>
                </a:solidFill>
              </a:rPr>
              <a:t>핵심 요약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머신러닝은 명시적인 규칙을 코딩하지 않고 기계가 데이터로부터 학습하여 어떤 작업을 더 잘하도록 만드는 것</a:t>
            </a:r>
            <a:endParaRPr lang="en-US" altLang="ko-KR"/>
          </a:p>
          <a:p>
            <a:pPr lvl="1"/>
            <a:r>
              <a:rPr lang="ko-KR" altLang="en-US"/>
              <a:t>여러 종류의 머신러닝 시스템</a:t>
            </a:r>
            <a:endParaRPr lang="en-US" altLang="ko-KR"/>
          </a:p>
          <a:p>
            <a:pPr lvl="2"/>
            <a:r>
              <a:rPr lang="ko-KR" altLang="en-US"/>
              <a:t>지도 학습과 비지도 학습</a:t>
            </a:r>
            <a:r>
              <a:rPr lang="en-US" altLang="ko-KR"/>
              <a:t>, </a:t>
            </a:r>
            <a:r>
              <a:rPr lang="ko-KR" altLang="en-US"/>
              <a:t>배치 학습과 온라인 학습</a:t>
            </a:r>
            <a:r>
              <a:rPr lang="en-US" altLang="ko-KR"/>
              <a:t>, </a:t>
            </a:r>
            <a:r>
              <a:rPr lang="ko-KR" altLang="en-US"/>
              <a:t>사례 기반 학습과 모델 기반 학습 등</a:t>
            </a:r>
            <a:endParaRPr lang="en-US" altLang="ko-KR"/>
          </a:p>
          <a:p>
            <a:pPr lvl="1"/>
            <a:r>
              <a:rPr lang="ko-KR" altLang="en-US"/>
              <a:t>머신러닝 프로젝트에서는 훈련 세트에 데이터를 모아 학습 알고리즘에 주입</a:t>
            </a:r>
            <a:endParaRPr lang="en-US" altLang="ko-KR"/>
          </a:p>
          <a:p>
            <a:pPr lvl="2"/>
            <a:r>
              <a:rPr lang="ko-KR" altLang="en-US"/>
              <a:t>학습 알고리즘이 모델 기반이면 훈련 세트에 모델을 맞추기 위해 모델 파라미터를 조정하고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훈련 세트에서 좋은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예측을 만들기 위해</a:t>
            </a:r>
            <a:r>
              <a:rPr lang="en-US" altLang="ko-KR"/>
              <a:t>), </a:t>
            </a:r>
            <a:r>
              <a:rPr lang="ko-KR" altLang="en-US"/>
              <a:t>새로운 데이터에서도 좋은 예측을 만들 거라 기대</a:t>
            </a:r>
            <a:endParaRPr lang="en-US" altLang="ko-KR"/>
          </a:p>
          <a:p>
            <a:pPr lvl="2"/>
            <a:r>
              <a:rPr lang="ko-KR" altLang="en-US"/>
              <a:t>알고리즘이 사례 기반이면 샘플을 기억하는 것이 학습이고 유사도 측정을 사용하여 학습한 샘플과 새로운 샘플을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비교하는 식으로 새로운 샘플에 일반화</a:t>
            </a:r>
            <a:endParaRPr lang="en-US" altLang="ko-KR"/>
          </a:p>
          <a:p>
            <a:pPr lvl="1"/>
            <a:r>
              <a:rPr lang="ko-KR" altLang="en-US"/>
              <a:t>훈련 세트가 너무 작거나</a:t>
            </a:r>
            <a:r>
              <a:rPr lang="en-US" altLang="ko-KR"/>
              <a:t>, </a:t>
            </a:r>
            <a:r>
              <a:rPr lang="ko-KR" altLang="en-US"/>
              <a:t>대표성이 없거나</a:t>
            </a:r>
            <a:r>
              <a:rPr lang="en-US" altLang="ko-KR"/>
              <a:t>, </a:t>
            </a:r>
            <a:r>
              <a:rPr lang="ko-KR" altLang="en-US"/>
              <a:t>잡음이 많고 관련없는 특성으로 오염되어 있다면 시스템이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잘 작동하지 않음</a:t>
            </a:r>
            <a:endParaRPr lang="en-US" altLang="ko-KR"/>
          </a:p>
          <a:p>
            <a:pPr lvl="2"/>
            <a:r>
              <a:rPr lang="en-US" altLang="ko-KR"/>
              <a:t>(</a:t>
            </a:r>
            <a:r>
              <a:rPr lang="ko-KR" altLang="en-US"/>
              <a:t>엉터리가 들어가면 엉터리가 나옴</a:t>
            </a:r>
            <a:r>
              <a:rPr lang="en-US" altLang="ko-KR"/>
              <a:t>) </a:t>
            </a:r>
          </a:p>
          <a:p>
            <a:pPr lvl="2"/>
            <a:r>
              <a:rPr lang="ko-KR" altLang="en-US"/>
              <a:t>모델이 너무 단순하거나</a:t>
            </a:r>
            <a:r>
              <a:rPr lang="en-US" altLang="ko-KR"/>
              <a:t>(</a:t>
            </a:r>
            <a:r>
              <a:rPr lang="ko-KR" altLang="en-US"/>
              <a:t>과소적합된 경우</a:t>
            </a:r>
            <a:r>
              <a:rPr lang="en-US" altLang="ko-KR"/>
              <a:t>) </a:t>
            </a:r>
            <a:r>
              <a:rPr lang="ko-KR" altLang="en-US"/>
              <a:t>너무 복잡하지 않아야 함</a:t>
            </a:r>
            <a:r>
              <a:rPr lang="en-US" altLang="ko-KR"/>
              <a:t>(</a:t>
            </a:r>
            <a:r>
              <a:rPr lang="ko-KR" altLang="en-US"/>
              <a:t>과대적합된 경우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861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1.6</a:t>
            </a:r>
            <a:r>
              <a:rPr lang="ko-KR" altLang="en-US" dirty="0" smtClean="0"/>
              <a:t> </a:t>
            </a:r>
            <a:r>
              <a:rPr lang="ko-KR" altLang="en-US" dirty="0"/>
              <a:t>테스트와 검증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r>
              <a:rPr lang="ko-KR" altLang="en-US" dirty="0"/>
              <a:t>훈련 세트와 테스트 세트 두 개로 나누어 검증</a:t>
            </a:r>
            <a:endParaRPr lang="en-US" altLang="ko-KR" dirty="0"/>
          </a:p>
          <a:p>
            <a:pPr lvl="1"/>
            <a:r>
              <a:rPr lang="ko-KR" altLang="en-US" dirty="0"/>
              <a:t>데이터의 </a:t>
            </a:r>
            <a:r>
              <a:rPr lang="en-US" altLang="ko-KR" dirty="0"/>
              <a:t>80%</a:t>
            </a:r>
            <a:r>
              <a:rPr lang="ko-KR" altLang="en-US" dirty="0"/>
              <a:t>를 훈련에 </a:t>
            </a:r>
            <a:r>
              <a:rPr lang="en-US" altLang="ko-KR" dirty="0"/>
              <a:t>20%</a:t>
            </a:r>
            <a:r>
              <a:rPr lang="ko-KR" altLang="en-US" dirty="0"/>
              <a:t>는 테스트용으로 분리하며</a:t>
            </a:r>
            <a:r>
              <a:rPr lang="en-US" altLang="ko-KR" dirty="0"/>
              <a:t>,</a:t>
            </a:r>
            <a:r>
              <a:rPr lang="ko-KR" altLang="en-US" dirty="0"/>
              <a:t> 데이터셋 크기에 따라 비율이 다름</a:t>
            </a:r>
            <a:endParaRPr lang="en-US" altLang="ko-KR" dirty="0"/>
          </a:p>
          <a:p>
            <a:pPr lvl="2"/>
            <a:r>
              <a:rPr lang="ko-KR" altLang="en-US" dirty="0"/>
              <a:t>훈련 세트를 사용해 모델을 훈련하고 테스트 세트를 사용해 모델을 테스트</a:t>
            </a:r>
            <a:endParaRPr lang="en-US" altLang="ko-KR" dirty="0"/>
          </a:p>
          <a:p>
            <a:pPr lvl="2"/>
            <a:r>
              <a:rPr lang="ko-KR" altLang="en-US" dirty="0"/>
              <a:t>새로운 샘플에 대한 오류 비율</a:t>
            </a:r>
            <a:r>
              <a:rPr lang="en-US" altLang="ko-KR" dirty="0"/>
              <a:t>: </a:t>
            </a:r>
            <a:r>
              <a:rPr lang="ko-KR" altLang="en-US" dirty="0"/>
              <a:t>일반화 오차</a:t>
            </a:r>
            <a:r>
              <a:rPr lang="en-US" altLang="ko-KR" dirty="0"/>
              <a:t> </a:t>
            </a:r>
            <a:r>
              <a:rPr lang="ko-KR" altLang="en-US" dirty="0"/>
              <a:t>또는 외부 샘플 오차</a:t>
            </a:r>
            <a:endParaRPr lang="en-US" altLang="ko-KR" dirty="0"/>
          </a:p>
          <a:p>
            <a:pPr lvl="2"/>
            <a:r>
              <a:rPr lang="ko-KR" altLang="en-US" dirty="0"/>
              <a:t>테스트 세트에서 모델을 평가함으로써 이 오차에 대한 추정값으로</a:t>
            </a:r>
            <a:r>
              <a:rPr lang="en-US" altLang="ko-KR" dirty="0"/>
              <a:t>,</a:t>
            </a:r>
            <a:r>
              <a:rPr lang="ko-KR" altLang="en-US" dirty="0"/>
              <a:t> 이전에 본 적이 없는 새로운 샘플에 모델이 </a:t>
            </a:r>
            <a:r>
              <a:rPr lang="ko-KR" altLang="en-US"/>
              <a:t>얼마나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잘 </a:t>
            </a:r>
            <a:r>
              <a:rPr lang="ko-KR" altLang="en-US" dirty="0"/>
              <a:t>작동할지 예측</a:t>
            </a:r>
            <a:endParaRPr lang="en-US" altLang="ko-KR" dirty="0"/>
          </a:p>
          <a:p>
            <a:pPr lvl="3"/>
            <a:r>
              <a:rPr lang="ko-KR" altLang="en-US" dirty="0"/>
              <a:t>훈련 오차가 낮지만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훈련 세트에서 모델의 오차가 적음</a:t>
            </a:r>
            <a:r>
              <a:rPr lang="en-US" altLang="ko-KR" dirty="0"/>
              <a:t>) </a:t>
            </a:r>
            <a:r>
              <a:rPr lang="ko-KR" altLang="en-US" dirty="0"/>
              <a:t>일반화 오차가 높다면 이는 모델이 훈련 </a:t>
            </a:r>
            <a:r>
              <a:rPr lang="ko-KR" altLang="en-US"/>
              <a:t>데이터에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과대적합되었다는 뜻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37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1.6</a:t>
            </a:r>
            <a:r>
              <a:rPr lang="ko-KR" altLang="en-US" dirty="0" smtClean="0"/>
              <a:t> </a:t>
            </a:r>
            <a:r>
              <a:rPr lang="ko-KR" altLang="en-US" dirty="0"/>
              <a:t>테스트와 검증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1.6.1 </a:t>
            </a:r>
            <a:r>
              <a:rPr lang="ko-KR" altLang="en-US" b="1">
                <a:solidFill>
                  <a:srgbClr val="FF0000"/>
                </a:solidFill>
              </a:rPr>
              <a:t>하이퍼파라미터 튜닝과 모델 선택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/>
              <a:t>홀드아웃 </a:t>
            </a:r>
            <a:r>
              <a:rPr lang="ko-KR" altLang="en-US" dirty="0"/>
              <a:t>검증</a:t>
            </a:r>
            <a:r>
              <a:rPr lang="en-US" altLang="ko-KR" dirty="0"/>
              <a:t>(holdout </a:t>
            </a:r>
            <a:r>
              <a:rPr lang="en-US" altLang="ko-KR"/>
              <a:t>validation)</a:t>
            </a:r>
          </a:p>
          <a:p>
            <a:pPr lvl="3"/>
            <a:r>
              <a:rPr lang="ko-KR" altLang="en-US"/>
              <a:t>훈련 </a:t>
            </a:r>
            <a:r>
              <a:rPr lang="ko-KR" altLang="en-US" dirty="0"/>
              <a:t>세트의 일부를 떼어내어 여러 후보 모델을 평가하고 가장 좋은 하나를 선택</a:t>
            </a:r>
            <a:endParaRPr lang="en-US" altLang="ko-KR" dirty="0"/>
          </a:p>
          <a:p>
            <a:pPr lvl="3"/>
            <a:r>
              <a:rPr lang="ko-KR" altLang="en-US" dirty="0"/>
              <a:t>검증 세트가 작을 경우</a:t>
            </a:r>
            <a:r>
              <a:rPr lang="en-US" altLang="ko-KR" dirty="0"/>
              <a:t>, </a:t>
            </a:r>
            <a:r>
              <a:rPr lang="ko-KR" altLang="en-US" dirty="0"/>
              <a:t>반복적으로 교차 </a:t>
            </a:r>
            <a:r>
              <a:rPr lang="ko-KR" altLang="en-US"/>
              <a:t>검증 수행</a:t>
            </a:r>
            <a:endParaRPr lang="en-US" altLang="ko-KR"/>
          </a:p>
          <a:p>
            <a:pPr lvl="3"/>
            <a:r>
              <a:rPr lang="ko-KR" altLang="en-US"/>
              <a:t>최종 모델을 테스트 세트에서 평가하여 일반화 오차를 추정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50CFDF-C89C-B785-02B8-E1BA5D7008C7}"/>
              </a:ext>
            </a:extLst>
          </p:cNvPr>
          <p:cNvSpPr txBox="1"/>
          <p:nvPr/>
        </p:nvSpPr>
        <p:spPr>
          <a:xfrm>
            <a:off x="4017169" y="5898204"/>
            <a:ext cx="4157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1-25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홀드아웃 검증을 사용한 모델 선택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B56BA61-F204-D40A-394D-FB76D51F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17" y="2700838"/>
            <a:ext cx="6394166" cy="31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7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1.6</a:t>
            </a:r>
            <a:r>
              <a:rPr lang="ko-KR" altLang="en-US" dirty="0" smtClean="0"/>
              <a:t> </a:t>
            </a:r>
            <a:r>
              <a:rPr lang="ko-KR" altLang="en-US" dirty="0"/>
              <a:t>테스트와 검증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329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1.6.2 </a:t>
            </a:r>
            <a:r>
              <a:rPr lang="ko-KR" altLang="en-US" b="1">
                <a:solidFill>
                  <a:srgbClr val="FF0000"/>
                </a:solidFill>
              </a:rPr>
              <a:t>데이터 불일치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/>
              <a:t>훈련</a:t>
            </a:r>
            <a:r>
              <a:rPr lang="en-US" altLang="ko-KR"/>
              <a:t>-</a:t>
            </a:r>
            <a:r>
              <a:rPr lang="ko-KR" altLang="en-US"/>
              <a:t>개발 세트</a:t>
            </a:r>
            <a:r>
              <a:rPr lang="en-US" altLang="ko-KR"/>
              <a:t>(train-dev set)</a:t>
            </a:r>
          </a:p>
          <a:p>
            <a:pPr lvl="3"/>
            <a:r>
              <a:rPr lang="ko-KR" altLang="en-US"/>
              <a:t>모델이 훈련</a:t>
            </a:r>
            <a:r>
              <a:rPr lang="en-US" altLang="ko-KR"/>
              <a:t>-</a:t>
            </a:r>
            <a:r>
              <a:rPr lang="ko-KR" altLang="en-US"/>
              <a:t>개발 세트에서 잘 작동한다면 검증 세트에서 평가할 수 있음</a:t>
            </a:r>
            <a:endParaRPr lang="en-US" altLang="ko-KR"/>
          </a:p>
          <a:p>
            <a:pPr lvl="3"/>
            <a:r>
              <a:rPr lang="ko-KR" altLang="en-US"/>
              <a:t>만약 성능이 나쁘다면 이 문제는 데이터 불일치에서 오는 것</a:t>
            </a:r>
            <a:endParaRPr lang="en-US" altLang="ko-KR"/>
          </a:p>
          <a:p>
            <a:pPr lvl="2"/>
            <a:r>
              <a:rPr lang="ko-KR" altLang="en-US"/>
              <a:t>공짜 점심 없음</a:t>
            </a:r>
            <a:r>
              <a:rPr lang="en-US" altLang="ko-KR"/>
              <a:t>(no free lunch, NFL)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50CFDF-C89C-B785-02B8-E1BA5D7008C7}"/>
              </a:ext>
            </a:extLst>
          </p:cNvPr>
          <p:cNvSpPr txBox="1"/>
          <p:nvPr/>
        </p:nvSpPr>
        <p:spPr>
          <a:xfrm>
            <a:off x="769179" y="5202555"/>
            <a:ext cx="10653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1-26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실제 데이터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가 부족할 때 풍부하지만 비슷한 데이터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훈련 세트와 과대적합을 평가하기 위한</a:t>
            </a:r>
          </a:p>
          <a:p>
            <a:pPr algn="ctr"/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검증 세트를 만들 수 있음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실제 데이터는 데이터 불일치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검증 세트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와 모델의 최종 성능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테스트 세트</a:t>
            </a:r>
            <a:r>
              <a:rPr lang="en-US" altLang="ko-KR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평가하기 위해 사용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1CC1D37-330A-1679-4571-07AC388F9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852737"/>
            <a:ext cx="7886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8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1225" y="944563"/>
            <a:ext cx="10621963" cy="46307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머신러닝을</a:t>
            </a:r>
            <a:r>
              <a:rPr lang="ko-KR" altLang="en-US" sz="1600" dirty="0"/>
              <a:t> 어떻게 정의할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머신러닝이</a:t>
            </a:r>
            <a:r>
              <a:rPr lang="ko-KR" altLang="en-US" sz="1600" dirty="0"/>
              <a:t> 도움을 줄 수 있는 문제 유형 네 가지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레이블된</a:t>
            </a:r>
            <a:r>
              <a:rPr lang="ko-KR" altLang="en-US" sz="1600" dirty="0"/>
              <a:t> 훈련 세트란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가장 널리 사용되는 지도 학습 작업 두 가지는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보편적인 비지도 학습 작업 네 가지는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사전 정보가 없는 여러 지형에서 로봇을 걸어가게 하려면 어떤 종류의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알고리즘을 사용할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고객을 여러 그룹으로 분할하려면 어떤 알고리즘을 사용해야 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스팸</a:t>
            </a:r>
            <a:r>
              <a:rPr lang="ko-KR" altLang="en-US" sz="1600" dirty="0"/>
              <a:t> 감지의 문제는 지도 학습과 비지도 학습 중 어떤 문제로 볼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온라인 학습 시스템이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외부 메모리 학습이 무엇인가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0031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1225" y="944563"/>
            <a:ext cx="10621963" cy="46307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sz="1600" dirty="0"/>
              <a:t>예측을 하기 위해 유사도 측정에 의존하는 학습 알고리즘은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sz="1600" dirty="0"/>
              <a:t>모델 </a:t>
            </a:r>
            <a:r>
              <a:rPr lang="ko-KR" altLang="en-US" sz="1600" dirty="0" err="1"/>
              <a:t>파라미터와</a:t>
            </a:r>
            <a:r>
              <a:rPr lang="ko-KR" altLang="en-US" sz="1600" dirty="0"/>
              <a:t> 학습 알고리즘의 </a:t>
            </a:r>
            <a:r>
              <a:rPr lang="ko-KR" altLang="en-US" sz="1600" dirty="0" err="1"/>
              <a:t>하이퍼파라미터</a:t>
            </a:r>
            <a:r>
              <a:rPr lang="ko-KR" altLang="en-US" sz="1600" dirty="0"/>
              <a:t> 사이에는 어떤 차이가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sz="1600" dirty="0"/>
              <a:t>모델 기반 알고리즘이 찾는 것은 무엇인가요</a:t>
            </a:r>
            <a:r>
              <a:rPr lang="en-US" altLang="ko-KR" sz="1600" dirty="0"/>
              <a:t>? </a:t>
            </a:r>
            <a:r>
              <a:rPr lang="ko-KR" altLang="en-US" sz="1600" dirty="0"/>
              <a:t>성공을 위해 이 알고리즘이 사용하는 가장 일반적인 전략은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예측은 어떻게 만드나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en-US" altLang="ko-KR" sz="1600" dirty="0"/>
              <a:t> </a:t>
            </a:r>
            <a:r>
              <a:rPr lang="ko-KR" altLang="en-US" sz="1600" dirty="0"/>
              <a:t>머신러닝의 주요 도전 과제는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sz="1600" dirty="0"/>
              <a:t>모델이 훈련 데이터에서의 성능은 좋지만 새로운 샘플에서의 일반화 성능이 나쁘다면 어떤 문제가 있나</a:t>
            </a:r>
            <a:r>
              <a:rPr lang="en-US" altLang="ko-KR" sz="1600" dirty="0"/>
              <a:t>? </a:t>
            </a:r>
            <a:br>
              <a:rPr lang="en-US" altLang="ko-KR" sz="1600" dirty="0"/>
            </a:br>
            <a:r>
              <a:rPr lang="ko-KR" altLang="en-US" sz="1600" dirty="0"/>
              <a:t>가능한 해결책 세 가지는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sz="1600" dirty="0"/>
              <a:t>테스트 세트가 무엇이고 왜 사용해야 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sz="1600" dirty="0"/>
              <a:t>검증 세트의 목적은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sz="1600" dirty="0"/>
              <a:t>훈련</a:t>
            </a:r>
            <a:r>
              <a:rPr lang="en-US" altLang="ko-KR" sz="1600" dirty="0"/>
              <a:t>-</a:t>
            </a:r>
            <a:r>
              <a:rPr lang="ko-KR" altLang="en-US" sz="1600" dirty="0"/>
              <a:t>개발 세트가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언제 필요하고 어떻게 사용해야 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1"/>
            </a:pPr>
            <a:r>
              <a:rPr lang="ko-KR" altLang="en-US" sz="1600" dirty="0"/>
              <a:t>테스트 세트를 사용해 </a:t>
            </a:r>
            <a:r>
              <a:rPr lang="ko-KR" altLang="en-US" sz="1600" dirty="0" err="1"/>
              <a:t>하이퍼파라미터를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튜닝하면</a:t>
            </a:r>
            <a:r>
              <a:rPr lang="ko-KR" altLang="en-US" sz="1600" dirty="0"/>
              <a:t> 어떤 문제가 생기나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060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87840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44941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45895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한눈에 보는 머신러닝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defTabSz="809625">
              <a:lnSpc>
                <a:spcPct val="150000"/>
              </a:lnSpc>
              <a:tabLst>
                <a:tab pos="1619250" algn="l"/>
              </a:tabLst>
            </a:pPr>
            <a:r>
              <a:rPr lang="en-US" altLang="ko-KR" dirty="0" smtClean="0">
                <a:latin typeface="+mn-ea"/>
              </a:rPr>
              <a:t>1.1 </a:t>
            </a:r>
            <a:r>
              <a:rPr lang="ko-KR" altLang="en-US" dirty="0" err="1" smtClean="0">
                <a:latin typeface="+mn-ea"/>
              </a:rPr>
              <a:t>머신러닝이란</a:t>
            </a:r>
            <a:r>
              <a:rPr lang="en-US" altLang="ko-KR" dirty="0" smtClean="0">
                <a:latin typeface="+mn-ea"/>
              </a:rPr>
              <a:t>?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tabLst>
                <a:tab pos="1619250" algn="l"/>
              </a:tabLst>
            </a:pPr>
            <a:r>
              <a:rPr lang="en-US" altLang="ko-KR" dirty="0" smtClean="0">
                <a:latin typeface="+mn-ea"/>
              </a:rPr>
              <a:t>1.2 </a:t>
            </a:r>
            <a:r>
              <a:rPr lang="ko-KR" altLang="en-US" dirty="0" smtClean="0">
                <a:latin typeface="+mn-ea"/>
              </a:rPr>
              <a:t>왜 </a:t>
            </a:r>
            <a:r>
              <a:rPr lang="ko-KR" altLang="en-US" dirty="0" err="1">
                <a:latin typeface="+mn-ea"/>
              </a:rPr>
              <a:t>머신러닝을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사용하나요</a:t>
            </a:r>
            <a:r>
              <a:rPr lang="en-US" altLang="ko-KR" dirty="0" smtClean="0">
                <a:latin typeface="+mn-ea"/>
              </a:rPr>
              <a:t>?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tabLst>
                <a:tab pos="1619250" algn="l"/>
              </a:tabLst>
            </a:pPr>
            <a:r>
              <a:rPr lang="en-US" altLang="ko-KR" dirty="0" smtClean="0">
                <a:latin typeface="+mn-ea"/>
              </a:rPr>
              <a:t>1.3 </a:t>
            </a:r>
            <a:r>
              <a:rPr lang="ko-KR" altLang="en-US" dirty="0" smtClean="0">
                <a:latin typeface="+mn-ea"/>
              </a:rPr>
              <a:t>애플리케이션 </a:t>
            </a:r>
            <a:r>
              <a:rPr lang="ko-KR" altLang="en-US" dirty="0">
                <a:latin typeface="+mn-ea"/>
              </a:rPr>
              <a:t>사례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tabLst>
                <a:tab pos="1619250" algn="l"/>
              </a:tabLst>
            </a:pPr>
            <a:r>
              <a:rPr lang="en-US" altLang="ko-KR" dirty="0" smtClean="0">
                <a:latin typeface="+mn-ea"/>
              </a:rPr>
              <a:t>1.4 </a:t>
            </a:r>
            <a:r>
              <a:rPr lang="ko-KR" altLang="en-US" dirty="0" err="1" smtClean="0">
                <a:latin typeface="+mn-ea"/>
              </a:rPr>
              <a:t>머신러닝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시스템의 종류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tabLst>
                <a:tab pos="1619250" algn="l"/>
              </a:tabLst>
            </a:pPr>
            <a:r>
              <a:rPr lang="en-US" altLang="ko-KR" dirty="0" smtClean="0">
                <a:latin typeface="+mn-ea"/>
              </a:rPr>
              <a:t>1.5 </a:t>
            </a:r>
            <a:r>
              <a:rPr lang="ko-KR" altLang="en-US" dirty="0" smtClean="0">
                <a:latin typeface="+mn-ea"/>
              </a:rPr>
              <a:t>머신러닝의 </a:t>
            </a:r>
            <a:r>
              <a:rPr lang="ko-KR" altLang="en-US" dirty="0">
                <a:latin typeface="+mn-ea"/>
              </a:rPr>
              <a:t>주요 도전 과제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tabLst>
                <a:tab pos="1619250" algn="l"/>
              </a:tabLst>
            </a:pPr>
            <a:r>
              <a:rPr lang="en-US" altLang="ko-KR" dirty="0" smtClean="0">
                <a:latin typeface="+mn-ea"/>
              </a:rPr>
              <a:t>1.6 </a:t>
            </a:r>
            <a:r>
              <a:rPr lang="ko-KR" altLang="en-US" dirty="0" smtClean="0">
                <a:latin typeface="+mn-ea"/>
              </a:rPr>
              <a:t>테스트와 </a:t>
            </a:r>
            <a:r>
              <a:rPr lang="ko-KR" altLang="en-US" dirty="0">
                <a:latin typeface="+mn-ea"/>
              </a:rPr>
              <a:t>검증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1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한눈에 보는 머신러닝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</a:t>
            </a:r>
            <a:r>
              <a:rPr lang="ko-KR" altLang="en-US" sz="1600" dirty="0"/>
              <a:t>과학자가 꼭 알아야 할 </a:t>
            </a:r>
            <a:r>
              <a:rPr lang="ko-KR" altLang="en-US" sz="1600" dirty="0" smtClean="0"/>
              <a:t>기초 </a:t>
            </a:r>
            <a:r>
              <a:rPr lang="ko-KR" altLang="en-US" sz="1600" dirty="0"/>
              <a:t>개념과 용어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머신러닝이란</a:t>
            </a:r>
            <a:r>
              <a:rPr lang="en-US" altLang="ko-KR" dirty="0"/>
              <a:t>?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55062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</a:t>
            </a:r>
            <a:r>
              <a:rPr lang="ko-KR" altLang="en-US" dirty="0" smtClean="0"/>
              <a:t>데이터에서 </a:t>
            </a:r>
            <a:r>
              <a:rPr lang="ko-KR" altLang="en-US" dirty="0"/>
              <a:t>학습하도록 컴퓨터를 프로그래밍하는 과학</a:t>
            </a:r>
            <a:r>
              <a:rPr lang="en-US" altLang="ko-KR" dirty="0"/>
              <a:t>(</a:t>
            </a:r>
            <a:r>
              <a:rPr lang="ko-KR" altLang="en-US" dirty="0"/>
              <a:t>또는 예술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머신러닝은</a:t>
            </a:r>
            <a:r>
              <a:rPr lang="en-US" altLang="ko-KR" dirty="0"/>
              <a:t> </a:t>
            </a:r>
            <a:r>
              <a:rPr lang="ko-KR" altLang="en-US" dirty="0"/>
              <a:t>명시적인 프로그래밍 없이 컴퓨터가 학습하는 능력을 갖추게 하는 연구 분야</a:t>
            </a:r>
            <a:r>
              <a:rPr lang="en-US" altLang="ko-KR" dirty="0"/>
              <a:t>”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아서 새뮤얼</a:t>
            </a:r>
            <a:r>
              <a:rPr lang="en-US" altLang="ko-KR" dirty="0"/>
              <a:t>(Arthur Samuel), 1959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어떤 작업 </a:t>
            </a:r>
            <a:r>
              <a:rPr lang="en-US" altLang="ko-KR" dirty="0"/>
              <a:t>T</a:t>
            </a:r>
            <a:r>
              <a:rPr lang="ko-KR" altLang="en-US" dirty="0"/>
              <a:t>에 대한 컴퓨터 프로그램의 성능을 </a:t>
            </a:r>
            <a:r>
              <a:rPr lang="en-US" altLang="ko-KR" dirty="0"/>
              <a:t>P</a:t>
            </a:r>
            <a:r>
              <a:rPr lang="ko-KR" altLang="en-US" dirty="0"/>
              <a:t>로 측정했을 때 경험 </a:t>
            </a:r>
            <a:r>
              <a:rPr lang="en-US" altLang="ko-KR" dirty="0"/>
              <a:t>E</a:t>
            </a:r>
            <a:r>
              <a:rPr lang="ko-KR" altLang="en-US" dirty="0"/>
              <a:t>로 인해 성능이 향상됐다면</a:t>
            </a:r>
            <a:r>
              <a:rPr lang="en-US" altLang="ko-KR" dirty="0"/>
              <a:t>, </a:t>
            </a:r>
            <a:r>
              <a:rPr lang="ko-KR" altLang="en-US" dirty="0"/>
              <a:t>이 컴퓨터 프로그램은 작업 </a:t>
            </a:r>
            <a:r>
              <a:rPr lang="en-US" altLang="ko-KR" dirty="0"/>
              <a:t>T</a:t>
            </a:r>
            <a:r>
              <a:rPr lang="ko-KR" altLang="en-US" dirty="0"/>
              <a:t>와 성능 측정 </a:t>
            </a:r>
            <a:r>
              <a:rPr lang="en-US" altLang="ko-KR" dirty="0"/>
              <a:t>P</a:t>
            </a:r>
            <a:r>
              <a:rPr lang="ko-KR" altLang="en-US" dirty="0"/>
              <a:t>에 대해 경험 </a:t>
            </a:r>
            <a:r>
              <a:rPr lang="en-US" altLang="ko-KR" dirty="0"/>
              <a:t>E</a:t>
            </a:r>
            <a:r>
              <a:rPr lang="ko-KR" altLang="en-US" dirty="0"/>
              <a:t>로 학습한 것</a:t>
            </a:r>
            <a:r>
              <a:rPr lang="en-US" altLang="ko-KR" dirty="0"/>
              <a:t>”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톰 미첼</a:t>
            </a:r>
            <a:r>
              <a:rPr lang="en-US" altLang="ko-KR" dirty="0"/>
              <a:t>(Tom Mitchell), 1997</a:t>
            </a:r>
          </a:p>
          <a:p>
            <a:pPr lvl="1"/>
            <a:r>
              <a:rPr lang="ko-KR" altLang="en-US" dirty="0"/>
              <a:t>스팸 필터는 </a:t>
            </a:r>
            <a:r>
              <a:rPr lang="en-US" altLang="ko-KR" dirty="0"/>
              <a:t>(</a:t>
            </a:r>
            <a:r>
              <a:rPr lang="ko-KR" altLang="en-US" dirty="0"/>
              <a:t>사용자가 스팸이라고 지정한</a:t>
            </a:r>
            <a:r>
              <a:rPr lang="en-US" altLang="ko-KR" dirty="0"/>
              <a:t>) </a:t>
            </a:r>
            <a:r>
              <a:rPr lang="ko-KR" altLang="en-US" dirty="0"/>
              <a:t>스팸 메일과 일반 메일의 샘플을 이용해 스팸 메일 구분법을 배울 수 있는 머신러닝 프로그램의 하나</a:t>
            </a:r>
            <a:endParaRPr lang="en-US" altLang="ko-KR" dirty="0"/>
          </a:p>
          <a:p>
            <a:pPr lvl="1"/>
            <a:r>
              <a:rPr lang="ko-KR" altLang="en-US" dirty="0"/>
              <a:t>기본 용어</a:t>
            </a:r>
            <a:endParaRPr lang="en-US" altLang="ko-KR" dirty="0"/>
          </a:p>
          <a:p>
            <a:pPr lvl="2"/>
            <a:r>
              <a:rPr lang="ko-KR" altLang="en-US" dirty="0"/>
              <a:t>훈련 세트</a:t>
            </a:r>
            <a:r>
              <a:rPr lang="en-US" altLang="ko-KR" dirty="0"/>
              <a:t>(training set): </a:t>
            </a:r>
            <a:r>
              <a:rPr lang="ko-KR" altLang="en-US" dirty="0"/>
              <a:t>시스템이 학습하는 데 사용하는 샘플</a:t>
            </a:r>
            <a:endParaRPr lang="en-US" altLang="ko-KR" dirty="0"/>
          </a:p>
          <a:p>
            <a:pPr lvl="2"/>
            <a:r>
              <a:rPr lang="ko-KR" altLang="en-US" dirty="0"/>
              <a:t>훈련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(training instance) </a:t>
            </a:r>
            <a:r>
              <a:rPr lang="ko-KR" altLang="en-US" dirty="0" smtClean="0"/>
              <a:t>혹은 샘플</a:t>
            </a:r>
            <a:r>
              <a:rPr lang="en-US" altLang="ko-KR" dirty="0" smtClean="0"/>
              <a:t>(sample</a:t>
            </a:r>
            <a:r>
              <a:rPr lang="en-US" altLang="ko-KR" dirty="0"/>
              <a:t>): </a:t>
            </a:r>
            <a:r>
              <a:rPr lang="ko-KR" altLang="en-US" dirty="0"/>
              <a:t>각 훈련 데이터</a:t>
            </a:r>
            <a:endParaRPr lang="en-US" altLang="ko-KR" dirty="0"/>
          </a:p>
          <a:p>
            <a:pPr lvl="2"/>
            <a:r>
              <a:rPr lang="ko-KR" altLang="en-US" dirty="0"/>
              <a:t>모델</a:t>
            </a:r>
            <a:r>
              <a:rPr lang="en-US" altLang="ko-KR" dirty="0"/>
              <a:t>(model): </a:t>
            </a:r>
            <a:r>
              <a:rPr lang="ko-KR" altLang="en-US" dirty="0" err="1"/>
              <a:t>머신러닝</a:t>
            </a:r>
            <a:r>
              <a:rPr lang="ko-KR" altLang="en-US" dirty="0"/>
              <a:t> 시스템에서 학습하고 예측을 만드는 부분</a:t>
            </a:r>
          </a:p>
          <a:p>
            <a:pPr lvl="3"/>
            <a:r>
              <a:rPr lang="ko-KR" altLang="en-US" dirty="0"/>
              <a:t>신경망</a:t>
            </a:r>
            <a:r>
              <a:rPr lang="en-US" altLang="ko-KR" dirty="0"/>
              <a:t>(neural network),</a:t>
            </a:r>
            <a:r>
              <a:rPr lang="ko-KR" altLang="en-US" dirty="0"/>
              <a:t> 랜덤 </a:t>
            </a:r>
            <a:r>
              <a:rPr lang="ko-KR" altLang="en-US" dirty="0" err="1"/>
              <a:t>포레스트</a:t>
            </a:r>
            <a:r>
              <a:rPr lang="en-US" altLang="ko-KR" dirty="0"/>
              <a:t>(random forest)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작업 </a:t>
            </a:r>
            <a:r>
              <a:rPr lang="en-US" altLang="ko-KR" dirty="0"/>
              <a:t>T:</a:t>
            </a:r>
            <a:r>
              <a:rPr lang="ko-KR" altLang="en-US" dirty="0"/>
              <a:t> 새로운 메일이 </a:t>
            </a:r>
            <a:r>
              <a:rPr lang="ko-KR" altLang="en-US" dirty="0" err="1"/>
              <a:t>스팸인지</a:t>
            </a:r>
            <a:r>
              <a:rPr lang="ko-KR" altLang="en-US" dirty="0"/>
              <a:t> 구분하는 것</a:t>
            </a:r>
            <a:endParaRPr lang="en-US" altLang="ko-KR" dirty="0"/>
          </a:p>
          <a:p>
            <a:pPr lvl="2"/>
            <a:r>
              <a:rPr lang="ko-KR" altLang="en-US" dirty="0"/>
              <a:t>경험 </a:t>
            </a:r>
            <a:r>
              <a:rPr lang="en-US" altLang="ko-KR" dirty="0"/>
              <a:t>E: </a:t>
            </a:r>
            <a:r>
              <a:rPr lang="ko-KR" altLang="en-US" dirty="0"/>
              <a:t> 훈련 데이터</a:t>
            </a:r>
            <a:r>
              <a:rPr lang="en-US" altLang="ko-KR" dirty="0"/>
              <a:t>(training data)</a:t>
            </a:r>
          </a:p>
          <a:p>
            <a:pPr lvl="2"/>
            <a:r>
              <a:rPr lang="ko-KR" altLang="en-US" dirty="0"/>
              <a:t>성능 측정 </a:t>
            </a:r>
            <a:r>
              <a:rPr lang="en-US" altLang="ko-KR" dirty="0"/>
              <a:t>P:</a:t>
            </a:r>
            <a:r>
              <a:rPr lang="ko-KR" altLang="en-US" dirty="0"/>
              <a:t> 직접 정의해야 하며</a:t>
            </a:r>
            <a:r>
              <a:rPr lang="en-US" altLang="ko-KR" dirty="0"/>
              <a:t>, </a:t>
            </a:r>
            <a:r>
              <a:rPr lang="ko-KR" altLang="en-US" dirty="0"/>
              <a:t>이 성능 측정을 정확도</a:t>
            </a:r>
            <a:r>
              <a:rPr lang="en-US" altLang="ko-KR" dirty="0"/>
              <a:t>(accuracy)</a:t>
            </a:r>
            <a:r>
              <a:rPr lang="ko-KR" altLang="en-US" dirty="0"/>
              <a:t>라고 부르며 분류 작업에 자주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14336</TotalTime>
  <Words>3300</Words>
  <Application>Microsoft Office PowerPoint</Application>
  <PresentationFormat>사용자 지정</PresentationFormat>
  <Paragraphs>470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1.1 머신러닝이란?</vt:lpstr>
      <vt:lpstr>1.2 왜 머신러닝을 사용하나요?(1)</vt:lpstr>
      <vt:lpstr>1.2 왜 머신러닝을 사용하나요?(2)</vt:lpstr>
      <vt:lpstr>1.2 왜 머신러닝을 사용하나요?(3)</vt:lpstr>
      <vt:lpstr>1.2 왜 머신러닝을 사용하나요?(4)</vt:lpstr>
      <vt:lpstr>1.2 왜 머신러닝을 사용하나요?(5)</vt:lpstr>
      <vt:lpstr>1.3 애플리케이션 사례</vt:lpstr>
      <vt:lpstr>1.4 머신러닝 시스템의 종류(1)</vt:lpstr>
      <vt:lpstr>1.4 머신러닝 시스템의 종류(2)</vt:lpstr>
      <vt:lpstr>1.4 머신러닝 시스템의 종류(3)</vt:lpstr>
      <vt:lpstr>1.4 머신러닝 시스템의 종류(4)</vt:lpstr>
      <vt:lpstr>1.4 머신러닝 시스템의 종류(5)</vt:lpstr>
      <vt:lpstr>1.4 머신러닝 시스템의 종류(6)</vt:lpstr>
      <vt:lpstr>1.4 머신러닝 시스템의 종류(7)</vt:lpstr>
      <vt:lpstr>1.4 머신러닝 시스템의 종류(8)</vt:lpstr>
      <vt:lpstr>1.4 머신러닝 시스템의 종류(9)</vt:lpstr>
      <vt:lpstr>1.4 머신러닝 시스템의 종류(10)</vt:lpstr>
      <vt:lpstr>1.4 머신러닝 시스템의 종류(11)</vt:lpstr>
      <vt:lpstr>1.4 머신러닝 시스템의 종류(12)</vt:lpstr>
      <vt:lpstr>1.4 머신러닝 시스템의 종류(13)</vt:lpstr>
      <vt:lpstr>1.4 머신러닝 시스템의 종류(14)</vt:lpstr>
      <vt:lpstr>1.4 머신러닝 시스템의 종류(15)</vt:lpstr>
      <vt:lpstr>1.4 머신러닝 시스템의 종류(16)</vt:lpstr>
      <vt:lpstr>1.4 머신러닝 시스템의 종류(17)</vt:lpstr>
      <vt:lpstr>1.4 머신러닝 시스템의 종류(18)</vt:lpstr>
      <vt:lpstr>1.4 머신러닝 시스템의 종류(19)</vt:lpstr>
      <vt:lpstr>1.4 머신러닝 시스템의 종류(20)</vt:lpstr>
      <vt:lpstr>1.4 머신러닝 시스템의 종류(21)</vt:lpstr>
      <vt:lpstr>1.4 머신러닝 시스템의 종류(22)</vt:lpstr>
      <vt:lpstr>1.5 머신러닝의 주요 도전 과제(1)</vt:lpstr>
      <vt:lpstr>1.5 머신러닝의 주요 도전 과제(2)</vt:lpstr>
      <vt:lpstr>1.5 머신러닝의 주요 도전 과제(3)</vt:lpstr>
      <vt:lpstr>1.5 머신러닝의 주요 도전 과제(4)</vt:lpstr>
      <vt:lpstr>1.5 머신러닝의 주요 도전 과제(5)</vt:lpstr>
      <vt:lpstr>1.5 머신러닝의 주요 도전 과제(6)</vt:lpstr>
      <vt:lpstr>1.5 머신러닝의 주요 도전 과제(7)</vt:lpstr>
      <vt:lpstr>1.6 테스트와 검증(1)</vt:lpstr>
      <vt:lpstr>1.6 테스트와 검증(2)</vt:lpstr>
      <vt:lpstr>1.6 테스트와 검증(3)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348</cp:revision>
  <dcterms:created xsi:type="dcterms:W3CDTF">2020-01-31T07:25:46Z</dcterms:created>
  <dcterms:modified xsi:type="dcterms:W3CDTF">2023-10-16T07:31:14Z</dcterms:modified>
</cp:coreProperties>
</file>