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51"/>
  </p:notesMasterIdLst>
  <p:handoutMasterIdLst>
    <p:handoutMasterId r:id="rId52"/>
  </p:handoutMasterIdLst>
  <p:sldIdLst>
    <p:sldId id="2382" r:id="rId2"/>
    <p:sldId id="2433" r:id="rId3"/>
    <p:sldId id="2434" r:id="rId4"/>
    <p:sldId id="2430" r:id="rId5"/>
    <p:sldId id="2431" r:id="rId6"/>
    <p:sldId id="2432" r:id="rId7"/>
    <p:sldId id="2388" r:id="rId8"/>
    <p:sldId id="2341" r:id="rId9"/>
    <p:sldId id="2347" r:id="rId10"/>
    <p:sldId id="2389" r:id="rId11"/>
    <p:sldId id="2390" r:id="rId12"/>
    <p:sldId id="2391" r:id="rId13"/>
    <p:sldId id="2392" r:id="rId14"/>
    <p:sldId id="2393" r:id="rId15"/>
    <p:sldId id="2394" r:id="rId16"/>
    <p:sldId id="2395" r:id="rId17"/>
    <p:sldId id="2396" r:id="rId18"/>
    <p:sldId id="2397" r:id="rId19"/>
    <p:sldId id="2398" r:id="rId20"/>
    <p:sldId id="2399" r:id="rId21"/>
    <p:sldId id="2400" r:id="rId22"/>
    <p:sldId id="2401" r:id="rId23"/>
    <p:sldId id="2402" r:id="rId24"/>
    <p:sldId id="2404" r:id="rId25"/>
    <p:sldId id="2403" r:id="rId26"/>
    <p:sldId id="2405" r:id="rId27"/>
    <p:sldId id="2406" r:id="rId28"/>
    <p:sldId id="2407" r:id="rId29"/>
    <p:sldId id="2408" r:id="rId30"/>
    <p:sldId id="2409" r:id="rId31"/>
    <p:sldId id="2410" r:id="rId32"/>
    <p:sldId id="2411" r:id="rId33"/>
    <p:sldId id="2412" r:id="rId34"/>
    <p:sldId id="2413" r:id="rId35"/>
    <p:sldId id="2414" r:id="rId36"/>
    <p:sldId id="2415" r:id="rId37"/>
    <p:sldId id="2416" r:id="rId38"/>
    <p:sldId id="2417" r:id="rId39"/>
    <p:sldId id="2418" r:id="rId40"/>
    <p:sldId id="2419" r:id="rId41"/>
    <p:sldId id="2420" r:id="rId42"/>
    <p:sldId id="2421" r:id="rId43"/>
    <p:sldId id="2422" r:id="rId44"/>
    <p:sldId id="2423" r:id="rId45"/>
    <p:sldId id="2424" r:id="rId46"/>
    <p:sldId id="2425" r:id="rId47"/>
    <p:sldId id="2426" r:id="rId48"/>
    <p:sldId id="2427" r:id="rId49"/>
    <p:sldId id="2362" r:id="rId5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96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85" userDrawn="1">
          <p15:clr>
            <a:srgbClr val="A4A3A4"/>
          </p15:clr>
        </p15:guide>
        <p15:guide id="5" orient="horz" pos="2704" userDrawn="1">
          <p15:clr>
            <a:srgbClr val="A4A3A4"/>
          </p15:clr>
        </p15:guide>
        <p15:guide id="6" pos="960" userDrawn="1">
          <p15:clr>
            <a:srgbClr val="A4A3A4"/>
          </p15:clr>
        </p15:guide>
        <p15:guide id="7" pos="302" userDrawn="1">
          <p15:clr>
            <a:srgbClr val="A4A3A4"/>
          </p15:clr>
        </p15:guide>
        <p15:guide id="8" pos="7265" userDrawn="1">
          <p15:clr>
            <a:srgbClr val="A4A3A4"/>
          </p15:clr>
        </p15:guide>
        <p15:guide id="9" orient="horz" pos="68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B0A0"/>
    <a:srgbClr val="43B0A0"/>
    <a:srgbClr val="F06436"/>
    <a:srgbClr val="52AEE1"/>
    <a:srgbClr val="F89074"/>
    <a:srgbClr val="4285F4"/>
    <a:srgbClr val="72B945"/>
    <a:srgbClr val="FA95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27" autoAdjust="0"/>
    <p:restoredTop sz="50000" autoAdjust="0"/>
  </p:normalViewPr>
  <p:slideViewPr>
    <p:cSldViewPr snapToGrid="0" showGuides="1">
      <p:cViewPr>
        <p:scale>
          <a:sx n="129" d="100"/>
          <a:sy n="129" d="100"/>
        </p:scale>
        <p:origin x="-72" y="-58"/>
      </p:cViewPr>
      <p:guideLst>
        <p:guide orient="horz" pos="2296"/>
        <p:guide orient="horz" pos="2704"/>
        <p:guide orient="horz" pos="686"/>
        <p:guide pos="3840"/>
        <p:guide pos="3985"/>
        <p:guide pos="960"/>
        <p:guide pos="302"/>
        <p:guide pos="7265"/>
      </p:guideLst>
    </p:cSldViewPr>
  </p:slideViewPr>
  <p:outlineViewPr>
    <p:cViewPr>
      <p:scale>
        <a:sx n="33" d="100"/>
        <a:sy n="33" d="100"/>
      </p:scale>
      <p:origin x="0" y="249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342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F00D5-8D61-463B-A24D-AA343CDEF1C1}" type="datetimeFigureOut">
              <a:rPr lang="ko-KR" altLang="en-US" smtClean="0"/>
              <a:pPr/>
              <a:t>2023-10-16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7927B-07B9-470A-A6C7-2E21D055E1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28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E79A2-9499-4165-85CA-D3B599A71D6E}" type="datetimeFigureOut">
              <a:rPr lang="ko-KR" altLang="en-US" smtClean="0"/>
              <a:pPr/>
              <a:t>2023-10-16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F56FB-8B4C-4940-9CA8-BCB6BA92FB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391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0;p2">
            <a:extLst>
              <a:ext uri="{FF2B5EF4-FFF2-40B4-BE49-F238E27FC236}">
                <a16:creationId xmlns:a16="http://schemas.microsoft.com/office/drawing/2014/main" xmlns="" id="{915EBAC6-B986-0141-9A3D-A1153FD2C8C9}"/>
              </a:ext>
            </a:extLst>
          </p:cNvPr>
          <p:cNvSpPr/>
          <p:nvPr userDrawn="1"/>
        </p:nvSpPr>
        <p:spPr>
          <a:xfrm rot="10800000">
            <a:off x="-3" y="-3"/>
            <a:ext cx="8697688" cy="5529945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2;p2">
            <a:extLst>
              <a:ext uri="{FF2B5EF4-FFF2-40B4-BE49-F238E27FC236}">
                <a16:creationId xmlns:a16="http://schemas.microsoft.com/office/drawing/2014/main" xmlns="" id="{32DFD919-D29D-FC47-AD9F-0D1B2F5A8862}"/>
              </a:ext>
            </a:extLst>
          </p:cNvPr>
          <p:cNvSpPr/>
          <p:nvPr userDrawn="1"/>
        </p:nvSpPr>
        <p:spPr>
          <a:xfrm rot="10800000">
            <a:off x="3799114" y="2286000"/>
            <a:ext cx="8392886" cy="4572000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3;p2">
            <a:extLst>
              <a:ext uri="{FF2B5EF4-FFF2-40B4-BE49-F238E27FC236}">
                <a16:creationId xmlns:a16="http://schemas.microsoft.com/office/drawing/2014/main" xmlns="" id="{42C43ECF-BBCB-1C42-93A8-68CF3572DDB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20" name="Google Shape;14;p2">
            <a:extLst>
              <a:ext uri="{FF2B5EF4-FFF2-40B4-BE49-F238E27FC236}">
                <a16:creationId xmlns:a16="http://schemas.microsoft.com/office/drawing/2014/main" xmlns="" id="{5AF3B145-1035-874A-A46A-1DC2137AFD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cxnSp>
        <p:nvCxnSpPr>
          <p:cNvPr id="121" name="Google Shape;183;p28">
            <a:extLst>
              <a:ext uri="{FF2B5EF4-FFF2-40B4-BE49-F238E27FC236}">
                <a16:creationId xmlns:a16="http://schemas.microsoft.com/office/drawing/2014/main" xmlns="" id="{FF7B25AF-63DA-4A4A-BE7C-3EEF77663F0C}"/>
              </a:ext>
            </a:extLst>
          </p:cNvPr>
          <p:cNvCxnSpPr/>
          <p:nvPr userDrawn="1"/>
        </p:nvCxnSpPr>
        <p:spPr>
          <a:xfrm>
            <a:off x="708848" y="662121"/>
            <a:ext cx="0" cy="872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8255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>
            <a:extLst>
              <a:ext uri="{FF2B5EF4-FFF2-40B4-BE49-F238E27FC236}">
                <a16:creationId xmlns:a16="http://schemas.microsoft.com/office/drawing/2014/main" xmlns="" id="{3DCB54EF-6F8F-C14C-AEAB-339A6ADFE95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4632325" y="3242853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4632324" y="4074122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/>
              <a:t>목차 내용 입력하세요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7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4632323" y="4910800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Google Shape;10;p2">
            <a:extLst>
              <a:ext uri="{FF2B5EF4-FFF2-40B4-BE49-F238E27FC236}">
                <a16:creationId xmlns:a16="http://schemas.microsoft.com/office/drawing/2014/main" xmlns="" id="{9C20880E-B3DE-A94F-9214-F288AB8F2288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1530;p73">
            <a:extLst>
              <a:ext uri="{FF2B5EF4-FFF2-40B4-BE49-F238E27FC236}">
                <a16:creationId xmlns:a16="http://schemas.microsoft.com/office/drawing/2014/main" xmlns="" id="{C53AD8B5-FE39-6A42-9005-EC4F1FB81112}"/>
              </a:ext>
            </a:extLst>
          </p:cNvPr>
          <p:cNvGrpSpPr/>
          <p:nvPr userDrawn="1"/>
        </p:nvGrpSpPr>
        <p:grpSpPr>
          <a:xfrm>
            <a:off x="11568567" y="267121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18" name="Google Shape;11531;p73">
              <a:extLst>
                <a:ext uri="{FF2B5EF4-FFF2-40B4-BE49-F238E27FC236}">
                  <a16:creationId xmlns:a16="http://schemas.microsoft.com/office/drawing/2014/main" xmlns="" id="{0F0D93FF-7196-E64A-BC21-F016A3016471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532;p73">
              <a:extLst>
                <a:ext uri="{FF2B5EF4-FFF2-40B4-BE49-F238E27FC236}">
                  <a16:creationId xmlns:a16="http://schemas.microsoft.com/office/drawing/2014/main" xmlns="" id="{10A6EBD0-21AA-BE4F-B25E-B9EBF7C939C3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533;p73">
              <a:extLst>
                <a:ext uri="{FF2B5EF4-FFF2-40B4-BE49-F238E27FC236}">
                  <a16:creationId xmlns:a16="http://schemas.microsoft.com/office/drawing/2014/main" xmlns="" id="{E593C3FB-9816-9C4E-A8CE-F5E3D23AAB7D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534;p73">
              <a:extLst>
                <a:ext uri="{FF2B5EF4-FFF2-40B4-BE49-F238E27FC236}">
                  <a16:creationId xmlns:a16="http://schemas.microsoft.com/office/drawing/2014/main" xmlns="" id="{751E997F-17D4-3240-BBFB-AD0DA992726B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535;p73">
              <a:extLst>
                <a:ext uri="{FF2B5EF4-FFF2-40B4-BE49-F238E27FC236}">
                  <a16:creationId xmlns:a16="http://schemas.microsoft.com/office/drawing/2014/main" xmlns="" id="{70D7634B-5347-1147-9507-F00A80D6AF28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536;p73">
              <a:extLst>
                <a:ext uri="{FF2B5EF4-FFF2-40B4-BE49-F238E27FC236}">
                  <a16:creationId xmlns:a16="http://schemas.microsoft.com/office/drawing/2014/main" xmlns="" id="{C9854E3F-9BBE-614D-B3B5-7F73F17A13CD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제목 24">
            <a:extLst>
              <a:ext uri="{FF2B5EF4-FFF2-40B4-BE49-F238E27FC236}">
                <a16:creationId xmlns:a16="http://schemas.microsoft.com/office/drawing/2014/main" xmlns="" id="{3A2259E1-D3D4-A445-8D39-5015AB03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00256900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91375" y="2932204"/>
            <a:ext cx="10267121" cy="993592"/>
          </a:xfrm>
          <a:noFill/>
        </p:spPr>
        <p:txBody>
          <a:bodyPr wrap="none" lIns="0" tIns="0" rIns="0" bIns="0" anchor="ctr" anchorCtr="0">
            <a:noAutofit/>
          </a:bodyPr>
          <a:lstStyle>
            <a:lvl1pPr marL="0" indent="0">
              <a:buNone/>
              <a:defRPr sz="4800">
                <a:solidFill>
                  <a:srgbClr val="F06436"/>
                </a:solidFill>
              </a:defRPr>
            </a:lvl1pPr>
            <a:lvl2pPr marL="457200" indent="0">
              <a:buNone/>
              <a:defRPr sz="4000"/>
            </a:lvl2pPr>
            <a:lvl3pPr marL="914400" indent="0">
              <a:buNone/>
              <a:defRPr sz="4000"/>
            </a:lvl3pPr>
            <a:lvl4pPr marL="1371600" indent="0">
              <a:buNone/>
              <a:defRPr sz="4000"/>
            </a:lvl4pPr>
            <a:lvl5pPr marL="1828800" indent="0">
              <a:buNone/>
              <a:defRPr sz="4000"/>
            </a:lvl5pPr>
          </a:lstStyle>
          <a:p>
            <a:pPr lvl="0"/>
            <a:r>
              <a:rPr lang="ko-KR" altLang="en-US" dirty="0"/>
              <a:t>목차 내용을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Google Shape;12;p2">
            <a:extLst>
              <a:ext uri="{FF2B5EF4-FFF2-40B4-BE49-F238E27FC236}">
                <a16:creationId xmlns:a16="http://schemas.microsoft.com/office/drawing/2014/main" xmlns="" id="{C0ABDC55-C9AE-1C41-A2A0-AA873EDB6BD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0;p2">
            <a:extLst>
              <a:ext uri="{FF2B5EF4-FFF2-40B4-BE49-F238E27FC236}">
                <a16:creationId xmlns:a16="http://schemas.microsoft.com/office/drawing/2014/main" xmlns="" id="{28B67903-E1CF-534B-A2D3-E7597F24B72F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1530;p73">
            <a:extLst>
              <a:ext uri="{FF2B5EF4-FFF2-40B4-BE49-F238E27FC236}">
                <a16:creationId xmlns:a16="http://schemas.microsoft.com/office/drawing/2014/main" xmlns="" id="{A10FFA0E-16C5-4244-887B-59CEA3799C19}"/>
              </a:ext>
            </a:extLst>
          </p:cNvPr>
          <p:cNvGrpSpPr/>
          <p:nvPr userDrawn="1"/>
        </p:nvGrpSpPr>
        <p:grpSpPr>
          <a:xfrm>
            <a:off x="11379724" y="208758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9" name="Google Shape;11531;p73">
              <a:extLst>
                <a:ext uri="{FF2B5EF4-FFF2-40B4-BE49-F238E27FC236}">
                  <a16:creationId xmlns:a16="http://schemas.microsoft.com/office/drawing/2014/main" xmlns="" id="{3BC7373A-BF17-5949-8F1D-CB2BBEEEEEA6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532;p73">
              <a:extLst>
                <a:ext uri="{FF2B5EF4-FFF2-40B4-BE49-F238E27FC236}">
                  <a16:creationId xmlns:a16="http://schemas.microsoft.com/office/drawing/2014/main" xmlns="" id="{CC6EA4CC-1703-7449-B7BC-4483CFF9F966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533;p73">
              <a:extLst>
                <a:ext uri="{FF2B5EF4-FFF2-40B4-BE49-F238E27FC236}">
                  <a16:creationId xmlns:a16="http://schemas.microsoft.com/office/drawing/2014/main" xmlns="" id="{B5E6808C-1FA3-4B4B-B0FE-9EE183DD349C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534;p73">
              <a:extLst>
                <a:ext uri="{FF2B5EF4-FFF2-40B4-BE49-F238E27FC236}">
                  <a16:creationId xmlns:a16="http://schemas.microsoft.com/office/drawing/2014/main" xmlns="" id="{69AF36EF-ECD4-AC48-816B-145DAB86BB7E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535;p73">
              <a:extLst>
                <a:ext uri="{FF2B5EF4-FFF2-40B4-BE49-F238E27FC236}">
                  <a16:creationId xmlns:a16="http://schemas.microsoft.com/office/drawing/2014/main" xmlns="" id="{36271C18-068C-3049-B5A3-CC3DE160731F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536;p73">
              <a:extLst>
                <a:ext uri="{FF2B5EF4-FFF2-40B4-BE49-F238E27FC236}">
                  <a16:creationId xmlns:a16="http://schemas.microsoft.com/office/drawing/2014/main" xmlns="" id="{3BA77610-2275-C74C-A5B8-D24FF49A3670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9420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2;p2">
            <a:extLst>
              <a:ext uri="{FF2B5EF4-FFF2-40B4-BE49-F238E27FC236}">
                <a16:creationId xmlns:a16="http://schemas.microsoft.com/office/drawing/2014/main" xmlns="" id="{31C819E8-8DB3-D241-86AD-39FA357B79F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0;p2">
            <a:extLst>
              <a:ext uri="{FF2B5EF4-FFF2-40B4-BE49-F238E27FC236}">
                <a16:creationId xmlns:a16="http://schemas.microsoft.com/office/drawing/2014/main" xmlns="" id="{4CA2C0CC-49CB-CE45-A055-1E87B9A38FE4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xmlns="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2" name="바닥글 개체 틀 36">
            <a:extLst>
              <a:ext uri="{FF2B5EF4-FFF2-40B4-BE49-F238E27FC236}">
                <a16:creationId xmlns:a16="http://schemas.microsoft.com/office/drawing/2014/main" xmlns="" id="{388D13DD-ED8A-4747-B349-F5A2E05F7D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40" name="제목 24">
            <a:extLst>
              <a:ext uri="{FF2B5EF4-FFF2-40B4-BE49-F238E27FC236}">
                <a16:creationId xmlns:a16="http://schemas.microsoft.com/office/drawing/2014/main" xmlns="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5BE6C44-E913-45F1-A690-E52E071D50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0287" y="1415600"/>
            <a:ext cx="10080625" cy="46307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2905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:a16="http://schemas.microsoft.com/office/drawing/2014/main" xmlns="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:a16="http://schemas.microsoft.com/office/drawing/2014/main" xmlns="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xmlns="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:a16="http://schemas.microsoft.com/office/drawing/2014/main" xmlns="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xmlns="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>
            <a:normAutofit/>
          </a:bodyPr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18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600"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x-none" dirty="0"/>
          </a:p>
        </p:txBody>
      </p:sp>
      <p:sp>
        <p:nvSpPr>
          <p:cNvPr id="8" name="바닥글 개체 틀 36">
            <a:extLst>
              <a:ext uri="{FF2B5EF4-FFF2-40B4-BE49-F238E27FC236}">
                <a16:creationId xmlns:a16="http://schemas.microsoft.com/office/drawing/2014/main" xmlns="" id="{99878B9B-B665-4D4E-BCDA-A03B7B098B7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200830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:a16="http://schemas.microsoft.com/office/drawing/2014/main" xmlns="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:a16="http://schemas.microsoft.com/office/drawing/2014/main" xmlns="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xmlns="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:a16="http://schemas.microsoft.com/office/drawing/2014/main" xmlns="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xmlns="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9"/>
            <a:ext cx="11281052" cy="781242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20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x-none" dirty="0"/>
          </a:p>
        </p:txBody>
      </p:sp>
      <p:sp>
        <p:nvSpPr>
          <p:cNvPr id="8" name="바닥글 개체 틀 36">
            <a:extLst>
              <a:ext uri="{FF2B5EF4-FFF2-40B4-BE49-F238E27FC236}">
                <a16:creationId xmlns:a16="http://schemas.microsoft.com/office/drawing/2014/main" xmlns="" id="{99878B9B-B665-4D4E-BCDA-A03B7B098B7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9275B08-16F4-4F25-831A-6EFC327B83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1375" y="2233552"/>
            <a:ext cx="5254625" cy="31956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xmlns="" id="{1A56FDB1-DA14-41CF-A4C6-4FEEB24F661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37106" y="2233552"/>
            <a:ext cx="5254625" cy="31956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014234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/>
              <a:t>〉 〉 </a:t>
            </a:r>
            <a:r>
              <a:rPr lang="ko-KR" altLang="en-US"/>
              <a:t>창업의 과학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56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7" r:id="rId3"/>
    <p:sldLayoutId id="2147483676" r:id="rId4"/>
    <p:sldLayoutId id="2147483690" r:id="rId5"/>
    <p:sldLayoutId id="2147483691" r:id="rId6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9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7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xmlns="" id="{21B375EC-8E0D-AF4C-8EB4-CA7CFBEAC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253" y="1780334"/>
            <a:ext cx="7608409" cy="3591827"/>
          </a:xfrm>
        </p:spPr>
        <p:txBody>
          <a:bodyPr/>
          <a:lstStyle/>
          <a:p>
            <a:r>
              <a:rPr lang="ko-KR" altLang="en-US" dirty="0"/>
              <a:t>핸즈온 </a:t>
            </a:r>
            <a:r>
              <a:rPr lang="ko-KR" altLang="en-US"/>
              <a:t>머신러닝</a:t>
            </a:r>
            <a:r>
              <a:rPr lang="en-US" altLang="ko-KR"/>
              <a:t>(3</a:t>
            </a:r>
            <a:r>
              <a:rPr lang="ko-KR" altLang="en-US"/>
              <a:t>판</a:t>
            </a:r>
            <a:r>
              <a:rPr lang="en-US" altLang="ko-KR" dirty="0"/>
              <a:t>)</a:t>
            </a:r>
            <a:endParaRPr lang="x-none" b="1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xmlns="" id="{53F71AE8-5B44-374B-BBDF-875DE08427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ㅇㅇ대학교</a:t>
            </a:r>
            <a:r>
              <a:rPr lang="ko-KR" altLang="en-US" dirty="0"/>
              <a:t> </a:t>
            </a:r>
            <a:r>
              <a:rPr lang="ko-KR" altLang="en-US" dirty="0" err="1"/>
              <a:t>ㅇㅇ학과</a:t>
            </a:r>
            <a:endParaRPr lang="en-US" altLang="ko-KR" dirty="0"/>
          </a:p>
          <a:p>
            <a:r>
              <a:rPr lang="ko-KR" altLang="en-US" dirty="0"/>
              <a:t>홍길동</a:t>
            </a:r>
            <a:endParaRPr lang="en-US" altLang="ko-KR" dirty="0"/>
          </a:p>
        </p:txBody>
      </p:sp>
      <p:sp>
        <p:nvSpPr>
          <p:cNvPr id="7" name="Google Shape;1312;p63">
            <a:extLst>
              <a:ext uri="{FF2B5EF4-FFF2-40B4-BE49-F238E27FC236}">
                <a16:creationId xmlns:a16="http://schemas.microsoft.com/office/drawing/2014/main" xmlns="" id="{0A78F3EB-266D-144F-9E96-77FD19D36541}"/>
              </a:ext>
            </a:extLst>
          </p:cNvPr>
          <p:cNvSpPr/>
          <p:nvPr/>
        </p:nvSpPr>
        <p:spPr>
          <a:xfrm>
            <a:off x="917697" y="973492"/>
            <a:ext cx="86159" cy="130781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D241BC3-2D2C-354F-BE20-6B615EF877A6}"/>
              </a:ext>
            </a:extLst>
          </p:cNvPr>
          <p:cNvSpPr txBox="1"/>
          <p:nvPr/>
        </p:nvSpPr>
        <p:spPr>
          <a:xfrm>
            <a:off x="1020350" y="781107"/>
            <a:ext cx="8816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</a:t>
            </a:r>
            <a:r>
              <a:rPr lang="ko-KR" altLang="en-US" dirty="0"/>
              <a:t>부</a:t>
            </a:r>
            <a:r>
              <a:rPr lang="en-US" altLang="ko-KR" dirty="0"/>
              <a:t>]</a:t>
            </a:r>
            <a:r>
              <a:rPr lang="en-US" dirty="0"/>
              <a:t> </a:t>
            </a:r>
            <a:r>
              <a:rPr lang="ko-KR" altLang="en-US" dirty="0"/>
              <a:t>머신러닝 </a:t>
            </a:r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장 분류</a:t>
            </a:r>
            <a:endParaRPr lang="en-US" altLang="ko-KR" dirty="0"/>
          </a:p>
        </p:txBody>
      </p:sp>
      <p:pic>
        <p:nvPicPr>
          <p:cNvPr id="9" name="Picture 2" descr="\\hanbittemp.hanbit.co.kr\IT출판부\IT출판2부\IT출판2부_2팀\이채윤\2_완료\(2023-9)핸즈온 머신러닝(3판)_박해선\7_디자인\입체표지-핸즈온 머신러닝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9849" y="1176611"/>
            <a:ext cx="3382470" cy="397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5611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3.1</a:t>
            </a:r>
            <a:r>
              <a:rPr lang="ko-KR" altLang="en-US" dirty="0" smtClean="0"/>
              <a:t> </a:t>
            </a:r>
            <a:r>
              <a:rPr lang="en-US" altLang="ko-KR" dirty="0"/>
              <a:t>MNIST(2)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600661"/>
          </a:xfrm>
        </p:spPr>
        <p:txBody>
          <a:bodyPr>
            <a:normAutofit/>
          </a:bodyPr>
          <a:lstStyle/>
          <a:p>
            <a:pPr lvl="1"/>
            <a:r>
              <a:rPr lang="en-US" altLang="ko-KR"/>
              <a:t>fetch_openml() </a:t>
            </a:r>
            <a:r>
              <a:rPr lang="ko-KR" altLang="en-US"/>
              <a:t>함수는 기본적으로 입력을 판다스 데이터프레임</a:t>
            </a:r>
            <a:r>
              <a:rPr lang="en-US" altLang="ko-KR"/>
              <a:t>, </a:t>
            </a:r>
            <a:r>
              <a:rPr lang="ko-KR" altLang="en-US"/>
              <a:t>레이블을 판다스 시리즈로 반환</a:t>
            </a:r>
            <a:endParaRPr lang="en-US" altLang="ko-KR"/>
          </a:p>
          <a:p>
            <a:pPr lvl="2"/>
            <a:r>
              <a:rPr lang="en-US" altLang="ko-KR"/>
              <a:t>MNIST </a:t>
            </a:r>
            <a:r>
              <a:rPr lang="ko-KR" altLang="en-US"/>
              <a:t>데이터셋은 이미지이므로 데이터프레임이 잘 맞지 않음</a:t>
            </a:r>
            <a:endParaRPr lang="en-US" altLang="ko-KR"/>
          </a:p>
          <a:p>
            <a:pPr lvl="2"/>
            <a:r>
              <a:rPr lang="ko-KR" altLang="en-US"/>
              <a:t>따라서 </a:t>
            </a:r>
            <a:r>
              <a:rPr lang="en-US" altLang="ko-KR"/>
              <a:t>as_frame=False</a:t>
            </a:r>
            <a:r>
              <a:rPr lang="ko-KR" altLang="en-US"/>
              <a:t>로 지정하여 넘파이 배열로 데이터를 받음</a:t>
            </a:r>
            <a:endParaRPr lang="en-US" altLang="ko-KR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0DB9D0C6-E8DC-B451-68ED-35DC54F635EB}"/>
              </a:ext>
            </a:extLst>
          </p:cNvPr>
          <p:cNvGrpSpPr/>
          <p:nvPr/>
        </p:nvGrpSpPr>
        <p:grpSpPr>
          <a:xfrm>
            <a:off x="1524000" y="1834751"/>
            <a:ext cx="6764645" cy="3735229"/>
            <a:chOff x="1524000" y="1808117"/>
            <a:chExt cx="6764645" cy="373522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xmlns="" id="{50D04400-AC1A-DC5E-BBE8-20A2CA598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4000" y="1808117"/>
              <a:ext cx="6756465" cy="2862909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xmlns="" id="{2E620CF5-3F12-C7B3-DE64-CF3A88EAA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4000" y="4741731"/>
              <a:ext cx="6764645" cy="8016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1174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3.1</a:t>
            </a:r>
            <a:r>
              <a:rPr lang="ko-KR" altLang="en-US" dirty="0" smtClean="0"/>
              <a:t> </a:t>
            </a:r>
            <a:r>
              <a:rPr lang="en-US" altLang="ko-KR" dirty="0"/>
              <a:t>MNIST(3)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600661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데이터셋에서 이미지 하나를 확인</a:t>
            </a:r>
            <a:r>
              <a:rPr lang="en-US" altLang="ko-KR"/>
              <a:t>(</a:t>
            </a:r>
            <a:r>
              <a:rPr lang="ko-KR" altLang="en-US"/>
              <a:t>그림 </a:t>
            </a:r>
            <a:r>
              <a:rPr lang="en-US" altLang="ko-KR"/>
              <a:t>3-1)</a:t>
            </a:r>
          </a:p>
          <a:p>
            <a:pPr lvl="2"/>
            <a:r>
              <a:rPr lang="ko-KR" altLang="en-US"/>
              <a:t>샘플의 특성 벡터를 추출해서 </a:t>
            </a:r>
            <a:r>
              <a:rPr lang="en-US" altLang="ko-KR"/>
              <a:t>28×28 </a:t>
            </a:r>
            <a:r>
              <a:rPr lang="ko-KR" altLang="en-US"/>
              <a:t>배열로 크기를 바꾸고 맷플롯립의 </a:t>
            </a:r>
            <a:r>
              <a:rPr lang="en-US" altLang="ko-KR"/>
              <a:t>imshow() </a:t>
            </a:r>
            <a:r>
              <a:rPr lang="ko-KR" altLang="en-US"/>
              <a:t>함수를 사용</a:t>
            </a:r>
            <a:endParaRPr lang="en-US" altLang="ko-KR"/>
          </a:p>
          <a:p>
            <a:pPr lvl="2"/>
            <a:r>
              <a:rPr lang="en-US" altLang="ko-KR"/>
              <a:t>cmap="binary"</a:t>
            </a:r>
            <a:r>
              <a:rPr lang="ko-KR" altLang="en-US"/>
              <a:t>로 지정해 </a:t>
            </a:r>
            <a:r>
              <a:rPr lang="en-US" altLang="ko-KR"/>
              <a:t>0</a:t>
            </a:r>
            <a:r>
              <a:rPr lang="ko-KR" altLang="en-US"/>
              <a:t>을 흰색</a:t>
            </a:r>
            <a:r>
              <a:rPr lang="en-US" altLang="ko-KR"/>
              <a:t>, 255</a:t>
            </a:r>
            <a:r>
              <a:rPr lang="ko-KR" altLang="en-US"/>
              <a:t>를 검은색으로 나타내는 흑백</a:t>
            </a:r>
            <a:r>
              <a:rPr lang="en-US" altLang="ko-KR"/>
              <a:t>(grayscale) </a:t>
            </a:r>
            <a:r>
              <a:rPr lang="ko-KR" altLang="en-US"/>
              <a:t>컬러 맵을 사용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r>
              <a:rPr lang="ko-KR" altLang="en-US"/>
              <a:t>숫자 </a:t>
            </a:r>
            <a:r>
              <a:rPr lang="en-US" altLang="ko-KR"/>
              <a:t>5</a:t>
            </a:r>
            <a:r>
              <a:rPr lang="ko-KR" altLang="en-US"/>
              <a:t>로 보이는 그림의</a:t>
            </a:r>
            <a:r>
              <a:rPr lang="en-US" altLang="ko-KR"/>
              <a:t> </a:t>
            </a:r>
            <a:r>
              <a:rPr lang="ko-KR" altLang="en-US"/>
              <a:t>실제 레이블을 확인</a:t>
            </a:r>
            <a:endParaRPr lang="en-US" altLang="ko-KR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76F143F-0508-8655-2C18-2D9624B48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814697"/>
            <a:ext cx="4257675" cy="29622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9F9D6E06-3BD8-3E99-E814-BB2822A8F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1119" y="2735262"/>
            <a:ext cx="1952625" cy="18192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FF6B03F-53C7-4F4D-51C6-083DBF18192A}"/>
              </a:ext>
            </a:extLst>
          </p:cNvPr>
          <p:cNvSpPr txBox="1"/>
          <p:nvPr/>
        </p:nvSpPr>
        <p:spPr>
          <a:xfrm>
            <a:off x="7128993" y="4480300"/>
            <a:ext cx="30568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3-1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 MNIST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이미지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BD1274BD-FFD7-E54D-FA89-1D5B65362F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2477"/>
          <a:stretch/>
        </p:blipFill>
        <p:spPr>
          <a:xfrm>
            <a:off x="1524000" y="5319462"/>
            <a:ext cx="42576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977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3.1</a:t>
            </a:r>
            <a:r>
              <a:rPr lang="ko-KR" altLang="en-US" dirty="0" smtClean="0"/>
              <a:t> </a:t>
            </a:r>
            <a:r>
              <a:rPr lang="en-US" altLang="ko-KR" dirty="0"/>
              <a:t>MNIST(4)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600661"/>
          </a:xfrm>
        </p:spPr>
        <p:txBody>
          <a:bodyPr>
            <a:normAutofit/>
          </a:bodyPr>
          <a:lstStyle/>
          <a:p>
            <a:pPr lvl="1"/>
            <a:r>
              <a:rPr lang="en-US" altLang="ko-KR"/>
              <a:t>MNIST </a:t>
            </a:r>
            <a:r>
              <a:rPr lang="ko-KR" altLang="en-US"/>
              <a:t>이미지 샘플</a:t>
            </a:r>
            <a:endParaRPr lang="en-US" altLang="ko-KR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3DA5DDF2-ED9A-19E8-B345-E1966B237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275" y="1052512"/>
            <a:ext cx="4743450" cy="47529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5D71ED2-66B0-3154-C1F2-CCF5F837B2B7}"/>
              </a:ext>
            </a:extLst>
          </p:cNvPr>
          <p:cNvSpPr txBox="1"/>
          <p:nvPr/>
        </p:nvSpPr>
        <p:spPr>
          <a:xfrm>
            <a:off x="3785587" y="5955685"/>
            <a:ext cx="46208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3-2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 MNIST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데이터셋에서 추출한 숫자 이미지</a:t>
            </a:r>
          </a:p>
        </p:txBody>
      </p:sp>
    </p:spTree>
    <p:extLst>
      <p:ext uri="{BB962C8B-B14F-4D97-AF65-F5344CB8AC3E}">
        <p14:creationId xmlns:p14="http://schemas.microsoft.com/office/powerpoint/2010/main" val="440705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3.1</a:t>
            </a:r>
            <a:r>
              <a:rPr lang="ko-KR" altLang="en-US" dirty="0" smtClean="0"/>
              <a:t> </a:t>
            </a:r>
            <a:r>
              <a:rPr lang="en-US" altLang="ko-KR" dirty="0"/>
              <a:t>MNIST(5)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600661"/>
          </a:xfrm>
        </p:spPr>
        <p:txBody>
          <a:bodyPr>
            <a:normAutofit/>
          </a:bodyPr>
          <a:lstStyle/>
          <a:p>
            <a:pPr lvl="1"/>
            <a:r>
              <a:rPr lang="en-US" altLang="ko-KR"/>
              <a:t>fetch_openml()</a:t>
            </a:r>
            <a:r>
              <a:rPr lang="ko-KR" altLang="en-US"/>
              <a:t>이 반환한 </a:t>
            </a:r>
            <a:r>
              <a:rPr lang="en-US" altLang="ko-KR"/>
              <a:t>MNIST </a:t>
            </a:r>
            <a:r>
              <a:rPr lang="ko-KR" altLang="en-US"/>
              <a:t>데이터셋은 이미 훈련 세트</a:t>
            </a:r>
            <a:r>
              <a:rPr lang="en-US" altLang="ko-KR"/>
              <a:t>(</a:t>
            </a:r>
            <a:r>
              <a:rPr lang="ko-KR" altLang="en-US"/>
              <a:t>앞쪽 </a:t>
            </a:r>
            <a:r>
              <a:rPr lang="en-US" altLang="ko-KR"/>
              <a:t>60,000</a:t>
            </a:r>
            <a:r>
              <a:rPr lang="ko-KR" altLang="en-US"/>
              <a:t>개 이미지</a:t>
            </a:r>
            <a:r>
              <a:rPr lang="en-US" altLang="ko-KR"/>
              <a:t>)</a:t>
            </a:r>
            <a:r>
              <a:rPr lang="ko-KR" altLang="en-US"/>
              <a:t>와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테스트 세트</a:t>
            </a:r>
            <a:r>
              <a:rPr lang="en-US" altLang="ko-KR"/>
              <a:t>(</a:t>
            </a:r>
            <a:r>
              <a:rPr lang="ko-KR" altLang="en-US"/>
              <a:t>뒤쪽 </a:t>
            </a:r>
            <a:r>
              <a:rPr lang="en-US" altLang="ko-KR"/>
              <a:t>10,000</a:t>
            </a:r>
            <a:r>
              <a:rPr lang="ko-KR" altLang="en-US"/>
              <a:t>개 이미지</a:t>
            </a:r>
            <a:r>
              <a:rPr lang="en-US" altLang="ko-KR"/>
              <a:t>)</a:t>
            </a:r>
            <a:r>
              <a:rPr lang="ko-KR" altLang="en-US"/>
              <a:t>로 분리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훈련 세트는 이미 섞여 있어서 모든 교차 검증 폴드를 비슷하게 만듦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(</a:t>
            </a:r>
            <a:r>
              <a:rPr lang="ko-KR" altLang="en-US"/>
              <a:t>하나의 폴드라도 특정 숫자가 누락되면 안 됨</a:t>
            </a:r>
            <a:r>
              <a:rPr lang="en-US" altLang="ko-KR"/>
              <a:t>)</a:t>
            </a:r>
          </a:p>
          <a:p>
            <a:pPr lvl="1"/>
            <a:r>
              <a:rPr lang="ko-KR" altLang="en-US"/>
              <a:t>어떤 학습 알고리즘은 훈련 샘플의 순서에 민감해서 많은 비슷한 샘플이 연이어 나타나면 성능이 나빠짐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- </a:t>
            </a:r>
            <a:r>
              <a:rPr lang="ko-KR" altLang="en-US"/>
              <a:t>데이터셋을 섞어서 이런 문제를 방지</a:t>
            </a:r>
            <a:endParaRPr lang="en-US" altLang="ko-KR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88B7DB0-E9CE-4420-86B0-4FBB2BB5D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94824"/>
            <a:ext cx="78867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23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3.2</a:t>
            </a:r>
            <a:r>
              <a:rPr lang="ko-KR" altLang="en-US" dirty="0" smtClean="0"/>
              <a:t> </a:t>
            </a:r>
            <a:r>
              <a:rPr lang="ko-KR" altLang="en-US" dirty="0"/>
              <a:t>이진 분류기 훈련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600661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‘</a:t>
            </a:r>
            <a:r>
              <a:rPr lang="en-US" altLang="ko-KR"/>
              <a:t>5-</a:t>
            </a:r>
            <a:r>
              <a:rPr lang="ko-KR" altLang="en-US"/>
              <a:t>감지기’는 ‘</a:t>
            </a:r>
            <a:r>
              <a:rPr lang="en-US" altLang="ko-KR"/>
              <a:t>5’</a:t>
            </a:r>
            <a:r>
              <a:rPr lang="ko-KR" altLang="en-US"/>
              <a:t>와 ‘</a:t>
            </a:r>
            <a:r>
              <a:rPr lang="en-US" altLang="ko-KR"/>
              <a:t>5 </a:t>
            </a:r>
            <a:r>
              <a:rPr lang="ko-KR" altLang="en-US"/>
              <a:t>아님’ 두 개의 클래스를 구분할 수 있는 이진 분류기</a:t>
            </a:r>
            <a:r>
              <a:rPr lang="en-US" altLang="ko-KR"/>
              <a:t>(binary classifie)</a:t>
            </a:r>
          </a:p>
          <a:p>
            <a:pPr lvl="2"/>
            <a:r>
              <a:rPr lang="ko-KR" altLang="en-US"/>
              <a:t>타깃 벡터 생성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1"/>
            <a:r>
              <a:rPr lang="en-US" altLang="ko-KR"/>
              <a:t>SGDClassifier </a:t>
            </a:r>
            <a:r>
              <a:rPr lang="ko-KR" altLang="en-US"/>
              <a:t>모델을 만들고 전체 훈련 세트를 사용해 훈련</a:t>
            </a:r>
            <a:endParaRPr lang="en-US" altLang="ko-KR"/>
          </a:p>
          <a:p>
            <a:pPr lvl="2"/>
            <a:r>
              <a:rPr lang="ko-KR" altLang="en-US"/>
              <a:t>확률적 경사 하강법</a:t>
            </a:r>
            <a:r>
              <a:rPr lang="en-US" altLang="ko-KR"/>
              <a:t>(Stochastic Gradient Descent, SGD)</a:t>
            </a:r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1"/>
            <a:r>
              <a:rPr lang="ko-KR" altLang="en-US"/>
              <a:t>숫자 </a:t>
            </a:r>
            <a:r>
              <a:rPr lang="en-US" altLang="ko-KR"/>
              <a:t>5</a:t>
            </a:r>
            <a:r>
              <a:rPr lang="ko-KR" altLang="en-US"/>
              <a:t>의 이미지를 감지</a:t>
            </a:r>
            <a:endParaRPr lang="en-US" altLang="ko-KR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88144D99-960D-5234-23EC-E4FB50DC7F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790"/>
          <a:stretch/>
        </p:blipFill>
        <p:spPr>
          <a:xfrm>
            <a:off x="1524000" y="1553315"/>
            <a:ext cx="6483658" cy="8572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54AE7C2A-4020-6D37-D850-D90012E370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168"/>
          <a:stretch/>
        </p:blipFill>
        <p:spPr>
          <a:xfrm>
            <a:off x="1524000" y="3429000"/>
            <a:ext cx="4572000" cy="13906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57877F00-34B6-2857-FF1A-B33E3C8068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2322"/>
          <a:stretch/>
        </p:blipFill>
        <p:spPr>
          <a:xfrm>
            <a:off x="1552575" y="5390410"/>
            <a:ext cx="454342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356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3.3</a:t>
            </a:r>
            <a:r>
              <a:rPr lang="ko-KR" altLang="en-US" dirty="0" smtClean="0"/>
              <a:t> </a:t>
            </a:r>
            <a:r>
              <a:rPr lang="ko-KR" altLang="en-US" dirty="0"/>
              <a:t>성능 측정</a:t>
            </a:r>
            <a:r>
              <a:rPr lang="en-US" altLang="ko-KR" dirty="0"/>
              <a:t>(1)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6006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3.3.1 </a:t>
            </a:r>
            <a:r>
              <a:rPr lang="ko-KR" altLang="en-US" b="1">
                <a:solidFill>
                  <a:srgbClr val="FF0000"/>
                </a:solidFill>
              </a:rPr>
              <a:t>교차 검증을 사용한 정확도 측정</a:t>
            </a:r>
            <a:endParaRPr lang="en-US" altLang="ko-KR" b="1">
              <a:solidFill>
                <a:srgbClr val="FF0000"/>
              </a:solidFill>
            </a:endParaRPr>
          </a:p>
          <a:p>
            <a:pPr lvl="1"/>
            <a:r>
              <a:rPr lang="en-US" altLang="ko-KR"/>
              <a:t>cross_val_score() </a:t>
            </a:r>
            <a:r>
              <a:rPr lang="ko-KR" altLang="en-US"/>
              <a:t>함수</a:t>
            </a:r>
          </a:p>
          <a:p>
            <a:pPr lvl="2"/>
            <a:r>
              <a:rPr lang="ko-KR" altLang="en-US"/>
              <a:t>폴드가 </a:t>
            </a:r>
            <a:r>
              <a:rPr lang="en-US" altLang="ko-KR"/>
              <a:t>3</a:t>
            </a:r>
            <a:r>
              <a:rPr lang="ko-KR" altLang="en-US"/>
              <a:t>개인 </a:t>
            </a:r>
            <a:r>
              <a:rPr lang="en-US" altLang="ko-KR"/>
              <a:t>k-</a:t>
            </a:r>
            <a:r>
              <a:rPr lang="ko-KR" altLang="en-US"/>
              <a:t>폴드 교차 검증을 사용해 </a:t>
            </a:r>
            <a:r>
              <a:rPr lang="en-US" altLang="ko-KR"/>
              <a:t>SGDClassifier </a:t>
            </a:r>
            <a:r>
              <a:rPr lang="ko-KR" altLang="en-US"/>
              <a:t>모델을 평가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1"/>
            <a:r>
              <a:rPr lang="ko-KR" altLang="en-US"/>
              <a:t>모든 이미지를 가장 많이 등장하는 클래스 </a:t>
            </a:r>
            <a:r>
              <a:rPr lang="en-US" altLang="ko-KR"/>
              <a:t>(</a:t>
            </a:r>
            <a:r>
              <a:rPr lang="ko-KR" altLang="en-US"/>
              <a:t>여기서는 음성 클래스</a:t>
            </a:r>
            <a:r>
              <a:rPr lang="en-US" altLang="ko-KR"/>
              <a:t>, </a:t>
            </a:r>
            <a:r>
              <a:rPr lang="ko-KR" altLang="en-US"/>
              <a:t>즉 ‘</a:t>
            </a:r>
            <a:r>
              <a:rPr lang="en-US" altLang="ko-KR"/>
              <a:t>5 </a:t>
            </a:r>
            <a:r>
              <a:rPr lang="ko-KR" altLang="en-US"/>
              <a:t>아님’ </a:t>
            </a:r>
            <a:r>
              <a:rPr lang="en-US" altLang="ko-KR"/>
              <a:t>)</a:t>
            </a:r>
            <a:r>
              <a:rPr lang="ko-KR" altLang="en-US"/>
              <a:t>로 분류하는 더미 분류기를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만들어 비교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 sz="2400"/>
          </a:p>
          <a:p>
            <a:pPr lvl="1"/>
            <a:r>
              <a:rPr lang="ko-KR" altLang="en-US"/>
              <a:t>모델의 정확도 확인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E9662DE-FDF5-EA35-38C5-F9220B26E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897020"/>
            <a:ext cx="6199573" cy="89945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5116A5E7-14D1-CB02-F5D0-C985B3444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482268"/>
            <a:ext cx="6162405" cy="148670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2078CBF4-CB15-D5B7-65A2-769629A1B2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5486819"/>
            <a:ext cx="6140105" cy="67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67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446FB71B-4075-E241-AF3E-334B89B7EDE1}"/>
              </a:ext>
            </a:extLst>
          </p:cNvPr>
          <p:cNvSpPr/>
          <p:nvPr/>
        </p:nvSpPr>
        <p:spPr>
          <a:xfrm>
            <a:off x="482154" y="823503"/>
            <a:ext cx="10792487" cy="5592165"/>
          </a:xfrm>
          <a:prstGeom prst="roundRect">
            <a:avLst>
              <a:gd name="adj" fmla="val 2699"/>
            </a:avLst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3.3</a:t>
            </a:r>
            <a:r>
              <a:rPr lang="ko-KR" altLang="en-US" dirty="0" smtClean="0"/>
              <a:t> </a:t>
            </a:r>
            <a:r>
              <a:rPr lang="ko-KR" altLang="en-US" dirty="0"/>
              <a:t>성능 측정</a:t>
            </a:r>
            <a:r>
              <a:rPr lang="en-US" altLang="ko-KR" dirty="0"/>
              <a:t>(2)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6006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/>
              <a:t>       교차 검증 구현</a:t>
            </a:r>
            <a:endParaRPr lang="en-US" altLang="ko-KR" b="1" dirty="0"/>
          </a:p>
          <a:p>
            <a:pPr lvl="2"/>
            <a:r>
              <a:rPr lang="ko-KR" altLang="en-US" dirty="0" err="1"/>
              <a:t>사이킷런이</a:t>
            </a:r>
            <a:r>
              <a:rPr lang="ko-KR" altLang="en-US" dirty="0"/>
              <a:t> 제공하는 기능보다 교차 검증 과정을 더 많이 제어할 필요가 있을 경우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교차 검증 기능을 직접 구현</a:t>
            </a:r>
            <a:endParaRPr lang="en-US" altLang="ko-KR" dirty="0"/>
          </a:p>
          <a:p>
            <a:pPr lvl="2"/>
            <a:r>
              <a:rPr lang="ko-KR" altLang="en-US" dirty="0"/>
              <a:t>다음 코드는 </a:t>
            </a:r>
            <a:r>
              <a:rPr lang="ko-KR" altLang="en-US" dirty="0" err="1"/>
              <a:t>사이킷런의</a:t>
            </a:r>
            <a:r>
              <a:rPr lang="ko-KR" altLang="en-US" dirty="0"/>
              <a:t> </a:t>
            </a:r>
            <a:r>
              <a:rPr lang="en-US" altLang="ko-KR" dirty="0" err="1"/>
              <a:t>cross_val_score</a:t>
            </a:r>
            <a:r>
              <a:rPr lang="en-US" altLang="ko-KR" dirty="0"/>
              <a:t>() </a:t>
            </a:r>
            <a:r>
              <a:rPr lang="ko-KR" altLang="en-US" dirty="0"/>
              <a:t>함수와 거의 같은 작업을 수행하고 동일한 결과를 출력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677665AD-F5EA-D8D2-F70E-6444D1C3F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445" y="2377063"/>
            <a:ext cx="6403111" cy="4012394"/>
          </a:xfrm>
          <a:prstGeom prst="rect">
            <a:avLst/>
          </a:prstGeom>
        </p:spPr>
      </p:pic>
      <p:sp>
        <p:nvSpPr>
          <p:cNvPr id="6" name="자유형: 도형 5">
            <a:extLst>
              <a:ext uri="{FF2B5EF4-FFF2-40B4-BE49-F238E27FC236}">
                <a16:creationId xmlns:a16="http://schemas.microsoft.com/office/drawing/2014/main" xmlns="" id="{D7708532-C93C-0B0D-2E1F-925F7A211A2B}"/>
              </a:ext>
            </a:extLst>
          </p:cNvPr>
          <p:cNvSpPr/>
          <p:nvPr/>
        </p:nvSpPr>
        <p:spPr>
          <a:xfrm>
            <a:off x="611428" y="823503"/>
            <a:ext cx="277760" cy="436744"/>
          </a:xfrm>
          <a:custGeom>
            <a:avLst/>
            <a:gdLst>
              <a:gd name="connsiteX0" fmla="*/ 0 w 603567"/>
              <a:gd name="connsiteY0" fmla="*/ 0 h 960515"/>
              <a:gd name="connsiteX1" fmla="*/ 603567 w 603567"/>
              <a:gd name="connsiteY1" fmla="*/ 0 h 960515"/>
              <a:gd name="connsiteX2" fmla="*/ 603567 w 603567"/>
              <a:gd name="connsiteY2" fmla="*/ 960515 h 960515"/>
              <a:gd name="connsiteX3" fmla="*/ 301784 w 603567"/>
              <a:gd name="connsiteY3" fmla="*/ 529925 h 960515"/>
              <a:gd name="connsiteX4" fmla="*/ 0 w 603567"/>
              <a:gd name="connsiteY4" fmla="*/ 960515 h 960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567" h="960515">
                <a:moveTo>
                  <a:pt x="0" y="0"/>
                </a:moveTo>
                <a:lnTo>
                  <a:pt x="603567" y="0"/>
                </a:lnTo>
                <a:lnTo>
                  <a:pt x="603567" y="960515"/>
                </a:lnTo>
                <a:lnTo>
                  <a:pt x="301784" y="529925"/>
                </a:lnTo>
                <a:lnTo>
                  <a:pt x="0" y="960515"/>
                </a:lnTo>
                <a:close/>
              </a:path>
            </a:pathLst>
          </a:custGeom>
          <a:solidFill>
            <a:srgbClr val="ED7D3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0892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3.3</a:t>
            </a:r>
            <a:r>
              <a:rPr lang="ko-KR" altLang="en-US" dirty="0" smtClean="0"/>
              <a:t> </a:t>
            </a:r>
            <a:r>
              <a:rPr lang="ko-KR" altLang="en-US" dirty="0"/>
              <a:t>성능 측정</a:t>
            </a:r>
            <a:r>
              <a:rPr lang="en-US" altLang="ko-KR" dirty="0"/>
              <a:t>(3)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6006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3.3.2 </a:t>
            </a:r>
            <a:r>
              <a:rPr lang="ko-KR" altLang="en-US" b="1">
                <a:solidFill>
                  <a:srgbClr val="FF0000"/>
                </a:solidFill>
              </a:rPr>
              <a:t>오차 행렬</a:t>
            </a:r>
            <a:endParaRPr lang="en-US" altLang="ko-KR" b="1">
              <a:solidFill>
                <a:srgbClr val="FF0000"/>
              </a:solidFill>
            </a:endParaRPr>
          </a:p>
          <a:p>
            <a:pPr lvl="1"/>
            <a:r>
              <a:rPr lang="ko-KR" altLang="en-US"/>
              <a:t>오차 행렬 </a:t>
            </a:r>
            <a:r>
              <a:rPr lang="en-US" altLang="ko-KR"/>
              <a:t>- </a:t>
            </a:r>
            <a:r>
              <a:rPr lang="ko-KR" altLang="en-US"/>
              <a:t>모든 </a:t>
            </a:r>
            <a:r>
              <a:rPr lang="en-US" altLang="ko-KR"/>
              <a:t>A/B </a:t>
            </a:r>
            <a:r>
              <a:rPr lang="ko-KR" altLang="en-US"/>
              <a:t>쌍에 대해 클래스 </a:t>
            </a:r>
            <a:r>
              <a:rPr lang="en-US" altLang="ko-KR"/>
              <a:t>A</a:t>
            </a:r>
            <a:r>
              <a:rPr lang="ko-KR" altLang="en-US"/>
              <a:t>의 샘플이 클래스 </a:t>
            </a:r>
            <a:r>
              <a:rPr lang="en-US" altLang="ko-KR"/>
              <a:t>B</a:t>
            </a:r>
            <a:r>
              <a:rPr lang="ko-KR" altLang="en-US"/>
              <a:t>로 분류된 횟수를 세는 것</a:t>
            </a:r>
            <a:endParaRPr lang="en-US" altLang="ko-KR"/>
          </a:p>
          <a:p>
            <a:pPr lvl="1"/>
            <a:r>
              <a:rPr lang="en-US" altLang="ko-KR"/>
              <a:t>cross_val_predict() </a:t>
            </a:r>
            <a:r>
              <a:rPr lang="ko-KR" altLang="en-US"/>
              <a:t>함수</a:t>
            </a:r>
            <a:endParaRPr lang="en-US" altLang="ko-KR"/>
          </a:p>
          <a:p>
            <a:pPr lvl="2"/>
            <a:r>
              <a:rPr lang="ko-KR" altLang="en-US"/>
              <a:t>실제 타깃과 비교할 수 있도록 예측값 만들기</a:t>
            </a:r>
            <a:endParaRPr lang="en-US" altLang="ko-KR"/>
          </a:p>
          <a:p>
            <a:pPr lvl="2"/>
            <a:r>
              <a:rPr lang="en-US" altLang="ko-KR"/>
              <a:t>k-</a:t>
            </a:r>
            <a:r>
              <a:rPr lang="ko-KR" altLang="en-US"/>
              <a:t>폴드 교차 검증을 수행하지만 평가 점수를 반환하지 않고 각 테스트 폴드에서 얻은 예측을 반환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1"/>
            <a:r>
              <a:rPr lang="en-US" altLang="ko-KR"/>
              <a:t>confusion_matrix() </a:t>
            </a:r>
            <a:r>
              <a:rPr lang="ko-KR" altLang="en-US"/>
              <a:t>함수</a:t>
            </a:r>
            <a:endParaRPr lang="en-US" altLang="ko-KR"/>
          </a:p>
          <a:p>
            <a:pPr lvl="2"/>
            <a:r>
              <a:rPr lang="ko-KR" altLang="en-US"/>
              <a:t>오차 행렬을 만들기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FE0F3A0-6EDE-C149-F238-6DB11F1F59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850"/>
          <a:stretch/>
        </p:blipFill>
        <p:spPr>
          <a:xfrm>
            <a:off x="1524000" y="2604808"/>
            <a:ext cx="6359371" cy="11334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CD8FEAA9-E94E-77BA-86C2-8EC80F19EA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365"/>
          <a:stretch/>
        </p:blipFill>
        <p:spPr>
          <a:xfrm>
            <a:off x="1524000" y="4525485"/>
            <a:ext cx="6359371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119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3.3</a:t>
            </a:r>
            <a:r>
              <a:rPr lang="ko-KR" altLang="en-US" dirty="0" smtClean="0"/>
              <a:t> </a:t>
            </a:r>
            <a:r>
              <a:rPr lang="ko-KR" altLang="en-US" dirty="0"/>
              <a:t>성능 측정</a:t>
            </a:r>
            <a:r>
              <a:rPr lang="en-US" altLang="ko-KR" dirty="0"/>
              <a:t>(4)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600661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오차 행렬의 행은 실제 클래스</a:t>
            </a:r>
            <a:r>
              <a:rPr lang="en-US" altLang="ko-KR"/>
              <a:t>,</a:t>
            </a:r>
            <a:r>
              <a:rPr lang="ko-KR" altLang="en-US"/>
              <a:t> 열은 예측한 클래스를 나타냄</a:t>
            </a:r>
            <a:endParaRPr lang="en-US" altLang="ko-KR"/>
          </a:p>
          <a:p>
            <a:pPr lvl="2"/>
            <a:r>
              <a:rPr lang="ko-KR" altLang="en-US"/>
              <a:t>예제 행렬의 첫 번째 행은 ‘</a:t>
            </a:r>
            <a:r>
              <a:rPr lang="en-US" altLang="ko-KR"/>
              <a:t>5 </a:t>
            </a:r>
            <a:r>
              <a:rPr lang="ko-KR" altLang="en-US"/>
              <a:t>아님’ 이미지</a:t>
            </a:r>
            <a:r>
              <a:rPr lang="en-US" altLang="ko-KR"/>
              <a:t>(</a:t>
            </a:r>
            <a:r>
              <a:rPr lang="ko-KR" altLang="en-US"/>
              <a:t>음성 클래스 </a:t>
            </a:r>
            <a:r>
              <a:rPr lang="en-US" altLang="ko-KR"/>
              <a:t>negative class )</a:t>
            </a:r>
            <a:r>
              <a:rPr lang="ko-KR" altLang="en-US"/>
              <a:t>에 대한 것</a:t>
            </a:r>
            <a:endParaRPr lang="en-US" altLang="ko-KR"/>
          </a:p>
          <a:p>
            <a:pPr lvl="3"/>
            <a:r>
              <a:rPr lang="en-US" altLang="ko-KR"/>
              <a:t>53,892</a:t>
            </a:r>
            <a:r>
              <a:rPr lang="ko-KR" altLang="en-US"/>
              <a:t>개를 ‘</a:t>
            </a:r>
            <a:r>
              <a:rPr lang="en-US" altLang="ko-KR"/>
              <a:t>5 </a:t>
            </a:r>
            <a:r>
              <a:rPr lang="ko-KR" altLang="en-US"/>
              <a:t>아님’으로 정확하게 분류 </a:t>
            </a:r>
            <a:r>
              <a:rPr lang="en-US" altLang="ko-KR"/>
              <a:t>- </a:t>
            </a:r>
            <a:r>
              <a:rPr lang="ko-KR" altLang="en-US"/>
              <a:t>진짜 음성</a:t>
            </a:r>
            <a:r>
              <a:rPr lang="en-US" altLang="ko-KR"/>
              <a:t>(true negative) </a:t>
            </a:r>
          </a:p>
          <a:p>
            <a:pPr lvl="3"/>
            <a:r>
              <a:rPr lang="ko-KR" altLang="en-US"/>
              <a:t>나머지 </a:t>
            </a:r>
            <a:r>
              <a:rPr lang="en-US" altLang="ko-KR"/>
              <a:t>687</a:t>
            </a:r>
            <a:r>
              <a:rPr lang="ko-KR" altLang="en-US"/>
              <a:t>개는 ‘</a:t>
            </a:r>
            <a:r>
              <a:rPr lang="en-US" altLang="ko-KR"/>
              <a:t>5’</a:t>
            </a:r>
            <a:r>
              <a:rPr lang="ko-KR" altLang="en-US"/>
              <a:t>라고 잘못 분류 </a:t>
            </a:r>
            <a:r>
              <a:rPr lang="en-US" altLang="ko-KR"/>
              <a:t>- </a:t>
            </a:r>
            <a:r>
              <a:rPr lang="ko-KR" altLang="en-US"/>
              <a:t>거짓 양성</a:t>
            </a:r>
            <a:r>
              <a:rPr lang="en-US" altLang="ko-KR"/>
              <a:t>(false positive) </a:t>
            </a:r>
            <a:r>
              <a:rPr lang="ko-KR" altLang="en-US"/>
              <a:t>또는 </a:t>
            </a:r>
            <a:r>
              <a:rPr lang="en-US" altLang="ko-KR"/>
              <a:t>1</a:t>
            </a:r>
            <a:r>
              <a:rPr lang="ko-KR" altLang="en-US"/>
              <a:t>종 오류</a:t>
            </a:r>
            <a:r>
              <a:rPr lang="en-US" altLang="ko-KR"/>
              <a:t>(type I error)</a:t>
            </a:r>
          </a:p>
          <a:p>
            <a:pPr lvl="2"/>
            <a:r>
              <a:rPr lang="ko-KR" altLang="en-US"/>
              <a:t>두 번째 행은 ‘</a:t>
            </a:r>
            <a:r>
              <a:rPr lang="en-US" altLang="ko-KR"/>
              <a:t>5’ </a:t>
            </a:r>
            <a:r>
              <a:rPr lang="ko-KR" altLang="en-US"/>
              <a:t>이미지</a:t>
            </a:r>
            <a:r>
              <a:rPr lang="en-US" altLang="ko-KR"/>
              <a:t>(</a:t>
            </a:r>
            <a:r>
              <a:rPr lang="ko-KR" altLang="en-US"/>
              <a:t>양성 클래스 </a:t>
            </a:r>
            <a:r>
              <a:rPr lang="en-US" altLang="ko-KR"/>
              <a:t>positive class )</a:t>
            </a:r>
            <a:r>
              <a:rPr lang="ko-KR" altLang="en-US"/>
              <a:t>에 대한 것</a:t>
            </a:r>
            <a:endParaRPr lang="en-US" altLang="ko-KR"/>
          </a:p>
          <a:p>
            <a:pPr lvl="3"/>
            <a:r>
              <a:rPr lang="en-US" altLang="ko-KR"/>
              <a:t>1,891</a:t>
            </a:r>
            <a:r>
              <a:rPr lang="ko-KR" altLang="en-US"/>
              <a:t>개를 ‘</a:t>
            </a:r>
            <a:r>
              <a:rPr lang="en-US" altLang="ko-KR"/>
              <a:t>5 </a:t>
            </a:r>
            <a:r>
              <a:rPr lang="ko-KR" altLang="en-US"/>
              <a:t>아님’으로 잘못 분류 </a:t>
            </a:r>
            <a:r>
              <a:rPr lang="en-US" altLang="ko-KR"/>
              <a:t>- </a:t>
            </a:r>
            <a:r>
              <a:rPr lang="ko-KR" altLang="en-US"/>
              <a:t>거짓 음성</a:t>
            </a:r>
            <a:r>
              <a:rPr lang="en-US" altLang="ko-KR"/>
              <a:t>(false negative) </a:t>
            </a:r>
            <a:r>
              <a:rPr lang="ko-KR" altLang="en-US"/>
              <a:t>또는 </a:t>
            </a:r>
            <a:r>
              <a:rPr lang="en-US" altLang="ko-KR"/>
              <a:t>2</a:t>
            </a:r>
            <a:r>
              <a:rPr lang="ko-KR" altLang="en-US"/>
              <a:t>종 오류</a:t>
            </a:r>
            <a:r>
              <a:rPr lang="en-US" altLang="ko-KR"/>
              <a:t>(type II error)</a:t>
            </a:r>
          </a:p>
          <a:p>
            <a:pPr lvl="3"/>
            <a:r>
              <a:rPr lang="ko-KR" altLang="en-US"/>
              <a:t>나머지 </a:t>
            </a:r>
            <a:r>
              <a:rPr lang="en-US" altLang="ko-KR"/>
              <a:t>3,530</a:t>
            </a:r>
            <a:r>
              <a:rPr lang="ko-KR" altLang="en-US"/>
              <a:t>개를 정확히 ‘</a:t>
            </a:r>
            <a:r>
              <a:rPr lang="en-US" altLang="ko-KR"/>
              <a:t>5’</a:t>
            </a:r>
            <a:r>
              <a:rPr lang="ko-KR" altLang="en-US"/>
              <a:t>라고 분류 </a:t>
            </a:r>
            <a:r>
              <a:rPr lang="en-US" altLang="ko-KR"/>
              <a:t>- </a:t>
            </a:r>
            <a:r>
              <a:rPr lang="ko-KR" altLang="en-US"/>
              <a:t>진짜 양성</a:t>
            </a:r>
            <a:r>
              <a:rPr lang="en-US" altLang="ko-KR"/>
              <a:t>(true positive) </a:t>
            </a:r>
          </a:p>
          <a:p>
            <a:pPr lvl="1"/>
            <a:r>
              <a:rPr lang="ko-KR" altLang="en-US"/>
              <a:t>완벽한 분류기라면 진짜 양성과 진짜 음성만 가지고 있을 것이므로 오차 행렬의 주대각선</a:t>
            </a:r>
            <a:r>
              <a:rPr lang="en-US" altLang="ko-KR"/>
              <a:t>(</a:t>
            </a:r>
            <a:r>
              <a:rPr lang="ko-KR" altLang="en-US"/>
              <a:t>왼쪽 위에서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오른쪽 아래로</a:t>
            </a:r>
            <a:r>
              <a:rPr lang="en-US" altLang="ko-KR"/>
              <a:t>)</a:t>
            </a:r>
            <a:r>
              <a:rPr lang="ko-KR" altLang="en-US"/>
              <a:t>만 </a:t>
            </a:r>
            <a:r>
              <a:rPr lang="en-US" altLang="ko-KR"/>
              <a:t>0</a:t>
            </a:r>
            <a:r>
              <a:rPr lang="ko-KR" altLang="en-US"/>
              <a:t>이 아닌 값이 됨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D4C92AB2-5EC7-72FD-2528-C6A046ADA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767599"/>
            <a:ext cx="648652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547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3.3</a:t>
            </a:r>
            <a:r>
              <a:rPr lang="ko-KR" altLang="en-US" dirty="0" smtClean="0"/>
              <a:t> </a:t>
            </a:r>
            <a:r>
              <a:rPr lang="ko-KR" altLang="en-US" dirty="0"/>
              <a:t>성능 측정</a:t>
            </a:r>
            <a:r>
              <a:rPr lang="en-US" altLang="ko-KR" dirty="0"/>
              <a:t>(5)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600661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분류기의 정밀도</a:t>
            </a:r>
            <a:r>
              <a:rPr lang="en-US" altLang="ko-KR"/>
              <a:t>(precision) - </a:t>
            </a:r>
            <a:r>
              <a:rPr lang="ko-KR" altLang="en-US"/>
              <a:t>양성 예측의 정확도</a:t>
            </a:r>
            <a:endParaRPr lang="en-US" altLang="ko-KR"/>
          </a:p>
          <a:p>
            <a:pPr lvl="2"/>
            <a:r>
              <a:rPr lang="en-US" altLang="ko-KR"/>
              <a:t>TP</a:t>
            </a:r>
            <a:r>
              <a:rPr lang="ko-KR" altLang="en-US"/>
              <a:t>는 진짜 양성의 수이고</a:t>
            </a:r>
            <a:r>
              <a:rPr lang="en-US" altLang="ko-KR"/>
              <a:t>, FP</a:t>
            </a:r>
            <a:r>
              <a:rPr lang="ko-KR" altLang="en-US"/>
              <a:t>는 거짓 양성의 수</a:t>
            </a:r>
            <a:endParaRPr lang="en-US" altLang="ko-KR"/>
          </a:p>
          <a:p>
            <a:pPr lvl="1"/>
            <a:r>
              <a:rPr lang="ko-KR" altLang="en-US"/>
              <a:t>정밀도는 재현율</a:t>
            </a:r>
            <a:r>
              <a:rPr lang="en-US" altLang="ko-KR"/>
              <a:t>(recall)</a:t>
            </a:r>
            <a:r>
              <a:rPr lang="ko-KR" altLang="en-US"/>
              <a:t>이라는 또 다른 지표와 같이 사용하는 것이 일반적</a:t>
            </a:r>
            <a:endParaRPr lang="en-US" altLang="ko-KR"/>
          </a:p>
          <a:p>
            <a:pPr lvl="2"/>
            <a:r>
              <a:rPr lang="ko-KR" altLang="en-US"/>
              <a:t>재현율은 분류기가 정확하게 감지한 양성 샘플의 비율로</a:t>
            </a:r>
            <a:r>
              <a:rPr lang="en-US" altLang="ko-KR"/>
              <a:t>, </a:t>
            </a:r>
            <a:r>
              <a:rPr lang="ko-KR" altLang="en-US"/>
              <a:t>민감도</a:t>
            </a:r>
            <a:r>
              <a:rPr lang="en-US" altLang="ko-KR"/>
              <a:t>(sensitivity) </a:t>
            </a:r>
            <a:r>
              <a:rPr lang="ko-KR" altLang="en-US"/>
              <a:t>또는 진짜 양성 비율</a:t>
            </a:r>
            <a:r>
              <a:rPr lang="en-US" altLang="ko-KR"/>
              <a:t>(true positive rate ,TPR)</a:t>
            </a:r>
          </a:p>
          <a:p>
            <a:pPr lvl="2"/>
            <a:r>
              <a:rPr lang="en-US" altLang="ko-KR"/>
              <a:t>FN</a:t>
            </a:r>
            <a:r>
              <a:rPr lang="ko-KR" altLang="en-US"/>
              <a:t>은 거짓 음성의 수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D09266AF-2B68-D91C-275A-95AE2C86E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153" y="3431649"/>
            <a:ext cx="4521694" cy="240614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6E252D6-A253-B9D8-8799-CA27FA9A9534}"/>
              </a:ext>
            </a:extLst>
          </p:cNvPr>
          <p:cNvSpPr txBox="1"/>
          <p:nvPr/>
        </p:nvSpPr>
        <p:spPr>
          <a:xfrm>
            <a:off x="1985639" y="5940515"/>
            <a:ext cx="82207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3-3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오차 행렬 그림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-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 진짜 음성 샘플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(TN),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거짓 양성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(FP),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거짓 음성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(FN),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진짜 양성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(TP)</a:t>
            </a:r>
            <a:endParaRPr lang="ko-KR" altLang="en-US" sz="1400" b="1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FB5C7ADC-469B-254E-A18A-8E5DFAB630D1}"/>
              </a:ext>
            </a:extLst>
          </p:cNvPr>
          <p:cNvGrpSpPr/>
          <p:nvPr/>
        </p:nvGrpSpPr>
        <p:grpSpPr>
          <a:xfrm>
            <a:off x="2305235" y="2500631"/>
            <a:ext cx="7581530" cy="674409"/>
            <a:chOff x="1624614" y="2465119"/>
            <a:chExt cx="7581530" cy="67440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00686898-B853-A6BE-B618-F5618CDCF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65076" y="2479407"/>
              <a:ext cx="1590675" cy="60007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6A1A23A0-25B2-C90C-8E5C-71523AEFFDFA}"/>
                </a:ext>
              </a:extLst>
            </p:cNvPr>
            <p:cNvSpPr txBox="1"/>
            <p:nvPr/>
          </p:nvSpPr>
          <p:spPr>
            <a:xfrm>
              <a:off x="1871282" y="2625556"/>
              <a:ext cx="139379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400" b="1" i="0" u="none" strike="noStrike" baseline="0">
                  <a:latin typeface="+mn-ea"/>
                </a:rPr>
                <a:t>식 </a:t>
              </a:r>
              <a:r>
                <a:rPr lang="en-US" altLang="ko-KR" sz="1400" b="1" i="0" u="none" strike="noStrike" baseline="0">
                  <a:latin typeface="+mn-ea"/>
                </a:rPr>
                <a:t>3-1</a:t>
              </a:r>
              <a:r>
                <a:rPr lang="en-US" altLang="ko-KR" sz="1400" b="1" i="0" u="none" strike="noStrike" baseline="0">
                  <a:solidFill>
                    <a:schemeClr val="accent5">
                      <a:lumMod val="50000"/>
                    </a:schemeClr>
                  </a:solidFill>
                  <a:latin typeface="+mn-ea"/>
                </a:rPr>
                <a:t> </a:t>
              </a:r>
              <a:r>
                <a:rPr lang="ko-KR" altLang="en-US" sz="1400" b="1" i="0" u="none" strike="noStrike" baseline="0">
                  <a:solidFill>
                    <a:schemeClr val="accent5">
                      <a:lumMod val="50000"/>
                    </a:schemeClr>
                  </a:solidFill>
                  <a:latin typeface="+mn-ea"/>
                </a:rPr>
                <a:t>정밀도</a:t>
              </a:r>
              <a:endPara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6664E8FE-D81C-2AA6-9F5D-D2051A08EACF}"/>
                </a:ext>
              </a:extLst>
            </p:cNvPr>
            <p:cNvSpPr txBox="1"/>
            <p:nvPr/>
          </p:nvSpPr>
          <p:spPr>
            <a:xfrm>
              <a:off x="5803285" y="2625556"/>
              <a:ext cx="139379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400" b="1" i="0" u="none" strike="noStrike" baseline="0">
                  <a:latin typeface="+mn-ea"/>
                </a:rPr>
                <a:t>식 </a:t>
              </a:r>
              <a:r>
                <a:rPr lang="en-US" altLang="ko-KR" sz="1400" b="1" i="0" u="none" strike="noStrike" baseline="0">
                  <a:latin typeface="+mn-ea"/>
                </a:rPr>
                <a:t>3-2</a:t>
              </a:r>
              <a:r>
                <a:rPr lang="en-US" altLang="ko-KR" sz="1400" b="1" i="0" u="none" strike="noStrike" baseline="0">
                  <a:solidFill>
                    <a:schemeClr val="accent5">
                      <a:lumMod val="50000"/>
                    </a:schemeClr>
                  </a:solidFill>
                  <a:latin typeface="+mn-ea"/>
                </a:rPr>
                <a:t> </a:t>
              </a:r>
              <a:r>
                <a:rPr lang="ko-KR" altLang="en-US" sz="1400" b="1" i="0" u="none" strike="noStrike" baseline="0">
                  <a:solidFill>
                    <a:schemeClr val="accent5">
                      <a:lumMod val="50000"/>
                    </a:schemeClr>
                  </a:solidFill>
                  <a:latin typeface="+mn-ea"/>
                </a:rPr>
                <a:t>재현율</a:t>
              </a:r>
              <a:endPara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endParaRPr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xmlns="" id="{364CA35B-2321-40D2-2045-59CBD81C2A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96539" y="2465119"/>
              <a:ext cx="1657350" cy="628650"/>
            </a:xfrm>
            <a:prstGeom prst="rect">
              <a:avLst/>
            </a:prstGeom>
          </p:spPr>
        </p:pic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xmlns="" id="{1BDCF305-E2A6-BC47-F820-9F6F087A769B}"/>
                </a:ext>
              </a:extLst>
            </p:cNvPr>
            <p:cNvSpPr/>
            <p:nvPr/>
          </p:nvSpPr>
          <p:spPr>
            <a:xfrm>
              <a:off x="1624614" y="2465119"/>
              <a:ext cx="7581530" cy="674409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2442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9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xmlns="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r" latinLnBrk="0">
              <a:defRPr/>
            </a:pPr>
            <a:r>
              <a:rPr lang="ko-KR" altLang="en-US" sz="4100" b="1" kern="1200" dirty="0" smtClean="0">
                <a:solidFill>
                  <a:srgbClr val="4BB0A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시작하기 전에</a:t>
            </a:r>
            <a:endParaRPr lang="en-US" altLang="ko-KR" sz="4100" b="1" kern="1200" dirty="0">
              <a:solidFill>
                <a:srgbClr val="4BB0A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32" name="Straight Connector 21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03868AD-5FB7-A947-B715-20B0C9396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43362D23-A774-4433-9ACD-C201DD15AB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C97502D5-0DE6-43F9-8F2E-D2C7BA7481E7}"/>
              </a:ext>
            </a:extLst>
          </p:cNvPr>
          <p:cNvSpPr/>
          <p:nvPr/>
        </p:nvSpPr>
        <p:spPr>
          <a:xfrm>
            <a:off x="4976032" y="630316"/>
            <a:ext cx="6377768" cy="52638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1700" b="1" dirty="0">
                <a:latin typeface="+mn-ea"/>
              </a:rPr>
              <a:t>지은이</a:t>
            </a:r>
            <a:r>
              <a:rPr lang="en-US" altLang="ko-KR" sz="1700" b="1" dirty="0" smtClean="0">
                <a:latin typeface="+mn-ea"/>
              </a:rPr>
              <a:t>:</a:t>
            </a:r>
            <a:r>
              <a:rPr lang="ko-KR" altLang="en-US" sz="1700" b="1" dirty="0" smtClean="0">
                <a:latin typeface="+mn-ea"/>
              </a:rPr>
              <a:t> </a:t>
            </a:r>
            <a:r>
              <a:rPr lang="ko-KR" altLang="en-US" sz="1700" b="1" dirty="0">
                <a:latin typeface="+mn-ea"/>
              </a:rPr>
              <a:t>오렐리앙 제롱 </a:t>
            </a:r>
            <a:r>
              <a:rPr lang="en-US" altLang="ko-KR" sz="1700" b="1" dirty="0" err="1">
                <a:latin typeface="+mn-ea"/>
              </a:rPr>
              <a:t>Aurélien</a:t>
            </a:r>
            <a:r>
              <a:rPr lang="en-US" altLang="ko-KR" sz="1700" b="1" dirty="0">
                <a:latin typeface="+mn-ea"/>
              </a:rPr>
              <a:t> </a:t>
            </a:r>
            <a:r>
              <a:rPr lang="en-US" altLang="ko-KR" sz="1700" b="1" dirty="0" err="1">
                <a:latin typeface="+mn-ea"/>
              </a:rPr>
              <a:t>Géron</a:t>
            </a:r>
            <a:endParaRPr lang="en-US" altLang="ko-KR" sz="1700" b="1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ko-KR" altLang="en-US" sz="1500" dirty="0">
                <a:latin typeface="+mn-ea"/>
              </a:rPr>
              <a:t>머신러닝 컨설턴트</a:t>
            </a:r>
            <a:r>
              <a:rPr lang="en-US" altLang="ko-KR" sz="1500" dirty="0">
                <a:latin typeface="+mn-ea"/>
              </a:rPr>
              <a:t>. 2013</a:t>
            </a:r>
            <a:r>
              <a:rPr lang="ko-KR" altLang="en-US" sz="1500" dirty="0">
                <a:latin typeface="+mn-ea"/>
              </a:rPr>
              <a:t>년에서 </a:t>
            </a:r>
            <a:r>
              <a:rPr lang="en-US" altLang="ko-KR" sz="1500" dirty="0">
                <a:latin typeface="+mn-ea"/>
              </a:rPr>
              <a:t>2016</a:t>
            </a:r>
            <a:r>
              <a:rPr lang="ko-KR" altLang="en-US" sz="1500" dirty="0">
                <a:latin typeface="+mn-ea"/>
              </a:rPr>
              <a:t>년까지 구글에서 유튜브 동영상 </a:t>
            </a:r>
            <a:r>
              <a:rPr lang="en-US" altLang="ko-KR" sz="1500" dirty="0">
                <a:latin typeface="+mn-ea"/>
              </a:rPr>
              <a:t/>
            </a:r>
            <a:br>
              <a:rPr lang="en-US" altLang="ko-KR" sz="1500" dirty="0">
                <a:latin typeface="+mn-ea"/>
              </a:rPr>
            </a:br>
            <a:r>
              <a:rPr lang="ko-KR" altLang="en-US" sz="1500" dirty="0">
                <a:latin typeface="+mn-ea"/>
              </a:rPr>
              <a:t>분류 팀을 이끌었다</a:t>
            </a:r>
            <a:r>
              <a:rPr lang="en-US" altLang="ko-KR" sz="1500" dirty="0">
                <a:latin typeface="+mn-ea"/>
              </a:rPr>
              <a:t>. 2002</a:t>
            </a:r>
            <a:r>
              <a:rPr lang="ko-KR" altLang="en-US" sz="1500" dirty="0">
                <a:latin typeface="+mn-ea"/>
              </a:rPr>
              <a:t>년에서 </a:t>
            </a:r>
            <a:r>
              <a:rPr lang="en-US" altLang="ko-KR" sz="1500" dirty="0">
                <a:latin typeface="+mn-ea"/>
              </a:rPr>
              <a:t>2012</a:t>
            </a:r>
            <a:r>
              <a:rPr lang="ko-KR" altLang="en-US" sz="1500" dirty="0">
                <a:latin typeface="+mn-ea"/>
              </a:rPr>
              <a:t>년까지 프랑스의 모바일 </a:t>
            </a:r>
            <a:r>
              <a:rPr lang="en-US" altLang="ko-KR" sz="1500" dirty="0">
                <a:latin typeface="+mn-ea"/>
              </a:rPr>
              <a:t>ISP </a:t>
            </a:r>
            <a:r>
              <a:rPr lang="ko-KR" altLang="en-US" sz="1500" dirty="0">
                <a:latin typeface="+mn-ea"/>
              </a:rPr>
              <a:t>선두 주자인 위퍼스트</a:t>
            </a:r>
            <a:r>
              <a:rPr lang="en-US" altLang="ko-KR" sz="1500" dirty="0">
                <a:latin typeface="+mn-ea"/>
              </a:rPr>
              <a:t>(</a:t>
            </a:r>
            <a:r>
              <a:rPr lang="en-US" altLang="ko-KR" sz="1500" dirty="0" err="1">
                <a:latin typeface="+mn-ea"/>
              </a:rPr>
              <a:t>Wifirst</a:t>
            </a:r>
            <a:r>
              <a:rPr lang="en-US" altLang="ko-KR" sz="1500" dirty="0">
                <a:latin typeface="+mn-ea"/>
              </a:rPr>
              <a:t>)</a:t>
            </a:r>
            <a:r>
              <a:rPr lang="ko-KR" altLang="en-US" sz="1500" dirty="0">
                <a:latin typeface="+mn-ea"/>
              </a:rPr>
              <a:t>를 설립하고 </a:t>
            </a:r>
            <a:r>
              <a:rPr lang="en-US" altLang="ko-KR" sz="1500" dirty="0">
                <a:latin typeface="+mn-ea"/>
              </a:rPr>
              <a:t>CTO</a:t>
            </a:r>
            <a:r>
              <a:rPr lang="ko-KR" altLang="en-US" sz="1500" dirty="0">
                <a:latin typeface="+mn-ea"/>
              </a:rPr>
              <a:t>로 일했다</a:t>
            </a:r>
            <a:r>
              <a:rPr lang="en-US" altLang="ko-KR" sz="1500" dirty="0">
                <a:latin typeface="+mn-ea"/>
              </a:rPr>
              <a:t>. 2001</a:t>
            </a:r>
            <a:r>
              <a:rPr lang="ko-KR" altLang="en-US" sz="1500" dirty="0">
                <a:latin typeface="+mn-ea"/>
              </a:rPr>
              <a:t>년에는 폴리콘셀</a:t>
            </a:r>
            <a:r>
              <a:rPr lang="en-US" altLang="ko-KR" sz="1500" dirty="0">
                <a:latin typeface="+mn-ea"/>
              </a:rPr>
              <a:t>(</a:t>
            </a:r>
            <a:r>
              <a:rPr lang="en-US" altLang="ko-KR" sz="1500" dirty="0" err="1">
                <a:latin typeface="+mn-ea"/>
              </a:rPr>
              <a:t>Polyconseil</a:t>
            </a:r>
            <a:r>
              <a:rPr lang="en-US" altLang="ko-KR" sz="1500" dirty="0">
                <a:latin typeface="+mn-ea"/>
              </a:rPr>
              <a:t>)</a:t>
            </a:r>
            <a:r>
              <a:rPr lang="ko-KR" altLang="en-US" sz="1500" dirty="0">
                <a:latin typeface="+mn-ea"/>
              </a:rPr>
              <a:t>을 설립하고 </a:t>
            </a:r>
            <a:r>
              <a:rPr lang="en-US" altLang="ko-KR" sz="1500" dirty="0">
                <a:latin typeface="+mn-ea"/>
              </a:rPr>
              <a:t>CTO</a:t>
            </a:r>
            <a:r>
              <a:rPr lang="ko-KR" altLang="en-US" sz="1500" dirty="0">
                <a:latin typeface="+mn-ea"/>
              </a:rPr>
              <a:t>로 일했다</a:t>
            </a:r>
            <a:r>
              <a:rPr lang="en-US" altLang="ko-KR" sz="1500" dirty="0">
                <a:latin typeface="+mn-ea"/>
              </a:rPr>
              <a:t>. </a:t>
            </a:r>
            <a:r>
              <a:rPr lang="ko-KR" altLang="en-US" sz="1500" dirty="0">
                <a:latin typeface="+mn-ea"/>
              </a:rPr>
              <a:t>이 회사는 지금 전기차 공유 서비스인 오토립</a:t>
            </a:r>
            <a:r>
              <a:rPr lang="en-US" altLang="ko-KR" sz="1500" dirty="0">
                <a:latin typeface="+mn-ea"/>
              </a:rPr>
              <a:t>(</a:t>
            </a:r>
            <a:r>
              <a:rPr lang="en-US" altLang="ko-KR" sz="1500" dirty="0" err="1">
                <a:latin typeface="+mn-ea"/>
              </a:rPr>
              <a:t>Autolib</a:t>
            </a:r>
            <a:r>
              <a:rPr lang="en-US" altLang="ko-KR" sz="1500" dirty="0">
                <a:latin typeface="+mn-ea"/>
              </a:rPr>
              <a:t>’)</a:t>
            </a:r>
            <a:r>
              <a:rPr lang="ko-KR" altLang="en-US" sz="1500" dirty="0">
                <a:latin typeface="+mn-ea"/>
              </a:rPr>
              <a:t>을 운영하고 있다</a:t>
            </a:r>
            <a:r>
              <a:rPr lang="en-US" altLang="ko-KR" sz="1500" dirty="0">
                <a:latin typeface="+mn-ea"/>
              </a:rPr>
              <a:t>.</a:t>
            </a:r>
          </a:p>
          <a:p>
            <a:r>
              <a:rPr lang="ko-KR" altLang="en-US" sz="1500" dirty="0">
                <a:latin typeface="+mn-ea"/>
              </a:rPr>
              <a:t>그전에는 재무</a:t>
            </a:r>
            <a:r>
              <a:rPr lang="en-US" altLang="ko-KR" sz="1500" dirty="0">
                <a:latin typeface="+mn-ea"/>
              </a:rPr>
              <a:t>(J. P. </a:t>
            </a:r>
            <a:r>
              <a:rPr lang="ko-KR" altLang="en-US" sz="1500" dirty="0">
                <a:latin typeface="+mn-ea"/>
              </a:rPr>
              <a:t>모건과 </a:t>
            </a:r>
            <a:r>
              <a:rPr lang="ko-KR" altLang="en-US" sz="1500" dirty="0" err="1">
                <a:latin typeface="+mn-ea"/>
              </a:rPr>
              <a:t>소시에테</a:t>
            </a:r>
            <a:r>
              <a:rPr lang="ko-KR" altLang="en-US" sz="1500" dirty="0">
                <a:latin typeface="+mn-ea"/>
              </a:rPr>
              <a:t> </a:t>
            </a:r>
            <a:r>
              <a:rPr lang="ko-KR" altLang="en-US" sz="1500" dirty="0" err="1" smtClean="0">
                <a:latin typeface="+mn-ea"/>
              </a:rPr>
              <a:t>제네랄</a:t>
            </a:r>
            <a:r>
              <a:rPr lang="en-US" altLang="ko-KR" sz="1500" dirty="0" smtClean="0">
                <a:latin typeface="+mn-ea"/>
              </a:rPr>
              <a:t>(</a:t>
            </a:r>
            <a:r>
              <a:rPr lang="en-US" altLang="ko-KR" sz="1500" dirty="0" err="1" smtClean="0">
                <a:latin typeface="+mn-ea"/>
              </a:rPr>
              <a:t>Société</a:t>
            </a:r>
            <a:r>
              <a:rPr lang="en-US" altLang="ko-KR" sz="1500" dirty="0" smtClean="0">
                <a:latin typeface="+mn-ea"/>
              </a:rPr>
              <a:t> </a:t>
            </a:r>
            <a:r>
              <a:rPr lang="en-US" altLang="ko-KR" sz="1500" dirty="0" err="1" smtClean="0">
                <a:latin typeface="+mn-ea"/>
              </a:rPr>
              <a:t>Générale</a:t>
            </a:r>
            <a:r>
              <a:rPr lang="en-US" altLang="ko-KR" sz="1500" dirty="0" smtClean="0">
                <a:latin typeface="+mn-ea"/>
              </a:rPr>
              <a:t>)), </a:t>
            </a:r>
            <a:r>
              <a:rPr lang="ko-KR" altLang="en-US" sz="1500" dirty="0">
                <a:latin typeface="+mn-ea"/>
              </a:rPr>
              <a:t>방위</a:t>
            </a:r>
            <a:r>
              <a:rPr lang="en-US" altLang="ko-KR" sz="1500" dirty="0">
                <a:latin typeface="+mn-ea"/>
              </a:rPr>
              <a:t>(</a:t>
            </a:r>
            <a:r>
              <a:rPr lang="ko-KR" altLang="en-US" sz="1500" dirty="0">
                <a:latin typeface="+mn-ea"/>
              </a:rPr>
              <a:t>캐나다 국방부</a:t>
            </a:r>
            <a:r>
              <a:rPr lang="en-US" altLang="ko-KR" sz="1500" dirty="0">
                <a:latin typeface="+mn-ea"/>
              </a:rPr>
              <a:t>), </a:t>
            </a:r>
            <a:r>
              <a:rPr lang="ko-KR" altLang="en-US" sz="1500" dirty="0">
                <a:latin typeface="+mn-ea"/>
              </a:rPr>
              <a:t>의료</a:t>
            </a:r>
            <a:r>
              <a:rPr lang="en-US" altLang="ko-KR" sz="1500" dirty="0">
                <a:latin typeface="+mn-ea"/>
              </a:rPr>
              <a:t>(</a:t>
            </a:r>
            <a:r>
              <a:rPr lang="ko-KR" altLang="en-US" sz="1500" dirty="0">
                <a:latin typeface="+mn-ea"/>
              </a:rPr>
              <a:t>수혈</a:t>
            </a:r>
            <a:r>
              <a:rPr lang="en-US" altLang="ko-KR" sz="1500" dirty="0">
                <a:latin typeface="+mn-ea"/>
              </a:rPr>
              <a:t>) </a:t>
            </a:r>
            <a:r>
              <a:rPr lang="ko-KR" altLang="en-US" sz="1500" dirty="0">
                <a:latin typeface="+mn-ea"/>
              </a:rPr>
              <a:t>등 다양한 분야에서 엔지니어로 일했고</a:t>
            </a:r>
            <a:r>
              <a:rPr lang="en-US" altLang="ko-KR" sz="1500" dirty="0">
                <a:latin typeface="+mn-ea"/>
              </a:rPr>
              <a:t>, C++, </a:t>
            </a:r>
            <a:r>
              <a:rPr lang="en-US" altLang="ko-KR" sz="1500" dirty="0" err="1">
                <a:latin typeface="+mn-ea"/>
              </a:rPr>
              <a:t>WiFi</a:t>
            </a:r>
            <a:r>
              <a:rPr lang="en-US" altLang="ko-KR" sz="1500" dirty="0">
                <a:latin typeface="+mn-ea"/>
              </a:rPr>
              <a:t>, </a:t>
            </a:r>
            <a:r>
              <a:rPr lang="ko-KR" altLang="en-US" sz="1500" dirty="0">
                <a:latin typeface="+mn-ea"/>
              </a:rPr>
              <a:t>인터넷 구조에 </a:t>
            </a:r>
            <a:r>
              <a:rPr lang="ko-KR" altLang="en-US" sz="1500" dirty="0" smtClean="0">
                <a:latin typeface="+mn-ea"/>
              </a:rPr>
              <a:t>관한 </a:t>
            </a:r>
            <a:r>
              <a:rPr lang="ko-KR" altLang="en-US" sz="1500" dirty="0">
                <a:latin typeface="+mn-ea"/>
              </a:rPr>
              <a:t>몇 권의 </a:t>
            </a:r>
            <a:r>
              <a:rPr lang="ko-KR" altLang="en-US" sz="1500" dirty="0" smtClean="0">
                <a:latin typeface="+mn-ea"/>
              </a:rPr>
              <a:t>기술 서적을 </a:t>
            </a:r>
            <a:r>
              <a:rPr lang="ko-KR" altLang="en-US" sz="1500" dirty="0">
                <a:latin typeface="+mn-ea"/>
              </a:rPr>
              <a:t>썼으며 한 프랑스 </a:t>
            </a:r>
            <a:r>
              <a:rPr lang="ko-KR" altLang="en-US" sz="1500" dirty="0" smtClean="0">
                <a:latin typeface="+mn-ea"/>
              </a:rPr>
              <a:t>공과대학에서 컴퓨터과학을 </a:t>
            </a:r>
            <a:r>
              <a:rPr lang="ko-KR" altLang="en-US" sz="1500" dirty="0">
                <a:latin typeface="+mn-ea"/>
              </a:rPr>
              <a:t>가르쳤다</a:t>
            </a:r>
            <a:r>
              <a:rPr lang="en-US" altLang="ko-KR" sz="1500" dirty="0">
                <a:latin typeface="+mn-ea"/>
              </a:rPr>
              <a:t>.</a:t>
            </a:r>
          </a:p>
          <a:p>
            <a:endParaRPr lang="en-US" altLang="ko-KR" dirty="0">
              <a:latin typeface="+mn-ea"/>
            </a:endParaRPr>
          </a:p>
          <a:p>
            <a:r>
              <a:rPr lang="ko-KR" altLang="en-US" sz="1700" b="1" dirty="0" smtClean="0">
                <a:latin typeface="+mn-ea"/>
              </a:rPr>
              <a:t>옮긴이</a:t>
            </a:r>
            <a:r>
              <a:rPr lang="en-US" altLang="ko-KR" sz="1700" b="1" dirty="0" smtClean="0">
                <a:latin typeface="+mn-ea"/>
              </a:rPr>
              <a:t>:</a:t>
            </a:r>
            <a:r>
              <a:rPr lang="ko-KR" altLang="en-US" sz="1700" b="1" dirty="0" smtClean="0">
                <a:latin typeface="+mn-ea"/>
              </a:rPr>
              <a:t> </a:t>
            </a:r>
            <a:r>
              <a:rPr lang="ko-KR" altLang="en-US" sz="1700" b="1" dirty="0">
                <a:latin typeface="+mn-ea"/>
              </a:rPr>
              <a:t>박해선 </a:t>
            </a:r>
            <a:r>
              <a:rPr lang="en-US" altLang="ko-KR" sz="1700" b="1" dirty="0">
                <a:latin typeface="+mn-ea"/>
              </a:rPr>
              <a:t>haesun.park@tensorflow.blog</a:t>
            </a:r>
          </a:p>
          <a:p>
            <a:endParaRPr lang="en-US" altLang="ko-KR" sz="1600" dirty="0">
              <a:latin typeface="+mn-ea"/>
            </a:endParaRPr>
          </a:p>
          <a:p>
            <a:r>
              <a:rPr lang="ko-KR" altLang="en-US" sz="1500" dirty="0">
                <a:latin typeface="+mn-ea"/>
              </a:rPr>
              <a:t>기계공학을 전공했지만 졸업 후엔 줄곧 코드를 읽고 쓰는 일을 </a:t>
            </a:r>
            <a:r>
              <a:rPr lang="ko-KR" altLang="en-US" sz="1500" dirty="0" smtClean="0">
                <a:latin typeface="+mn-ea"/>
              </a:rPr>
              <a:t>했다</a:t>
            </a:r>
            <a:r>
              <a:rPr lang="en-US" altLang="ko-KR" sz="1500" dirty="0">
                <a:latin typeface="+mn-ea"/>
              </a:rPr>
              <a:t>. </a:t>
            </a:r>
            <a:r>
              <a:rPr lang="ko-KR" altLang="en-US" sz="1500" dirty="0" err="1">
                <a:latin typeface="+mn-ea"/>
              </a:rPr>
              <a:t>블로그</a:t>
            </a:r>
            <a:r>
              <a:rPr lang="en-US" altLang="ko-KR" sz="1500" dirty="0">
                <a:latin typeface="+mn-ea"/>
              </a:rPr>
              <a:t>(</a:t>
            </a:r>
            <a:r>
              <a:rPr lang="en-US" altLang="ko-KR" sz="1500" i="1" dirty="0" err="1" smtClean="0">
                <a:latin typeface="+mn-ea"/>
              </a:rPr>
              <a:t>tensorflow.blog</a:t>
            </a:r>
            <a:r>
              <a:rPr lang="en-US" altLang="ko-KR" sz="1500" dirty="0" smtClean="0">
                <a:latin typeface="+mn-ea"/>
              </a:rPr>
              <a:t>)</a:t>
            </a:r>
            <a:r>
              <a:rPr lang="ko-KR" altLang="en-US" sz="1500" dirty="0">
                <a:latin typeface="+mn-ea"/>
              </a:rPr>
              <a:t>에 글을 쓰고 </a:t>
            </a:r>
            <a:r>
              <a:rPr lang="ko-KR" altLang="en-US" sz="1500" dirty="0" err="1">
                <a:latin typeface="+mn-ea"/>
              </a:rPr>
              <a:t>머신러닝과</a:t>
            </a:r>
            <a:r>
              <a:rPr lang="ko-KR" altLang="en-US" sz="1500" dirty="0">
                <a:latin typeface="+mn-ea"/>
              </a:rPr>
              <a:t> </a:t>
            </a:r>
            <a:r>
              <a:rPr lang="ko-KR" altLang="en-US" sz="1500" dirty="0" err="1">
                <a:latin typeface="+mn-ea"/>
              </a:rPr>
              <a:t>딥러닝에</a:t>
            </a:r>
            <a:r>
              <a:rPr lang="ko-KR" altLang="en-US" sz="1500" dirty="0">
                <a:latin typeface="+mn-ea"/>
              </a:rPr>
              <a:t> 관한 책을 집필</a:t>
            </a:r>
            <a:r>
              <a:rPr lang="en-US" altLang="ko-KR" sz="1500" dirty="0">
                <a:latin typeface="+mn-ea"/>
              </a:rPr>
              <a:t>, </a:t>
            </a:r>
            <a:r>
              <a:rPr lang="ko-KR" altLang="en-US" sz="1500" dirty="0">
                <a:latin typeface="+mn-ea"/>
              </a:rPr>
              <a:t>번역하면서 소프트웨어와 과학의 경계를 흥미롭게 탐험하고 있다</a:t>
            </a:r>
            <a:r>
              <a:rPr lang="en-US" altLang="ko-KR" sz="1500" dirty="0">
                <a:latin typeface="+mn-ea"/>
              </a:rPr>
              <a:t>.</a:t>
            </a:r>
          </a:p>
          <a:p>
            <a:r>
              <a:rPr lang="en-US" altLang="ko-KR" sz="1500" dirty="0">
                <a:latin typeface="+mn-ea"/>
              </a:rPr>
              <a:t>『</a:t>
            </a:r>
            <a:r>
              <a:rPr lang="ko-KR" altLang="en-US" sz="1500" dirty="0" err="1">
                <a:latin typeface="+mn-ea"/>
              </a:rPr>
              <a:t>챗</a:t>
            </a:r>
            <a:r>
              <a:rPr lang="en-US" altLang="ko-KR" sz="1500" dirty="0">
                <a:latin typeface="+mn-ea"/>
              </a:rPr>
              <a:t>GPT</a:t>
            </a:r>
            <a:r>
              <a:rPr lang="ko-KR" altLang="en-US" sz="1500" dirty="0">
                <a:latin typeface="+mn-ea"/>
              </a:rPr>
              <a:t>로 대화하는 기술</a:t>
            </a:r>
            <a:r>
              <a:rPr lang="en-US" altLang="ko-KR" sz="1500" dirty="0">
                <a:latin typeface="+mn-ea"/>
              </a:rPr>
              <a:t>』(</a:t>
            </a:r>
            <a:r>
              <a:rPr lang="ko-KR" altLang="en-US" sz="1500" dirty="0" err="1">
                <a:latin typeface="+mn-ea"/>
              </a:rPr>
              <a:t>한빛미디어</a:t>
            </a:r>
            <a:r>
              <a:rPr lang="en-US" altLang="ko-KR" sz="1500" dirty="0">
                <a:latin typeface="+mn-ea"/>
              </a:rPr>
              <a:t>, 2023), 『</a:t>
            </a:r>
            <a:r>
              <a:rPr lang="ko-KR" altLang="en-US" sz="1500" dirty="0">
                <a:latin typeface="+mn-ea"/>
              </a:rPr>
              <a:t>혼자 공부하는 </a:t>
            </a:r>
            <a:r>
              <a:rPr lang="ko-KR" altLang="en-US" sz="1500" dirty="0" err="1">
                <a:latin typeface="+mn-ea"/>
              </a:rPr>
              <a:t>머신러닝</a:t>
            </a:r>
            <a:r>
              <a:rPr lang="en-US" altLang="ko-KR" sz="1500" dirty="0">
                <a:latin typeface="+mn-ea"/>
              </a:rPr>
              <a:t>+</a:t>
            </a:r>
            <a:r>
              <a:rPr lang="ko-KR" altLang="en-US" sz="1500" dirty="0" err="1">
                <a:latin typeface="+mn-ea"/>
              </a:rPr>
              <a:t>딥러닝</a:t>
            </a:r>
            <a:r>
              <a:rPr lang="en-US" altLang="ko-KR" sz="1500" dirty="0">
                <a:latin typeface="+mn-ea"/>
              </a:rPr>
              <a:t>』(</a:t>
            </a:r>
            <a:r>
              <a:rPr lang="ko-KR" altLang="en-US" sz="1500" dirty="0" err="1">
                <a:latin typeface="+mn-ea"/>
              </a:rPr>
              <a:t>한빛미디어</a:t>
            </a:r>
            <a:r>
              <a:rPr lang="en-US" altLang="ko-KR" sz="1500" dirty="0">
                <a:latin typeface="+mn-ea"/>
              </a:rPr>
              <a:t>, 2020), 『</a:t>
            </a:r>
            <a:r>
              <a:rPr lang="ko-KR" altLang="en-US" sz="1500" dirty="0">
                <a:latin typeface="+mn-ea"/>
              </a:rPr>
              <a:t>혼자 공부하는 데이터 분석 </a:t>
            </a:r>
            <a:r>
              <a:rPr lang="en-US" altLang="ko-KR" sz="1500" dirty="0">
                <a:latin typeface="+mn-ea"/>
              </a:rPr>
              <a:t>with </a:t>
            </a:r>
            <a:r>
              <a:rPr lang="ko-KR" altLang="en-US" sz="1500" dirty="0" err="1">
                <a:latin typeface="+mn-ea"/>
              </a:rPr>
              <a:t>파이썬</a:t>
            </a:r>
            <a:r>
              <a:rPr lang="en-US" altLang="ko-KR" sz="1500" dirty="0">
                <a:latin typeface="+mn-ea"/>
              </a:rPr>
              <a:t>』(</a:t>
            </a:r>
            <a:r>
              <a:rPr lang="ko-KR" altLang="en-US" sz="1500" dirty="0" err="1">
                <a:latin typeface="+mn-ea"/>
              </a:rPr>
              <a:t>한빛미디어</a:t>
            </a:r>
            <a:r>
              <a:rPr lang="en-US" altLang="ko-KR" sz="1500" dirty="0">
                <a:latin typeface="+mn-ea"/>
              </a:rPr>
              <a:t>, 2023), 『Do it! </a:t>
            </a:r>
            <a:r>
              <a:rPr lang="ko-KR" altLang="en-US" sz="1500" dirty="0" err="1">
                <a:latin typeface="+mn-ea"/>
              </a:rPr>
              <a:t>딥러닝</a:t>
            </a:r>
            <a:r>
              <a:rPr lang="ko-KR" altLang="en-US" sz="1500" dirty="0">
                <a:latin typeface="+mn-ea"/>
              </a:rPr>
              <a:t> 입문</a:t>
            </a:r>
            <a:r>
              <a:rPr lang="en-US" altLang="ko-KR" sz="1500" dirty="0">
                <a:latin typeface="+mn-ea"/>
              </a:rPr>
              <a:t>』(</a:t>
            </a:r>
            <a:r>
              <a:rPr lang="ko-KR" altLang="en-US" sz="1500" dirty="0" err="1">
                <a:latin typeface="+mn-ea"/>
              </a:rPr>
              <a:t>이지스퍼블리싱</a:t>
            </a:r>
            <a:r>
              <a:rPr lang="en-US" altLang="ko-KR" sz="1500" dirty="0">
                <a:latin typeface="+mn-ea"/>
              </a:rPr>
              <a:t>, 2019) </a:t>
            </a:r>
            <a:r>
              <a:rPr lang="ko-KR" altLang="en-US" sz="1500" dirty="0">
                <a:latin typeface="+mn-ea"/>
              </a:rPr>
              <a:t>등 </a:t>
            </a:r>
            <a:r>
              <a:rPr lang="ko-KR" altLang="en-US" sz="1500" dirty="0" smtClean="0">
                <a:latin typeface="+mn-ea"/>
              </a:rPr>
              <a:t>집필했다</a:t>
            </a:r>
            <a:r>
              <a:rPr lang="en-US" altLang="ko-KR" sz="1500" dirty="0" smtClean="0">
                <a:latin typeface="+mn-ea"/>
              </a:rPr>
              <a:t>.</a:t>
            </a:r>
            <a:endParaRPr lang="en-US" altLang="ko-KR" sz="150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9983237-135B-4034-D714-AABEE5797B37}"/>
              </a:ext>
            </a:extLst>
          </p:cNvPr>
          <p:cNvSpPr txBox="1"/>
          <p:nvPr/>
        </p:nvSpPr>
        <p:spPr>
          <a:xfrm>
            <a:off x="5004770" y="6045248"/>
            <a:ext cx="63777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[</a:t>
            </a:r>
            <a:r>
              <a:rPr lang="ko-KR" altLang="en-US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코드 예제</a:t>
            </a:r>
            <a:r>
              <a:rPr lang="en-US" altLang="ko-KR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] </a:t>
            </a:r>
            <a:r>
              <a:rPr lang="en-US" altLang="ko-KR" sz="1400" b="1" i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https://bit.ly/homl3-git </a:t>
            </a:r>
            <a:r>
              <a:rPr lang="ko-KR" altLang="en-US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에서 주피터 노트북으로 제공</a:t>
            </a:r>
          </a:p>
        </p:txBody>
      </p:sp>
    </p:spTree>
    <p:extLst>
      <p:ext uri="{BB962C8B-B14F-4D97-AF65-F5344CB8AC3E}">
        <p14:creationId xmlns:p14="http://schemas.microsoft.com/office/powerpoint/2010/main" val="1755775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3.3</a:t>
            </a:r>
            <a:r>
              <a:rPr lang="ko-KR" altLang="en-US" dirty="0" smtClean="0"/>
              <a:t> </a:t>
            </a:r>
            <a:r>
              <a:rPr lang="ko-KR" altLang="en-US" dirty="0"/>
              <a:t>성능 측정</a:t>
            </a:r>
            <a:r>
              <a:rPr lang="en-US" altLang="ko-KR" dirty="0"/>
              <a:t>(6)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6006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3.3.3 </a:t>
            </a:r>
            <a:r>
              <a:rPr lang="ko-KR" altLang="en-US" b="1">
                <a:solidFill>
                  <a:srgbClr val="FF0000"/>
                </a:solidFill>
              </a:rPr>
              <a:t>정밀도와 재현율</a:t>
            </a:r>
            <a:endParaRPr lang="en-US" altLang="ko-KR" b="1">
              <a:solidFill>
                <a:srgbClr val="FF0000"/>
              </a:solidFill>
            </a:endParaRPr>
          </a:p>
          <a:p>
            <a:pPr lvl="1"/>
            <a:r>
              <a:rPr lang="ko-KR" altLang="en-US"/>
              <a:t>사이킷런은 정밀도와 재현율을 포함하여 분류기의 지표를 계산하는 여러 함수를 제공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94631919-0044-E45E-FD88-8612BF056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579392"/>
            <a:ext cx="646747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436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3.3</a:t>
            </a:r>
            <a:r>
              <a:rPr lang="ko-KR" altLang="en-US" dirty="0" smtClean="0"/>
              <a:t> </a:t>
            </a:r>
            <a:r>
              <a:rPr lang="ko-KR" altLang="en-US" dirty="0"/>
              <a:t>성능 측정</a:t>
            </a:r>
            <a:r>
              <a:rPr lang="en-US" altLang="ko-KR" dirty="0"/>
              <a:t>(7)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600661"/>
          </a:xfrm>
        </p:spPr>
        <p:txBody>
          <a:bodyPr>
            <a:normAutofit/>
          </a:bodyPr>
          <a:lstStyle/>
          <a:p>
            <a:pPr lvl="1"/>
            <a:r>
              <a:rPr lang="en-US" altLang="ko-KR" i="1"/>
              <a:t>F</a:t>
            </a:r>
            <a:r>
              <a:rPr lang="en-US" altLang="ko-KR" i="1" baseline="-25000"/>
              <a:t>1</a:t>
            </a:r>
            <a:r>
              <a:rPr lang="en-US" altLang="ko-KR"/>
              <a:t> </a:t>
            </a:r>
            <a:r>
              <a:rPr lang="ko-KR" altLang="en-US"/>
              <a:t>점수</a:t>
            </a:r>
            <a:r>
              <a:rPr lang="en-US" altLang="ko-KR"/>
              <a:t>(</a:t>
            </a:r>
            <a:r>
              <a:rPr lang="en-US" altLang="ko-KR" i="1"/>
              <a:t>F</a:t>
            </a:r>
            <a:r>
              <a:rPr lang="en-US" altLang="ko-KR" i="1" baseline="-25000"/>
              <a:t>1</a:t>
            </a:r>
            <a:r>
              <a:rPr lang="en-US" altLang="ko-KR"/>
              <a:t> score)</a:t>
            </a:r>
            <a:r>
              <a:rPr lang="ko-KR" altLang="en-US"/>
              <a:t>는 정밀도와 재현율의 조화 평균</a:t>
            </a:r>
            <a:r>
              <a:rPr lang="en-US" altLang="ko-KR"/>
              <a:t>(harmonic mean)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f1_score() </a:t>
            </a:r>
            <a:r>
              <a:rPr lang="ko-KR" altLang="en-US"/>
              <a:t>함수 </a:t>
            </a:r>
            <a:r>
              <a:rPr lang="en-US" altLang="ko-KR"/>
              <a:t>- </a:t>
            </a:r>
            <a:r>
              <a:rPr lang="en-US" altLang="ko-KR" i="1"/>
              <a:t>F</a:t>
            </a:r>
            <a:r>
              <a:rPr lang="en-US" altLang="ko-KR" i="1" baseline="-25000"/>
              <a:t>1</a:t>
            </a:r>
            <a:r>
              <a:rPr lang="en-US" altLang="ko-KR"/>
              <a:t> </a:t>
            </a:r>
            <a:r>
              <a:rPr lang="ko-KR" altLang="en-US"/>
              <a:t>점수를 계산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1465974C-F780-36CE-2C53-47839C24E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359318"/>
            <a:ext cx="4048125" cy="1133475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234128A9-BC68-022F-F290-A7FA25B9AB6A}"/>
              </a:ext>
            </a:extLst>
          </p:cNvPr>
          <p:cNvGrpSpPr/>
          <p:nvPr/>
        </p:nvGrpSpPr>
        <p:grpSpPr>
          <a:xfrm>
            <a:off x="2296357" y="1305017"/>
            <a:ext cx="7599286" cy="1133475"/>
            <a:chOff x="1331650" y="1305017"/>
            <a:chExt cx="7599286" cy="113347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352305A0-6F6A-9F5D-AD90-A7912C76A6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67087" y="1389633"/>
              <a:ext cx="5457825" cy="97155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6E1F20FE-BB8B-7BE5-05E8-AC1D0837649D}"/>
                </a:ext>
              </a:extLst>
            </p:cNvPr>
            <p:cNvSpPr txBox="1"/>
            <p:nvPr/>
          </p:nvSpPr>
          <p:spPr>
            <a:xfrm>
              <a:off x="1660124" y="1585387"/>
              <a:ext cx="162461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400" b="1">
                  <a:latin typeface="+mn-ea"/>
                </a:rPr>
                <a:t>식 </a:t>
              </a:r>
              <a:r>
                <a:rPr lang="en-US" altLang="ko-KR" sz="1400" b="1">
                  <a:latin typeface="+mn-ea"/>
                </a:rPr>
                <a:t>3-3</a:t>
              </a:r>
              <a:r>
                <a:rPr lang="en-US" altLang="ko-KR" sz="1400" b="1">
                  <a:solidFill>
                    <a:schemeClr val="accent5">
                      <a:lumMod val="50000"/>
                    </a:schemeClr>
                  </a:solidFill>
                  <a:latin typeface="+mn-ea"/>
                </a:rPr>
                <a:t> </a:t>
              </a:r>
              <a:r>
                <a:rPr lang="en-US" altLang="ko-KR" sz="1400" b="1" i="1">
                  <a:solidFill>
                    <a:schemeClr val="accent5">
                      <a:lumMod val="50000"/>
                    </a:schemeClr>
                  </a:solidFill>
                  <a:latin typeface="+mn-ea"/>
                </a:rPr>
                <a:t>F</a:t>
              </a:r>
              <a:r>
                <a:rPr lang="en-US" altLang="ko-KR" sz="1400" b="1" i="1" baseline="-25000">
                  <a:solidFill>
                    <a:schemeClr val="accent5">
                      <a:lumMod val="50000"/>
                    </a:schemeClr>
                  </a:solidFill>
                  <a:latin typeface="+mn-ea"/>
                </a:rPr>
                <a:t>1</a:t>
              </a:r>
              <a:r>
                <a:rPr lang="en-US" altLang="ko-KR" sz="1400" b="1">
                  <a:solidFill>
                    <a:schemeClr val="accent5">
                      <a:lumMod val="50000"/>
                    </a:schemeClr>
                  </a:solidFill>
                  <a:latin typeface="+mn-ea"/>
                </a:rPr>
                <a:t> </a:t>
              </a:r>
              <a:r>
                <a:rPr lang="ko-KR" altLang="en-US" sz="1400" b="1">
                  <a:solidFill>
                    <a:schemeClr val="accent5">
                      <a:lumMod val="50000"/>
                    </a:schemeClr>
                  </a:solidFill>
                  <a:latin typeface="+mn-ea"/>
                </a:rPr>
                <a:t>점수</a:t>
              </a: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xmlns="" id="{D76DCC98-F7B0-351F-E10A-E423D095E432}"/>
                </a:ext>
              </a:extLst>
            </p:cNvPr>
            <p:cNvSpPr/>
            <p:nvPr/>
          </p:nvSpPr>
          <p:spPr>
            <a:xfrm>
              <a:off x="1331650" y="1305017"/>
              <a:ext cx="7599286" cy="1133475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6503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3.3</a:t>
            </a:r>
            <a:r>
              <a:rPr lang="ko-KR" altLang="en-US" dirty="0" smtClean="0"/>
              <a:t> </a:t>
            </a:r>
            <a:r>
              <a:rPr lang="ko-KR" altLang="en-US" dirty="0"/>
              <a:t>성능 측정</a:t>
            </a:r>
            <a:r>
              <a:rPr lang="en-US" altLang="ko-KR" dirty="0"/>
              <a:t>(8)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6006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3.3.4 </a:t>
            </a:r>
            <a:r>
              <a:rPr lang="ko-KR" altLang="en-US" b="1">
                <a:solidFill>
                  <a:srgbClr val="FF0000"/>
                </a:solidFill>
              </a:rPr>
              <a:t>정밀도</a:t>
            </a:r>
            <a:r>
              <a:rPr lang="en-US" altLang="ko-KR" b="1">
                <a:solidFill>
                  <a:srgbClr val="FF0000"/>
                </a:solidFill>
              </a:rPr>
              <a:t>/</a:t>
            </a:r>
            <a:r>
              <a:rPr lang="ko-KR" altLang="en-US" b="1">
                <a:solidFill>
                  <a:srgbClr val="FF0000"/>
                </a:solidFill>
              </a:rPr>
              <a:t>재현율 트레이드오프</a:t>
            </a:r>
            <a:endParaRPr lang="en-US" altLang="ko-KR" b="1">
              <a:solidFill>
                <a:srgbClr val="FF0000"/>
              </a:solidFill>
            </a:endParaRPr>
          </a:p>
          <a:p>
            <a:pPr lvl="1"/>
            <a:r>
              <a:rPr lang="en-US" altLang="ko-KR"/>
              <a:t>SGDClassifier</a:t>
            </a:r>
            <a:r>
              <a:rPr lang="ko-KR" altLang="en-US"/>
              <a:t>의 분류 결정 과정</a:t>
            </a:r>
            <a:endParaRPr lang="en-US" altLang="ko-KR"/>
          </a:p>
          <a:p>
            <a:pPr lvl="2"/>
            <a:r>
              <a:rPr lang="ko-KR" altLang="en-US"/>
              <a:t>결정 함수</a:t>
            </a:r>
            <a:r>
              <a:rPr lang="en-US" altLang="ko-KR"/>
              <a:t>(decision function)</a:t>
            </a:r>
            <a:r>
              <a:rPr lang="ko-KR" altLang="en-US"/>
              <a:t>를 사용하여 각 샘플의 점수를 계산</a:t>
            </a:r>
            <a:endParaRPr lang="en-US" altLang="ko-KR"/>
          </a:p>
          <a:p>
            <a:pPr lvl="2"/>
            <a:r>
              <a:rPr lang="ko-KR" altLang="en-US"/>
              <a:t>점수가 임곗값보다 크면 샘플을 양성 클래스에 할당하고 그렇지 않으면 음성 클래스에 할당</a:t>
            </a:r>
            <a:endParaRPr lang="en-US" altLang="ko-KR"/>
          </a:p>
          <a:p>
            <a:pPr lvl="2"/>
            <a:r>
              <a:rPr lang="ko-KR" altLang="en-US"/>
              <a:t>결정 임곗값이 높이면 재현율이 낮아지고 정밀도가 올라감</a:t>
            </a:r>
            <a:endParaRPr lang="en-US" altLang="ko-KR"/>
          </a:p>
          <a:p>
            <a:pPr lvl="2"/>
            <a:r>
              <a:rPr lang="ko-KR" altLang="en-US"/>
              <a:t>임곗값을 내리면 재현율이 높아지고 정밀도가 줄어듬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AFA35DFC-94B4-8BAC-E2AB-87186014B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350" y="2869799"/>
            <a:ext cx="7353300" cy="26098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DA664A4-9C5B-0CC0-7267-4F51B0CBC4B9}"/>
              </a:ext>
            </a:extLst>
          </p:cNvPr>
          <p:cNvSpPr txBox="1"/>
          <p:nvPr/>
        </p:nvSpPr>
        <p:spPr>
          <a:xfrm>
            <a:off x="1791304" y="5781383"/>
            <a:ext cx="86093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3-4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이 정밀도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/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재현율 트레이드오프 이미지는 분류기가 만든 점수 순으로 나열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.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선택한 결정 임곗값 위에 있는 이미지를 양성으로 판단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.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임곗값이 높을수록 재현율은 낮아지고 반대로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보통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)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정밀도는 높아짐</a:t>
            </a:r>
          </a:p>
        </p:txBody>
      </p:sp>
    </p:spTree>
    <p:extLst>
      <p:ext uri="{BB962C8B-B14F-4D97-AF65-F5344CB8AC3E}">
        <p14:creationId xmlns:p14="http://schemas.microsoft.com/office/powerpoint/2010/main" val="544846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3.3</a:t>
            </a:r>
            <a:r>
              <a:rPr lang="ko-KR" altLang="en-US" dirty="0" smtClean="0"/>
              <a:t> </a:t>
            </a:r>
            <a:r>
              <a:rPr lang="ko-KR" altLang="en-US" dirty="0"/>
              <a:t>성능 측정</a:t>
            </a:r>
            <a:r>
              <a:rPr lang="en-US" altLang="ko-KR" dirty="0"/>
              <a:t>(9)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600661"/>
          </a:xfrm>
        </p:spPr>
        <p:txBody>
          <a:bodyPr>
            <a:normAutofit/>
          </a:bodyPr>
          <a:lstStyle/>
          <a:p>
            <a:pPr lvl="1"/>
            <a:r>
              <a:rPr lang="en-US" altLang="ko-KR"/>
              <a:t>decision_function() </a:t>
            </a:r>
            <a:r>
              <a:rPr lang="ko-KR" altLang="en-US"/>
              <a:t>메서드</a:t>
            </a:r>
            <a:endParaRPr lang="en-US" altLang="ko-KR"/>
          </a:p>
          <a:p>
            <a:pPr lvl="2"/>
            <a:r>
              <a:rPr lang="ko-KR" altLang="en-US"/>
              <a:t>각 샘플의 점수를 확인하고 이 점수를 기반으로 원하는 임곗값을 정해 예측 만들기</a:t>
            </a:r>
            <a:endParaRPr lang="en-US" altLang="ko-KR"/>
          </a:p>
          <a:p>
            <a:pPr lvl="2"/>
            <a:r>
              <a:rPr lang="en-US" altLang="ko-KR"/>
              <a:t>SGDClassifier</a:t>
            </a:r>
            <a:r>
              <a:rPr lang="ko-KR" altLang="en-US"/>
              <a:t>의 임곗값이 </a:t>
            </a:r>
            <a:r>
              <a:rPr lang="en-US" altLang="ko-KR"/>
              <a:t>0</a:t>
            </a:r>
            <a:r>
              <a:rPr lang="ko-KR" altLang="en-US"/>
              <a:t>이므로 </a:t>
            </a:r>
            <a:r>
              <a:rPr lang="en-US" altLang="ko-KR"/>
              <a:t>predict() </a:t>
            </a:r>
            <a:r>
              <a:rPr lang="ko-KR" altLang="en-US"/>
              <a:t>메서드와 같은 결과</a:t>
            </a:r>
            <a:r>
              <a:rPr lang="en-US" altLang="ko-KR"/>
              <a:t>(</a:t>
            </a:r>
            <a:r>
              <a:rPr lang="ko-KR" altLang="en-US"/>
              <a:t>즉</a:t>
            </a:r>
            <a:r>
              <a:rPr lang="en-US" altLang="ko-KR"/>
              <a:t>, True)</a:t>
            </a:r>
            <a:r>
              <a:rPr lang="ko-KR" altLang="en-US"/>
              <a:t>를 반환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r>
              <a:rPr lang="ko-KR" altLang="en-US"/>
              <a:t>임곗값을 높여서 재현율이 줄어드는 것을 확인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0CF1C6B-E774-4DC2-298C-ED7E2B88A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920489"/>
            <a:ext cx="5572125" cy="22002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6B968FCF-7917-C448-CEE6-1140836063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024"/>
          <a:stretch/>
        </p:blipFill>
        <p:spPr>
          <a:xfrm>
            <a:off x="1524000" y="4716863"/>
            <a:ext cx="55721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448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3.3</a:t>
            </a:r>
            <a:r>
              <a:rPr lang="ko-KR" altLang="en-US" dirty="0" smtClean="0"/>
              <a:t> </a:t>
            </a:r>
            <a:r>
              <a:rPr lang="ko-KR" altLang="en-US" dirty="0"/>
              <a:t>성능 측정</a:t>
            </a:r>
            <a:r>
              <a:rPr lang="en-US" altLang="ko-KR" dirty="0"/>
              <a:t>(10)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600661"/>
          </a:xfrm>
        </p:spPr>
        <p:txBody>
          <a:bodyPr>
            <a:normAutofit/>
          </a:bodyPr>
          <a:lstStyle/>
          <a:p>
            <a:r>
              <a:rPr lang="ko-KR" altLang="en-US"/>
              <a:t>적절한 임곗값 결정</a:t>
            </a:r>
            <a:endParaRPr lang="en-US" altLang="ko-KR"/>
          </a:p>
          <a:p>
            <a:pPr lvl="1"/>
            <a:r>
              <a:rPr lang="ko-KR" altLang="en-US"/>
              <a:t>먼저 </a:t>
            </a:r>
            <a:r>
              <a:rPr lang="en-US" altLang="ko-KR"/>
              <a:t>cross_val_predict() </a:t>
            </a:r>
            <a:r>
              <a:rPr lang="ko-KR" altLang="en-US"/>
              <a:t>함수를 사용해 훈련 세트에 있는 모든 샘플의 점수를 계산</a:t>
            </a:r>
            <a:endParaRPr lang="en-US" altLang="ko-KR"/>
          </a:p>
          <a:p>
            <a:pPr lvl="2"/>
            <a:r>
              <a:rPr lang="ko-KR" altLang="en-US"/>
              <a:t>이번에는 예측 결과가 아니라 결정 점수를 반환하도록 지정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이 점수로 </a:t>
            </a:r>
            <a:r>
              <a:rPr lang="en-US" altLang="ko-KR"/>
              <a:t>precision_recall_curve() </a:t>
            </a:r>
            <a:r>
              <a:rPr lang="ko-KR" altLang="en-US"/>
              <a:t>함수를 사용하여 가능한 모든 임곗값에 대해 정밀도와 재현율을 계산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EC460D4B-AB38-167B-14EF-A9E0B6E54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907774"/>
            <a:ext cx="7848600" cy="8763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0E72FB62-CB8D-1E4A-2909-AD2C566A1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644900"/>
            <a:ext cx="78867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1935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3.3</a:t>
            </a:r>
            <a:r>
              <a:rPr lang="ko-KR" altLang="en-US" dirty="0" smtClean="0"/>
              <a:t> </a:t>
            </a:r>
            <a:r>
              <a:rPr lang="ko-KR" altLang="en-US" dirty="0"/>
              <a:t>성능 측정</a:t>
            </a:r>
            <a:r>
              <a:rPr lang="en-US" altLang="ko-KR" dirty="0"/>
              <a:t>(11)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600661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맷플롯립을 이용해 임곗값의 함수로 정밀도와 재현율 시각화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15E08DF4-81ED-7B6A-3919-8159E2B69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82718"/>
            <a:ext cx="7905750" cy="17049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AE9413FE-590D-3728-1373-C1BE0FBC2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9029" y="3031230"/>
            <a:ext cx="5673941" cy="27527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B91F16A-1D8F-DFC9-29AA-48C56BBBE5A0}"/>
              </a:ext>
            </a:extLst>
          </p:cNvPr>
          <p:cNvSpPr txBox="1"/>
          <p:nvPr/>
        </p:nvSpPr>
        <p:spPr>
          <a:xfrm>
            <a:off x="1791304" y="5834651"/>
            <a:ext cx="86093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3-5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결정 임곗값에 대한 정밀도와 재현율</a:t>
            </a:r>
          </a:p>
        </p:txBody>
      </p:sp>
    </p:spTree>
    <p:extLst>
      <p:ext uri="{BB962C8B-B14F-4D97-AF65-F5344CB8AC3E}">
        <p14:creationId xmlns:p14="http://schemas.microsoft.com/office/powerpoint/2010/main" val="1766371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3.3</a:t>
            </a:r>
            <a:r>
              <a:rPr lang="ko-KR" altLang="en-US" dirty="0" smtClean="0"/>
              <a:t> </a:t>
            </a:r>
            <a:r>
              <a:rPr lang="ko-KR" altLang="en-US" dirty="0"/>
              <a:t>성능 측정</a:t>
            </a:r>
            <a:r>
              <a:rPr lang="en-US" altLang="ko-KR" dirty="0"/>
              <a:t>(12)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600661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재현율에 대한 정밀도 곡선을 그려서 좋은 정밀도</a:t>
            </a:r>
            <a:r>
              <a:rPr lang="en-US" altLang="ko-KR"/>
              <a:t>/</a:t>
            </a:r>
            <a:r>
              <a:rPr lang="ko-KR" altLang="en-US"/>
              <a:t>재현율 트레이드오프를 선택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B91F16A-1D8F-DFC9-29AA-48C56BBBE5A0}"/>
              </a:ext>
            </a:extLst>
          </p:cNvPr>
          <p:cNvSpPr txBox="1"/>
          <p:nvPr/>
        </p:nvSpPr>
        <p:spPr>
          <a:xfrm>
            <a:off x="1791304" y="6202311"/>
            <a:ext cx="86093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3-6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정밀도와 재현율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85AF615-BDB9-571E-E277-544F714C2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36606"/>
            <a:ext cx="7915275" cy="11334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3FC4B343-8AFD-CC1C-4D49-AA787CB7A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670" y="2529384"/>
            <a:ext cx="4393243" cy="361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5456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3.3</a:t>
            </a:r>
            <a:r>
              <a:rPr lang="ko-KR" altLang="en-US" dirty="0" smtClean="0"/>
              <a:t> </a:t>
            </a:r>
            <a:r>
              <a:rPr lang="ko-KR" altLang="en-US" dirty="0"/>
              <a:t>성능 측정</a:t>
            </a:r>
            <a:r>
              <a:rPr lang="en-US" altLang="ko-KR" dirty="0"/>
              <a:t>(13)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600661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넘파이 배열의 </a:t>
            </a:r>
            <a:r>
              <a:rPr lang="en-US" altLang="ko-KR"/>
              <a:t>argmax() </a:t>
            </a:r>
            <a:r>
              <a:rPr lang="ko-KR" altLang="en-US"/>
              <a:t>메서드</a:t>
            </a:r>
            <a:endParaRPr lang="en-US" altLang="ko-KR"/>
          </a:p>
          <a:p>
            <a:pPr lvl="2"/>
            <a:r>
              <a:rPr lang="ko-KR" altLang="en-US"/>
              <a:t>정밀도가 최소 </a:t>
            </a:r>
            <a:r>
              <a:rPr lang="en-US" altLang="ko-KR"/>
              <a:t>90%</a:t>
            </a:r>
            <a:r>
              <a:rPr lang="ko-KR" altLang="en-US"/>
              <a:t>가 되는 가장 낮은 임곗값을 찾기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1"/>
            <a:r>
              <a:rPr lang="en-US" altLang="ko-KR"/>
              <a:t>(</a:t>
            </a:r>
            <a:r>
              <a:rPr lang="ko-KR" altLang="en-US"/>
              <a:t>훈련 세트에 대한</a:t>
            </a:r>
            <a:r>
              <a:rPr lang="en-US" altLang="ko-KR"/>
              <a:t>) </a:t>
            </a:r>
            <a:r>
              <a:rPr lang="ko-KR" altLang="en-US"/>
              <a:t>예측을 만들려면 분류기의 </a:t>
            </a:r>
            <a:r>
              <a:rPr lang="en-US" altLang="ko-KR"/>
              <a:t>predict() </a:t>
            </a:r>
            <a:r>
              <a:rPr lang="ko-KR" altLang="en-US"/>
              <a:t>메서드를 호출하는 대신 다음 코드를 실행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예측에 대한 정밀도와 재현율을 확인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CE417024-E304-DE0E-08D5-72EF8B07E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525544"/>
            <a:ext cx="7886700" cy="14001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103BFECA-554A-897D-9D12-7933FF7B1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492946"/>
            <a:ext cx="7924800" cy="6000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B4F4D4CB-7191-CE82-08BD-86ED42832C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4475" y="4503781"/>
            <a:ext cx="789622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5697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3.3</a:t>
            </a:r>
            <a:r>
              <a:rPr lang="ko-KR" altLang="en-US" dirty="0" smtClean="0"/>
              <a:t> </a:t>
            </a:r>
            <a:r>
              <a:rPr lang="ko-KR" altLang="en-US" dirty="0"/>
              <a:t>성능 측정</a:t>
            </a:r>
            <a:r>
              <a:rPr lang="en-US" altLang="ko-KR" dirty="0"/>
              <a:t>(14)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6006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3.3.5 ROC </a:t>
            </a:r>
            <a:r>
              <a:rPr lang="ko-KR" altLang="en-US" b="1">
                <a:solidFill>
                  <a:srgbClr val="FF0000"/>
                </a:solidFill>
              </a:rPr>
              <a:t>곡선</a:t>
            </a:r>
            <a:endParaRPr lang="en-US" altLang="ko-KR" b="1">
              <a:solidFill>
                <a:srgbClr val="FF0000"/>
              </a:solidFill>
            </a:endParaRPr>
          </a:p>
          <a:p>
            <a:pPr lvl="1"/>
            <a:r>
              <a:rPr lang="ko-KR" altLang="en-US"/>
              <a:t>수신기 조작 특성</a:t>
            </a:r>
            <a:r>
              <a:rPr lang="en-US" altLang="ko-KR"/>
              <a:t>(receiver operating characteristic, ROC) </a:t>
            </a:r>
            <a:r>
              <a:rPr lang="ko-KR" altLang="en-US"/>
              <a:t>곡선도</a:t>
            </a:r>
            <a:endParaRPr lang="en-US" altLang="ko-KR"/>
          </a:p>
          <a:p>
            <a:pPr lvl="2"/>
            <a:r>
              <a:rPr lang="ko-KR" altLang="en-US"/>
              <a:t>거짓 양성 비율</a:t>
            </a:r>
            <a:r>
              <a:rPr lang="en-US" altLang="ko-KR"/>
              <a:t>(false positive rate, FPR)</a:t>
            </a:r>
            <a:r>
              <a:rPr lang="ko-KR" altLang="en-US"/>
              <a:t>에 대한 진짜 양성 비율</a:t>
            </a:r>
            <a:r>
              <a:rPr lang="en-US" altLang="ko-KR"/>
              <a:t>(true positive rate, TPR, </a:t>
            </a:r>
            <a:r>
              <a:rPr lang="ko-KR" altLang="en-US"/>
              <a:t>재현율의 다른 이름</a:t>
            </a:r>
            <a:r>
              <a:rPr lang="en-US" altLang="ko-KR"/>
              <a:t>)</a:t>
            </a:r>
            <a:r>
              <a:rPr lang="ko-KR" altLang="en-US"/>
              <a:t>의 곡선</a:t>
            </a:r>
            <a:endParaRPr lang="en-US" altLang="ko-KR"/>
          </a:p>
          <a:p>
            <a:pPr lvl="2"/>
            <a:r>
              <a:rPr lang="en-US" altLang="ko-KR"/>
              <a:t>FPR </a:t>
            </a:r>
            <a:r>
              <a:rPr lang="ko-KR" altLang="en-US"/>
              <a:t>또는 폴</a:t>
            </a:r>
            <a:r>
              <a:rPr lang="en-US" altLang="ko-KR"/>
              <a:t>-</a:t>
            </a:r>
            <a:r>
              <a:rPr lang="ko-KR" altLang="en-US"/>
              <a:t>아웃</a:t>
            </a:r>
            <a:r>
              <a:rPr lang="en-US" altLang="ko-KR"/>
              <a:t>(fall-out)</a:t>
            </a:r>
            <a:r>
              <a:rPr lang="ko-KR" altLang="en-US"/>
              <a:t>은 양성으로 잘못 분류된 음성 샘플의 비율</a:t>
            </a:r>
            <a:endParaRPr lang="en-US" altLang="ko-KR"/>
          </a:p>
          <a:p>
            <a:pPr lvl="3"/>
            <a:r>
              <a:rPr lang="en-US" altLang="ko-KR"/>
              <a:t>1</a:t>
            </a:r>
            <a:r>
              <a:rPr lang="ko-KR" altLang="en-US"/>
              <a:t>에서 음성으로 정확하게 분류한 음성 샘플의 비율인 진짜 음성 비율</a:t>
            </a:r>
            <a:r>
              <a:rPr lang="en-US" altLang="ko-KR"/>
              <a:t>(true negative rate, TNR)</a:t>
            </a:r>
            <a:r>
              <a:rPr lang="ko-KR" altLang="en-US"/>
              <a:t>을 뺀 값</a:t>
            </a:r>
            <a:endParaRPr lang="en-US" altLang="ko-KR"/>
          </a:p>
          <a:p>
            <a:pPr lvl="3"/>
            <a:r>
              <a:rPr lang="en-US" altLang="ko-KR"/>
              <a:t>TNR –</a:t>
            </a:r>
            <a:r>
              <a:rPr lang="ko-KR" altLang="en-US"/>
              <a:t> 특이도</a:t>
            </a:r>
            <a:r>
              <a:rPr lang="en-US" altLang="ko-KR"/>
              <a:t>(specificity)</a:t>
            </a:r>
            <a:r>
              <a:rPr lang="ko-KR" altLang="en-US"/>
              <a:t>라고도 함</a:t>
            </a:r>
            <a:endParaRPr lang="en-US" altLang="ko-KR"/>
          </a:p>
          <a:p>
            <a:pPr lvl="2"/>
            <a:r>
              <a:rPr lang="en-US" altLang="ko-KR"/>
              <a:t>ROC </a:t>
            </a:r>
            <a:r>
              <a:rPr lang="ko-KR" altLang="en-US"/>
              <a:t>곡선은 민감도</a:t>
            </a:r>
            <a:r>
              <a:rPr lang="en-US" altLang="ko-KR"/>
              <a:t>(</a:t>
            </a:r>
            <a:r>
              <a:rPr lang="ko-KR" altLang="en-US"/>
              <a:t>재현율</a:t>
            </a:r>
            <a:r>
              <a:rPr lang="en-US" altLang="ko-KR"/>
              <a:t>)</a:t>
            </a:r>
            <a:r>
              <a:rPr lang="ko-KR" altLang="en-US"/>
              <a:t>에 대한 </a:t>
            </a:r>
            <a:r>
              <a:rPr lang="en-US" altLang="ko-KR"/>
              <a:t>1-</a:t>
            </a:r>
            <a:r>
              <a:rPr lang="ko-KR" altLang="en-US"/>
              <a:t>특이도 그래프</a:t>
            </a:r>
            <a:endParaRPr lang="en-US" altLang="ko-KR"/>
          </a:p>
          <a:p>
            <a:pPr lvl="2"/>
            <a:r>
              <a:rPr lang="en-US" altLang="ko-KR"/>
              <a:t>roc_curve() </a:t>
            </a:r>
            <a:r>
              <a:rPr lang="ko-KR" altLang="en-US"/>
              <a:t>함수를 사용해 여러 임곗값에서 </a:t>
            </a:r>
            <a:r>
              <a:rPr lang="en-US" altLang="ko-KR"/>
              <a:t>TPR</a:t>
            </a:r>
            <a:r>
              <a:rPr lang="ko-KR" altLang="en-US"/>
              <a:t>과 </a:t>
            </a:r>
            <a:r>
              <a:rPr lang="en-US" altLang="ko-KR"/>
              <a:t>FPR</a:t>
            </a:r>
            <a:r>
              <a:rPr lang="ko-KR" altLang="en-US"/>
              <a:t>을 계산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94A387D-5AD3-2A32-A889-F7B480207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466731"/>
            <a:ext cx="540067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0785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3.3</a:t>
            </a:r>
            <a:r>
              <a:rPr lang="ko-KR" altLang="en-US" dirty="0" smtClean="0"/>
              <a:t> </a:t>
            </a:r>
            <a:r>
              <a:rPr lang="ko-KR" altLang="en-US" dirty="0"/>
              <a:t>성능 측정</a:t>
            </a:r>
            <a:r>
              <a:rPr lang="en-US" altLang="ko-KR" dirty="0"/>
              <a:t>(15)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600661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맷플롯립을 사용해 </a:t>
            </a:r>
            <a:r>
              <a:rPr lang="en-US" altLang="ko-KR"/>
              <a:t>TPR</a:t>
            </a:r>
            <a:r>
              <a:rPr lang="ko-KR" altLang="en-US"/>
              <a:t>에 대한 </a:t>
            </a:r>
            <a:r>
              <a:rPr lang="en-US" altLang="ko-KR"/>
              <a:t>FPR </a:t>
            </a:r>
            <a:r>
              <a:rPr lang="ko-KR" altLang="en-US"/>
              <a:t>곡선 구현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FFAFA8DC-2F4E-9E08-C90B-1FE0DD9DB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48363"/>
            <a:ext cx="6350493" cy="19768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7B8A38C-B3C2-C717-5C8A-63DB9F35D231}"/>
              </a:ext>
            </a:extLst>
          </p:cNvPr>
          <p:cNvSpPr txBox="1"/>
          <p:nvPr/>
        </p:nvSpPr>
        <p:spPr>
          <a:xfrm>
            <a:off x="1791304" y="6202311"/>
            <a:ext cx="86093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3-7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가능한 모든 임곗값에서 진짜 양성 비율에 대한 거짓 양성 비율을 나타낸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ROC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곡선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/>
            </a:r>
            <a:b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</a:b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검은 점이 선택한 비율의 지점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(90%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의 정밀도와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48%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의 재현율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)</a:t>
            </a:r>
            <a:endParaRPr lang="ko-KR" altLang="en-US" sz="1400" b="1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6890A7A4-ACC8-BCE0-B954-D41C17A74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1585" y="3302742"/>
            <a:ext cx="3675190" cy="281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817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"/>
          <p:cNvSpPr txBox="1">
            <a:spLocks/>
          </p:cNvSpPr>
          <p:nvPr/>
        </p:nvSpPr>
        <p:spPr>
          <a:xfrm>
            <a:off x="779230" y="1906438"/>
            <a:ext cx="11228717" cy="482216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endParaRPr lang="en-US" altLang="ko-KR" sz="2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F5A2D139-0D54-6740-BC96-84B38FA6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CBF2AD94-2F56-412B-B8FC-D079CE4F04A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xmlns="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판의 주요 변경 내용</a:t>
            </a:r>
            <a:endParaRPr lang="x-non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4D0B1B5-3110-43A4-8AEC-886CC2D20C21}"/>
              </a:ext>
            </a:extLst>
          </p:cNvPr>
          <p:cNvSpPr txBox="1"/>
          <p:nvPr/>
        </p:nvSpPr>
        <p:spPr>
          <a:xfrm>
            <a:off x="1110064" y="813006"/>
            <a:ext cx="10034954" cy="5670187"/>
          </a:xfrm>
          <a:prstGeom prst="rect">
            <a:avLst/>
          </a:prstGeom>
          <a:noFill/>
        </p:spPr>
        <p:txBody>
          <a:bodyPr wrap="square" numCol="1" spcCol="360000" rtlCol="0">
            <a:noAutofit/>
          </a:bodyPr>
          <a:lstStyle/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ko-KR" altLang="en-US" sz="1400" dirty="0" smtClean="0">
                <a:latin typeface="+mj-ea"/>
                <a:ea typeface="+mj-ea"/>
              </a:rPr>
              <a:t>최신 </a:t>
            </a:r>
            <a:r>
              <a:rPr lang="ko-KR" altLang="en-US" sz="1400" dirty="0">
                <a:latin typeface="+mj-ea"/>
                <a:ea typeface="+mj-ea"/>
              </a:rPr>
              <a:t>라이브러리 버전으로 </a:t>
            </a:r>
            <a:r>
              <a:rPr lang="ko-KR" altLang="en-US" sz="1400" dirty="0" smtClean="0">
                <a:latin typeface="+mj-ea"/>
                <a:ea typeface="+mj-ea"/>
              </a:rPr>
              <a:t>전체 코드 업데이트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특성 이름 추적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히스토그램 기반 </a:t>
            </a:r>
            <a:r>
              <a:rPr lang="ko-KR" altLang="en-US" sz="1400" dirty="0" err="1">
                <a:latin typeface="+mj-ea"/>
                <a:ea typeface="+mj-ea"/>
              </a:rPr>
              <a:t>그레이디언트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ko-KR" altLang="en-US" sz="1400" dirty="0" err="1">
                <a:latin typeface="+mj-ea"/>
                <a:ea typeface="+mj-ea"/>
              </a:rPr>
              <a:t>부스팅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레이블 전파 등 </a:t>
            </a:r>
            <a:r>
              <a:rPr lang="ko-KR" altLang="en-US" sz="1400" dirty="0" err="1">
                <a:latin typeface="+mj-ea"/>
                <a:ea typeface="+mj-ea"/>
              </a:rPr>
              <a:t>사이킷런에</a:t>
            </a:r>
            <a:r>
              <a:rPr lang="ko-KR" altLang="en-US" sz="1400" dirty="0">
                <a:latin typeface="+mj-ea"/>
                <a:ea typeface="+mj-ea"/>
              </a:rPr>
              <a:t> 새롭게 추가된 다양한 기능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ko-KR" altLang="en-US" sz="1400" dirty="0" err="1">
                <a:latin typeface="+mj-ea"/>
                <a:ea typeface="+mj-ea"/>
              </a:rPr>
              <a:t>하이퍼파라미터</a:t>
            </a:r>
            <a:r>
              <a:rPr lang="ko-KR" altLang="en-US" sz="1400" dirty="0">
                <a:latin typeface="+mj-ea"/>
                <a:ea typeface="+mj-ea"/>
              </a:rPr>
              <a:t> 튜닝을 위한 </a:t>
            </a:r>
            <a:r>
              <a:rPr lang="ko-KR" altLang="en-US" sz="1400" dirty="0" err="1">
                <a:latin typeface="+mj-ea"/>
                <a:ea typeface="+mj-ea"/>
              </a:rPr>
              <a:t>케라스</a:t>
            </a:r>
            <a:r>
              <a:rPr lang="ko-KR" altLang="en-US" sz="1400" dirty="0">
                <a:latin typeface="+mj-ea"/>
                <a:ea typeface="+mj-ea"/>
              </a:rPr>
              <a:t> 튜너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en-US" altLang="ko-KR" sz="1400" dirty="0" err="1">
                <a:latin typeface="+mj-ea"/>
                <a:ea typeface="+mj-ea"/>
              </a:rPr>
              <a:t>Keras</a:t>
            </a:r>
            <a:r>
              <a:rPr lang="en-US" altLang="ko-KR" sz="1400" dirty="0">
                <a:latin typeface="+mj-ea"/>
                <a:ea typeface="+mj-ea"/>
              </a:rPr>
              <a:t> Tuner) </a:t>
            </a:r>
            <a:r>
              <a:rPr lang="ko-KR" altLang="en-US" sz="1400" dirty="0">
                <a:latin typeface="+mj-ea"/>
                <a:ea typeface="+mj-ea"/>
              </a:rPr>
              <a:t>라이브러리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자연어 처리를 위한 </a:t>
            </a:r>
            <a:r>
              <a:rPr lang="ko-KR" altLang="en-US" sz="1400" dirty="0" err="1">
                <a:latin typeface="+mj-ea"/>
                <a:ea typeface="+mj-ea"/>
              </a:rPr>
              <a:t>허깅</a:t>
            </a:r>
            <a:r>
              <a:rPr lang="ko-KR" altLang="en-US" sz="1400" dirty="0">
                <a:latin typeface="+mj-ea"/>
                <a:ea typeface="+mj-ea"/>
              </a:rPr>
              <a:t> 페이스</a:t>
            </a:r>
            <a:r>
              <a:rPr lang="en-US" altLang="ko-KR" sz="1400" dirty="0">
                <a:latin typeface="+mj-ea"/>
                <a:ea typeface="+mj-ea"/>
              </a:rPr>
              <a:t>(Hugging Face)</a:t>
            </a:r>
            <a:r>
              <a:rPr lang="ko-KR" altLang="en-US" sz="1400" dirty="0">
                <a:latin typeface="+mj-ea"/>
                <a:ea typeface="+mj-ea"/>
              </a:rPr>
              <a:t>의 </a:t>
            </a:r>
            <a:r>
              <a:rPr lang="ko-KR" altLang="en-US" sz="1400" dirty="0" err="1">
                <a:latin typeface="+mj-ea"/>
                <a:ea typeface="+mj-ea"/>
              </a:rPr>
              <a:t>트랜스포머스</a:t>
            </a:r>
            <a:r>
              <a:rPr lang="en-US" altLang="ko-KR" sz="1400" dirty="0">
                <a:latin typeface="+mj-ea"/>
                <a:ea typeface="+mj-ea"/>
              </a:rPr>
              <a:t>(Transformers) </a:t>
            </a:r>
            <a:r>
              <a:rPr lang="ko-KR" altLang="en-US" sz="1400" dirty="0">
                <a:latin typeface="+mj-ea"/>
                <a:ea typeface="+mj-ea"/>
              </a:rPr>
              <a:t>라이브러리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및 </a:t>
            </a:r>
            <a:r>
              <a:rPr lang="ko-KR" altLang="en-US" sz="1400" dirty="0" err="1">
                <a:latin typeface="+mj-ea"/>
                <a:ea typeface="+mj-ea"/>
              </a:rPr>
              <a:t>케라스의</a:t>
            </a:r>
            <a:r>
              <a:rPr lang="ko-KR" altLang="en-US" sz="1400" dirty="0">
                <a:latin typeface="+mj-ea"/>
                <a:ea typeface="+mj-ea"/>
              </a:rPr>
              <a:t> 새로운 전처리 및 데이터 증식 층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여러 비전 모델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en-US" altLang="ko-KR" sz="1400" dirty="0" err="1">
                <a:latin typeface="+mj-ea"/>
                <a:ea typeface="+mj-ea"/>
              </a:rPr>
              <a:t>ResNeXt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>
                <a:latin typeface="+mj-ea"/>
                <a:ea typeface="+mj-ea"/>
              </a:rPr>
              <a:t>DenseNet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>
                <a:latin typeface="+mj-ea"/>
                <a:ea typeface="+mj-ea"/>
              </a:rPr>
              <a:t>MobileNet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>
                <a:latin typeface="+mj-ea"/>
                <a:ea typeface="+mj-ea"/>
              </a:rPr>
              <a:t>CSPNet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 smtClean="0">
                <a:latin typeface="+mj-ea"/>
                <a:ea typeface="+mj-ea"/>
              </a:rPr>
              <a:t>EfficientNet</a:t>
            </a:r>
            <a:r>
              <a:rPr lang="en-US" altLang="ko-KR" sz="1400" dirty="0" smtClean="0">
                <a:latin typeface="+mj-ea"/>
                <a:ea typeface="+mj-ea"/>
              </a:rPr>
              <a:t>)</a:t>
            </a:r>
            <a:r>
              <a:rPr lang="ko-KR" altLang="en-US" sz="1400" dirty="0">
                <a:latin typeface="+mj-ea"/>
                <a:ea typeface="+mj-ea"/>
              </a:rPr>
              <a:t>과 올바른 모델을 선택하기 위한 가이드라인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ko-KR" sz="1400" dirty="0">
                <a:latin typeface="+mj-ea"/>
                <a:ea typeface="+mj-ea"/>
              </a:rPr>
              <a:t>&lt;15</a:t>
            </a:r>
            <a:r>
              <a:rPr lang="ko-KR" altLang="en-US" sz="1400" dirty="0">
                <a:latin typeface="+mj-ea"/>
                <a:ea typeface="+mj-ea"/>
              </a:rPr>
              <a:t>장 </a:t>
            </a:r>
            <a:r>
              <a:rPr lang="en-US" altLang="ko-KR" sz="1400" dirty="0">
                <a:latin typeface="+mj-ea"/>
                <a:ea typeface="+mj-ea"/>
              </a:rPr>
              <a:t>RNN</a:t>
            </a:r>
            <a:r>
              <a:rPr lang="ko-KR" altLang="en-US" sz="1400" dirty="0">
                <a:latin typeface="+mj-ea"/>
                <a:ea typeface="+mj-ea"/>
              </a:rPr>
              <a:t>과 </a:t>
            </a:r>
            <a:r>
              <a:rPr lang="en-US" altLang="ko-KR" sz="1400" dirty="0">
                <a:latin typeface="+mj-ea"/>
                <a:ea typeface="+mj-ea"/>
              </a:rPr>
              <a:t>CNN</a:t>
            </a:r>
            <a:r>
              <a:rPr lang="ko-KR" altLang="en-US" sz="1400" dirty="0">
                <a:latin typeface="+mj-ea"/>
                <a:ea typeface="+mj-ea"/>
              </a:rPr>
              <a:t>을 사용한 시퀀스 처리</a:t>
            </a:r>
            <a:r>
              <a:rPr lang="en-US" altLang="ko-KR" sz="1400" dirty="0" smtClean="0">
                <a:latin typeface="+mj-ea"/>
                <a:ea typeface="+mj-ea"/>
              </a:rPr>
              <a:t>&gt;: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합성된 </a:t>
            </a:r>
            <a:r>
              <a:rPr lang="ko-KR" altLang="en-US" sz="1400" dirty="0" err="1">
                <a:latin typeface="+mj-ea"/>
                <a:ea typeface="+mj-ea"/>
              </a:rPr>
              <a:t>시계열</a:t>
            </a:r>
            <a:r>
              <a:rPr lang="ko-KR" altLang="en-US" sz="1400" dirty="0">
                <a:latin typeface="+mj-ea"/>
                <a:ea typeface="+mj-ea"/>
              </a:rPr>
              <a:t> 대신 시카고 버스 및 철도 탑승객 데이터를 분석하며 </a:t>
            </a:r>
            <a:r>
              <a:rPr lang="en-US" altLang="ko-KR" sz="1400" dirty="0">
                <a:latin typeface="+mj-ea"/>
                <a:ea typeface="+mj-ea"/>
              </a:rPr>
              <a:t>ARMA </a:t>
            </a:r>
            <a:r>
              <a:rPr lang="ko-KR" altLang="en-US" sz="1400" dirty="0">
                <a:latin typeface="+mj-ea"/>
                <a:ea typeface="+mj-ea"/>
              </a:rPr>
              <a:t>모델과 그 변형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ko-KR" sz="1400" dirty="0">
                <a:latin typeface="+mj-ea"/>
                <a:ea typeface="+mj-ea"/>
              </a:rPr>
              <a:t>&lt;16</a:t>
            </a:r>
            <a:r>
              <a:rPr lang="ko-KR" altLang="en-US" sz="1400" dirty="0">
                <a:latin typeface="+mj-ea"/>
                <a:ea typeface="+mj-ea"/>
              </a:rPr>
              <a:t>장 </a:t>
            </a:r>
            <a:r>
              <a:rPr lang="en-US" altLang="ko-KR" sz="1400" dirty="0">
                <a:latin typeface="+mj-ea"/>
                <a:ea typeface="+mj-ea"/>
              </a:rPr>
              <a:t>RNN</a:t>
            </a:r>
            <a:r>
              <a:rPr lang="ko-KR" altLang="en-US" sz="1400" dirty="0">
                <a:latin typeface="+mj-ea"/>
                <a:ea typeface="+mj-ea"/>
              </a:rPr>
              <a:t>과 </a:t>
            </a:r>
            <a:r>
              <a:rPr lang="ko-KR" altLang="en-US" sz="1400" dirty="0" err="1">
                <a:latin typeface="+mj-ea"/>
                <a:ea typeface="+mj-ea"/>
              </a:rPr>
              <a:t>어텐션을</a:t>
            </a:r>
            <a:r>
              <a:rPr lang="ko-KR" altLang="en-US" sz="1400" dirty="0">
                <a:latin typeface="+mj-ea"/>
                <a:ea typeface="+mj-ea"/>
              </a:rPr>
              <a:t> 사용한 자연어 처리</a:t>
            </a:r>
            <a:r>
              <a:rPr lang="en-US" altLang="ko-KR" sz="1400" dirty="0" smtClean="0">
                <a:latin typeface="+mj-ea"/>
                <a:ea typeface="+mj-ea"/>
              </a:rPr>
              <a:t>&gt;:</a:t>
            </a:r>
            <a:r>
              <a:rPr lang="ko-KR" altLang="en-US" sz="1400" dirty="0" smtClean="0">
                <a:latin typeface="+mj-ea"/>
                <a:ea typeface="+mj-ea"/>
              </a:rPr>
              <a:t> 인코더</a:t>
            </a:r>
            <a:r>
              <a:rPr lang="en-US" altLang="ko-KR" sz="1400" dirty="0">
                <a:latin typeface="+mj-ea"/>
                <a:ea typeface="+mj-ea"/>
              </a:rPr>
              <a:t>-</a:t>
            </a:r>
            <a:r>
              <a:rPr lang="ko-KR" altLang="en-US" sz="1400" dirty="0" err="1">
                <a:latin typeface="+mj-ea"/>
                <a:ea typeface="+mj-ea"/>
              </a:rPr>
              <a:t>디코더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 smtClean="0">
                <a:latin typeface="+mj-ea"/>
                <a:ea typeface="+mj-ea"/>
              </a:rPr>
              <a:t>RNN,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트랜스포머 모델을 </a:t>
            </a:r>
            <a:r>
              <a:rPr lang="ko-KR" altLang="en-US" sz="1400" dirty="0" smtClean="0">
                <a:latin typeface="+mj-ea"/>
                <a:ea typeface="+mj-ea"/>
              </a:rPr>
              <a:t>사용한 </a:t>
            </a:r>
            <a:r>
              <a:rPr lang="ko-KR" altLang="en-US" sz="1400" dirty="0">
                <a:latin typeface="+mj-ea"/>
                <a:ea typeface="+mj-ea"/>
              </a:rPr>
              <a:t>영어</a:t>
            </a:r>
            <a:r>
              <a:rPr lang="en-US" altLang="ko-KR" sz="1400" dirty="0">
                <a:latin typeface="+mj-ea"/>
                <a:ea typeface="+mj-ea"/>
              </a:rPr>
              <a:t>-</a:t>
            </a:r>
            <a:r>
              <a:rPr lang="ko-KR" altLang="en-US" sz="1400" dirty="0">
                <a:latin typeface="+mj-ea"/>
                <a:ea typeface="+mj-ea"/>
              </a:rPr>
              <a:t>스페인어 번역 </a:t>
            </a:r>
            <a:r>
              <a:rPr lang="ko-KR" altLang="en-US" sz="1400" dirty="0" smtClean="0">
                <a:latin typeface="+mj-ea"/>
                <a:ea typeface="+mj-ea"/>
              </a:rPr>
              <a:t>모델 구축</a:t>
            </a:r>
            <a:r>
              <a:rPr lang="en-US" altLang="ko-KR" sz="1400" dirty="0">
                <a:latin typeface="+mj-ea"/>
                <a:ea typeface="+mj-ea"/>
              </a:rPr>
              <a:t>,</a:t>
            </a:r>
            <a:r>
              <a:rPr lang="en-US" altLang="ko-KR" sz="1400" dirty="0" smtClean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스위치 트랜스포머</a:t>
            </a:r>
            <a:r>
              <a:rPr lang="en-US" altLang="ko-KR" sz="1400" dirty="0">
                <a:latin typeface="+mj-ea"/>
                <a:ea typeface="+mj-ea"/>
              </a:rPr>
              <a:t>(Switch Transformer), </a:t>
            </a:r>
            <a:r>
              <a:rPr lang="en-US" altLang="ko-KR" sz="1400" dirty="0" err="1">
                <a:latin typeface="+mj-ea"/>
                <a:ea typeface="+mj-ea"/>
              </a:rPr>
              <a:t>DistilBERT</a:t>
            </a:r>
            <a:r>
              <a:rPr lang="en-US" altLang="ko-KR" sz="1400" dirty="0">
                <a:latin typeface="+mj-ea"/>
                <a:ea typeface="+mj-ea"/>
              </a:rPr>
              <a:t>, T5, </a:t>
            </a:r>
            <a:r>
              <a:rPr lang="en-US" altLang="ko-KR" sz="1400" dirty="0" err="1">
                <a:latin typeface="+mj-ea"/>
                <a:ea typeface="+mj-ea"/>
              </a:rPr>
              <a:t>PaLM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ko-KR" altLang="en-US" sz="1400" dirty="0">
                <a:latin typeface="+mj-ea"/>
                <a:ea typeface="+mj-ea"/>
              </a:rPr>
              <a:t>사고 사슬 프롬프트 </a:t>
            </a:r>
            <a:r>
              <a:rPr lang="ko-KR" altLang="en-US" sz="1400" dirty="0" smtClean="0">
                <a:latin typeface="+mj-ea"/>
                <a:ea typeface="+mj-ea"/>
              </a:rPr>
              <a:t>포함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  <a:r>
              <a:rPr lang="ko-KR" altLang="en-US" sz="1400" dirty="0">
                <a:latin typeface="+mj-ea"/>
                <a:ea typeface="+mj-ea"/>
              </a:rPr>
              <a:t>과 같은 언어 모델 비전 트랜스포머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en-US" altLang="ko-KR" sz="1400" dirty="0" err="1">
                <a:latin typeface="+mj-ea"/>
                <a:ea typeface="+mj-ea"/>
              </a:rPr>
              <a:t>ViT</a:t>
            </a:r>
            <a:r>
              <a:rPr lang="en-US" altLang="ko-KR" sz="1400" dirty="0" smtClean="0">
                <a:latin typeface="+mj-ea"/>
                <a:ea typeface="+mj-ea"/>
              </a:rPr>
              <a:t>)</a:t>
            </a:r>
            <a:r>
              <a:rPr lang="ko-KR" altLang="en-US" sz="1400" dirty="0" smtClean="0">
                <a:latin typeface="+mj-ea"/>
                <a:ea typeface="+mj-ea"/>
              </a:rPr>
              <a:t> 소개</a:t>
            </a:r>
            <a:r>
              <a:rPr lang="en-US" altLang="ko-KR" sz="1400" dirty="0" smtClean="0">
                <a:latin typeface="+mj-ea"/>
                <a:ea typeface="+mj-ea"/>
              </a:rPr>
              <a:t>,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en-US" altLang="ko-KR" sz="1400" dirty="0" err="1">
                <a:latin typeface="+mj-ea"/>
                <a:ea typeface="+mj-ea"/>
              </a:rPr>
              <a:t>DeiT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 err="1" smtClean="0">
                <a:latin typeface="+mj-ea"/>
                <a:ea typeface="+mj-ea"/>
              </a:rPr>
              <a:t>퍼시비어</a:t>
            </a:r>
            <a:r>
              <a:rPr lang="en-US" altLang="ko-KR" sz="1400" dirty="0" smtClean="0">
                <a:latin typeface="+mj-ea"/>
                <a:ea typeface="+mj-ea"/>
              </a:rPr>
              <a:t>, </a:t>
            </a:r>
            <a:r>
              <a:rPr lang="en-US" altLang="ko-KR" sz="1400" dirty="0">
                <a:latin typeface="+mj-ea"/>
                <a:ea typeface="+mj-ea"/>
              </a:rPr>
              <a:t>DINO</a:t>
            </a:r>
            <a:r>
              <a:rPr lang="ko-KR" altLang="en-US" sz="1400" dirty="0">
                <a:latin typeface="+mj-ea"/>
                <a:ea typeface="+mj-ea"/>
              </a:rPr>
              <a:t>와 같은 트랜스포머 기반 비전 모델을 </a:t>
            </a:r>
            <a:r>
              <a:rPr lang="ko-KR" altLang="en-US" sz="1400" dirty="0" smtClean="0">
                <a:latin typeface="+mj-ea"/>
                <a:ea typeface="+mj-ea"/>
              </a:rPr>
              <a:t>비롯한 </a:t>
            </a:r>
            <a:r>
              <a:rPr lang="en-US" altLang="ko-KR" sz="1400" dirty="0">
                <a:latin typeface="+mj-ea"/>
                <a:ea typeface="+mj-ea"/>
              </a:rPr>
              <a:t>CLIP, DALL·E, </a:t>
            </a:r>
            <a:r>
              <a:rPr lang="ko-KR" altLang="en-US" sz="1400" dirty="0" smtClean="0">
                <a:latin typeface="+mj-ea"/>
                <a:ea typeface="+mj-ea"/>
              </a:rPr>
              <a:t>플라밍고</a:t>
            </a:r>
            <a:r>
              <a:rPr lang="en-US" altLang="ko-KR" sz="1400" dirty="0" smtClean="0">
                <a:latin typeface="+mj-ea"/>
                <a:ea typeface="+mj-ea"/>
              </a:rPr>
              <a:t>, </a:t>
            </a:r>
            <a:r>
              <a:rPr lang="en-US" altLang="ko-KR" sz="1400" dirty="0">
                <a:latin typeface="+mj-ea"/>
                <a:ea typeface="+mj-ea"/>
              </a:rPr>
              <a:t>GATO </a:t>
            </a:r>
            <a:r>
              <a:rPr lang="ko-KR" altLang="en-US" sz="1400" dirty="0">
                <a:latin typeface="+mj-ea"/>
                <a:ea typeface="+mj-ea"/>
              </a:rPr>
              <a:t>등 몇 가지 대형 </a:t>
            </a:r>
            <a:r>
              <a:rPr lang="ko-KR" altLang="en-US" sz="1400" dirty="0" err="1">
                <a:latin typeface="+mj-ea"/>
                <a:ea typeface="+mj-ea"/>
              </a:rPr>
              <a:t>멀티모달</a:t>
            </a:r>
            <a:r>
              <a:rPr lang="ko-KR" altLang="en-US" sz="1400" dirty="0">
                <a:latin typeface="+mj-ea"/>
                <a:ea typeface="+mj-ea"/>
              </a:rPr>
              <a:t> 모델 개요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ko-KR" sz="1400" dirty="0">
                <a:latin typeface="+mj-ea"/>
                <a:ea typeface="+mj-ea"/>
              </a:rPr>
              <a:t>&lt;17</a:t>
            </a:r>
            <a:r>
              <a:rPr lang="ko-KR" altLang="en-US" sz="1400" dirty="0">
                <a:latin typeface="+mj-ea"/>
                <a:ea typeface="+mj-ea"/>
              </a:rPr>
              <a:t>장 오토인코더</a:t>
            </a:r>
            <a:r>
              <a:rPr lang="en-US" altLang="ko-KR" sz="1400" dirty="0">
                <a:latin typeface="+mj-ea"/>
                <a:ea typeface="+mj-ea"/>
              </a:rPr>
              <a:t>, GAN </a:t>
            </a:r>
            <a:r>
              <a:rPr lang="ko-KR" altLang="en-US" sz="1400" dirty="0">
                <a:latin typeface="+mj-ea"/>
                <a:ea typeface="+mj-ea"/>
              </a:rPr>
              <a:t>그리고 확산 모델</a:t>
            </a:r>
            <a:r>
              <a:rPr lang="en-US" altLang="ko-KR" sz="1400" dirty="0" smtClean="0">
                <a:latin typeface="+mj-ea"/>
                <a:ea typeface="+mj-ea"/>
              </a:rPr>
              <a:t>&gt;: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확산 </a:t>
            </a:r>
            <a:r>
              <a:rPr lang="ko-KR" altLang="en-US" sz="1400" dirty="0" smtClean="0">
                <a:latin typeface="+mj-ea"/>
                <a:ea typeface="+mj-ea"/>
              </a:rPr>
              <a:t>모델 소개</a:t>
            </a:r>
            <a:r>
              <a:rPr lang="en-US" altLang="ko-KR" sz="1400" dirty="0" smtClean="0">
                <a:latin typeface="+mj-ea"/>
                <a:ea typeface="+mj-ea"/>
              </a:rPr>
              <a:t>, </a:t>
            </a:r>
            <a:r>
              <a:rPr lang="en-US" altLang="ko-KR" sz="1400" dirty="0">
                <a:latin typeface="+mj-ea"/>
                <a:ea typeface="+mj-ea"/>
              </a:rPr>
              <a:t>DDPM </a:t>
            </a:r>
            <a:r>
              <a:rPr lang="ko-KR" altLang="en-US" sz="1400" dirty="0">
                <a:latin typeface="+mj-ea"/>
                <a:ea typeface="+mj-ea"/>
              </a:rPr>
              <a:t>구현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ko-KR" sz="1400" dirty="0">
                <a:latin typeface="+mj-ea"/>
                <a:ea typeface="+mj-ea"/>
              </a:rPr>
              <a:t>&lt;19</a:t>
            </a:r>
            <a:r>
              <a:rPr lang="ko-KR" altLang="en-US" sz="1400" dirty="0">
                <a:latin typeface="+mj-ea"/>
                <a:ea typeface="+mj-ea"/>
              </a:rPr>
              <a:t>장 대규모 </a:t>
            </a:r>
            <a:r>
              <a:rPr lang="ko-KR" altLang="en-US" sz="1400" dirty="0" err="1">
                <a:latin typeface="+mj-ea"/>
                <a:ea typeface="+mj-ea"/>
              </a:rPr>
              <a:t>텐서플로</a:t>
            </a:r>
            <a:r>
              <a:rPr lang="ko-KR" altLang="en-US" sz="1400" dirty="0">
                <a:latin typeface="+mj-ea"/>
                <a:ea typeface="+mj-ea"/>
              </a:rPr>
              <a:t> 모델 훈련과 배포</a:t>
            </a:r>
            <a:r>
              <a:rPr lang="en-US" altLang="ko-KR" sz="1400" dirty="0" smtClean="0">
                <a:latin typeface="+mj-ea"/>
                <a:ea typeface="+mj-ea"/>
              </a:rPr>
              <a:t>&gt;: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ko-KR" altLang="en-US" sz="1400" dirty="0" err="1">
                <a:latin typeface="+mj-ea"/>
                <a:ea typeface="+mj-ea"/>
              </a:rPr>
              <a:t>구글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ko-KR" altLang="en-US" sz="1400" dirty="0" err="1">
                <a:latin typeface="+mj-ea"/>
                <a:ea typeface="+mj-ea"/>
              </a:rPr>
              <a:t>클라우드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AI </a:t>
            </a:r>
            <a:r>
              <a:rPr lang="ko-KR" altLang="en-US" sz="1400" dirty="0">
                <a:latin typeface="+mj-ea"/>
                <a:ea typeface="+mj-ea"/>
              </a:rPr>
              <a:t>플랫폼에서 </a:t>
            </a:r>
            <a:r>
              <a:rPr lang="ko-KR" altLang="en-US" sz="1400" dirty="0" err="1">
                <a:latin typeface="+mj-ea"/>
                <a:ea typeface="+mj-ea"/>
              </a:rPr>
              <a:t>구글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ko-KR" altLang="en-US" sz="1400" dirty="0" err="1">
                <a:latin typeface="+mj-ea"/>
                <a:ea typeface="+mj-ea"/>
              </a:rPr>
              <a:t>버텍스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 smtClean="0">
                <a:latin typeface="+mj-ea"/>
                <a:ea typeface="+mj-ea"/>
              </a:rPr>
              <a:t>AI</a:t>
            </a:r>
            <a:r>
              <a:rPr lang="ko-KR" altLang="en-US" sz="1400" dirty="0">
                <a:latin typeface="+mj-ea"/>
                <a:ea typeface="+mj-ea"/>
              </a:rPr>
              <a:t>로 </a:t>
            </a:r>
            <a:r>
              <a:rPr lang="ko-KR" altLang="en-US" sz="1400" dirty="0" err="1" smtClean="0">
                <a:latin typeface="+mj-ea"/>
                <a:ea typeface="+mj-ea"/>
              </a:rPr>
              <a:t>마이그레이션</a:t>
            </a:r>
            <a:r>
              <a:rPr lang="en-US" altLang="ko-KR" sz="1400" dirty="0" smtClean="0">
                <a:latin typeface="+mj-ea"/>
                <a:ea typeface="+mj-ea"/>
              </a:rPr>
              <a:t>,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대규모 </a:t>
            </a:r>
            <a:r>
              <a:rPr lang="ko-KR" altLang="en-US" sz="1400" dirty="0" err="1">
                <a:latin typeface="+mj-ea"/>
                <a:ea typeface="+mj-ea"/>
              </a:rPr>
              <a:t>하이퍼파라미터</a:t>
            </a:r>
            <a:r>
              <a:rPr lang="ko-KR" altLang="en-US" sz="1400" dirty="0">
                <a:latin typeface="+mj-ea"/>
                <a:ea typeface="+mj-ea"/>
              </a:rPr>
              <a:t> 검색을 위한 분산 </a:t>
            </a:r>
            <a:r>
              <a:rPr lang="ko-KR" altLang="en-US" sz="1400" dirty="0" err="1">
                <a:latin typeface="+mj-ea"/>
                <a:ea typeface="+mj-ea"/>
              </a:rPr>
              <a:t>케라스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ko-KR" altLang="en-US" sz="1400" dirty="0" smtClean="0">
                <a:latin typeface="+mj-ea"/>
                <a:ea typeface="+mj-ea"/>
              </a:rPr>
              <a:t>튜너</a:t>
            </a:r>
            <a:r>
              <a:rPr lang="en-US" altLang="ko-KR" sz="1400" dirty="0" smtClean="0">
                <a:latin typeface="+mj-ea"/>
                <a:ea typeface="+mj-ea"/>
              </a:rPr>
              <a:t>,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TensorFlow.js </a:t>
            </a:r>
            <a:r>
              <a:rPr lang="ko-KR" altLang="en-US" sz="1400" dirty="0">
                <a:latin typeface="+mj-ea"/>
                <a:ea typeface="+mj-ea"/>
              </a:rPr>
              <a:t>코드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ko-KR" sz="1400" dirty="0" err="1">
                <a:latin typeface="+mj-ea"/>
                <a:ea typeface="+mj-ea"/>
              </a:rPr>
              <a:t>PipeDream</a:t>
            </a:r>
            <a:r>
              <a:rPr lang="ko-KR" altLang="en-US" sz="1400" dirty="0">
                <a:latin typeface="+mj-ea"/>
                <a:ea typeface="+mj-ea"/>
              </a:rPr>
              <a:t>과 </a:t>
            </a:r>
            <a:r>
              <a:rPr lang="en-US" altLang="ko-KR" sz="1400" dirty="0">
                <a:latin typeface="+mj-ea"/>
                <a:ea typeface="+mj-ea"/>
              </a:rPr>
              <a:t>Pathways</a:t>
            </a:r>
            <a:r>
              <a:rPr lang="ko-KR" altLang="en-US" sz="1400" dirty="0">
                <a:latin typeface="+mj-ea"/>
                <a:ea typeface="+mj-ea"/>
              </a:rPr>
              <a:t>를 비롯한 추가적인 분산 훈련 기법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89D098F-DE99-07BB-6D77-D9A1988B7F66}"/>
              </a:ext>
            </a:extLst>
          </p:cNvPr>
          <p:cNvSpPr txBox="1"/>
          <p:nvPr/>
        </p:nvSpPr>
        <p:spPr>
          <a:xfrm>
            <a:off x="1110064" y="5909038"/>
            <a:ext cx="6107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[</a:t>
            </a: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참조</a:t>
            </a: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] https://homl.info/changes3</a:t>
            </a:r>
            <a:endParaRPr lang="ko-KR" altLang="en-US" sz="1400">
              <a:solidFill>
                <a:schemeClr val="accent4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835451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3.3</a:t>
            </a:r>
            <a:r>
              <a:rPr lang="ko-KR" altLang="en-US" dirty="0" smtClean="0"/>
              <a:t> </a:t>
            </a:r>
            <a:r>
              <a:rPr lang="ko-KR" altLang="en-US" dirty="0"/>
              <a:t>성능 측정</a:t>
            </a:r>
            <a:r>
              <a:rPr lang="en-US" altLang="ko-KR" dirty="0"/>
              <a:t>(16)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600661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곡선 아래의 면적</a:t>
            </a:r>
            <a:r>
              <a:rPr lang="en-US" altLang="ko-KR"/>
              <a:t>(area under the curve, AUC)</a:t>
            </a:r>
            <a:r>
              <a:rPr lang="ko-KR" altLang="en-US"/>
              <a:t>을 측정해 분류기들을 비교</a:t>
            </a:r>
            <a:endParaRPr lang="en-US" altLang="ko-KR"/>
          </a:p>
          <a:p>
            <a:pPr lvl="2"/>
            <a:r>
              <a:rPr lang="ko-KR" altLang="en-US"/>
              <a:t>완벽한 분류기는 </a:t>
            </a:r>
            <a:r>
              <a:rPr lang="en-US" altLang="ko-KR"/>
              <a:t>ROC</a:t>
            </a:r>
            <a:r>
              <a:rPr lang="ko-KR" altLang="en-US"/>
              <a:t>의 </a:t>
            </a:r>
            <a:r>
              <a:rPr lang="en-US" altLang="ko-KR"/>
              <a:t>AUC</a:t>
            </a:r>
            <a:r>
              <a:rPr lang="ko-KR" altLang="en-US"/>
              <a:t>가 </a:t>
            </a:r>
            <a:r>
              <a:rPr lang="en-US" altLang="ko-KR"/>
              <a:t>1</a:t>
            </a:r>
            <a:r>
              <a:rPr lang="ko-KR" altLang="en-US"/>
              <a:t>이고</a:t>
            </a:r>
            <a:r>
              <a:rPr lang="en-US" altLang="ko-KR"/>
              <a:t>, </a:t>
            </a:r>
            <a:r>
              <a:rPr lang="ko-KR" altLang="en-US"/>
              <a:t>완전한 랜덤 분류기는 </a:t>
            </a:r>
            <a:r>
              <a:rPr lang="en-US" altLang="ko-KR"/>
              <a:t>0.5</a:t>
            </a:r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r>
              <a:rPr lang="en-US" altLang="ko-KR"/>
              <a:t>RandomForestClassifier</a:t>
            </a:r>
            <a:r>
              <a:rPr lang="ko-KR" altLang="en-US"/>
              <a:t>를 만들어 </a:t>
            </a:r>
            <a:r>
              <a:rPr lang="en-US" altLang="ko-KR"/>
              <a:t>SGDClassifier</a:t>
            </a:r>
            <a:r>
              <a:rPr lang="ko-KR" altLang="en-US"/>
              <a:t>의 </a:t>
            </a:r>
            <a:r>
              <a:rPr lang="en-US" altLang="ko-KR"/>
              <a:t>PR </a:t>
            </a:r>
            <a:r>
              <a:rPr lang="ko-KR" altLang="en-US"/>
              <a:t>곡선과 </a:t>
            </a:r>
            <a:r>
              <a:rPr lang="en-US" altLang="ko-KR" i="1"/>
              <a:t>F</a:t>
            </a:r>
            <a:r>
              <a:rPr lang="en-US" altLang="ko-KR" i="1" baseline="-25000"/>
              <a:t>1</a:t>
            </a:r>
            <a:r>
              <a:rPr lang="en-US" altLang="ko-KR"/>
              <a:t> </a:t>
            </a:r>
            <a:r>
              <a:rPr lang="ko-KR" altLang="en-US"/>
              <a:t>점수를 비교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3DB724E-30E8-4F02-FCD0-DCE07D9356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948"/>
          <a:stretch/>
        </p:blipFill>
        <p:spPr>
          <a:xfrm>
            <a:off x="1524000" y="1480814"/>
            <a:ext cx="5045477" cy="11620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32BF663B-E6C9-14A8-07A1-71720A2435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103"/>
          <a:stretch/>
        </p:blipFill>
        <p:spPr>
          <a:xfrm>
            <a:off x="1524001" y="3176703"/>
            <a:ext cx="5045476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5251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3.3</a:t>
            </a:r>
            <a:r>
              <a:rPr lang="ko-KR" altLang="en-US" dirty="0" smtClean="0"/>
              <a:t> </a:t>
            </a:r>
            <a:r>
              <a:rPr lang="ko-KR" altLang="en-US" dirty="0"/>
              <a:t>성능 측정</a:t>
            </a:r>
            <a:r>
              <a:rPr lang="en-US" altLang="ko-KR" dirty="0"/>
              <a:t>(17)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600661"/>
          </a:xfrm>
        </p:spPr>
        <p:txBody>
          <a:bodyPr>
            <a:normAutofit/>
          </a:bodyPr>
          <a:lstStyle/>
          <a:p>
            <a:pPr lvl="1"/>
            <a:r>
              <a:rPr lang="en-US" altLang="ko-KR"/>
              <a:t>cross_val_predict() </a:t>
            </a:r>
            <a:r>
              <a:rPr lang="ko-KR" altLang="en-US"/>
              <a:t>함수</a:t>
            </a:r>
            <a:endParaRPr lang="en-US" altLang="ko-KR"/>
          </a:p>
          <a:p>
            <a:pPr lvl="2"/>
            <a:r>
              <a:rPr lang="ko-KR" altLang="en-US"/>
              <a:t>교차 검증으로 </a:t>
            </a:r>
            <a:r>
              <a:rPr lang="en-US" altLang="ko-KR"/>
              <a:t>RandomForestClassifier</a:t>
            </a:r>
            <a:r>
              <a:rPr lang="ko-KR" altLang="en-US"/>
              <a:t>를 훈련하고 모든 이미지에 대한 클래스 확률을 예측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r>
              <a:rPr lang="ko-KR" altLang="en-US"/>
              <a:t>훈련 세트에 있는 처음 두 개의 이미지에 대한 클래스 확률을 확인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r>
              <a:rPr lang="ko-KR" altLang="en-US"/>
              <a:t>두 번째 열에 양수 클래스에 대한 추정 확률이 포함되어 있으므로 이를 </a:t>
            </a:r>
            <a:r>
              <a:rPr lang="en-US" altLang="ko-KR"/>
              <a:t>precision_recall_curve() </a:t>
            </a:r>
            <a:r>
              <a:rPr lang="ko-KR" altLang="en-US"/>
              <a:t>함수에 전달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2745F606-034D-66C9-B828-A4178DFBCD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929"/>
          <a:stretch/>
        </p:blipFill>
        <p:spPr>
          <a:xfrm>
            <a:off x="1524001" y="1468005"/>
            <a:ext cx="6421514" cy="80296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FBEDDAE3-78A6-A618-DC44-73404D1057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4367"/>
          <a:stretch/>
        </p:blipFill>
        <p:spPr>
          <a:xfrm>
            <a:off x="1524000" y="2852738"/>
            <a:ext cx="2559728" cy="104472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AB50F562-948F-F5B4-968B-5D5EA7EB3B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598"/>
          <a:stretch/>
        </p:blipFill>
        <p:spPr>
          <a:xfrm>
            <a:off x="1524000" y="4385754"/>
            <a:ext cx="6661212" cy="100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4440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3.3</a:t>
            </a:r>
            <a:r>
              <a:rPr lang="ko-KR" altLang="en-US" dirty="0" smtClean="0"/>
              <a:t> </a:t>
            </a:r>
            <a:r>
              <a:rPr lang="ko-KR" altLang="en-US" dirty="0"/>
              <a:t>성능 측정</a:t>
            </a:r>
            <a:r>
              <a:rPr lang="en-US" altLang="ko-KR" dirty="0"/>
              <a:t>(18)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600661"/>
          </a:xfrm>
        </p:spPr>
        <p:txBody>
          <a:bodyPr>
            <a:normAutofit/>
          </a:bodyPr>
          <a:lstStyle/>
          <a:p>
            <a:pPr lvl="1"/>
            <a:r>
              <a:rPr lang="en-US" altLang="ko-KR"/>
              <a:t>PR </a:t>
            </a:r>
            <a:r>
              <a:rPr lang="ko-KR" altLang="en-US"/>
              <a:t>곡선을 그려서 서로 비교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F39D936-F181-3390-647B-7749C0E96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33964"/>
            <a:ext cx="6794377" cy="14518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0BCE7D7-19E0-74BF-FE00-B85834747571}"/>
              </a:ext>
            </a:extLst>
          </p:cNvPr>
          <p:cNvSpPr txBox="1"/>
          <p:nvPr/>
        </p:nvSpPr>
        <p:spPr>
          <a:xfrm>
            <a:off x="1791304" y="6202311"/>
            <a:ext cx="86093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3-8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 PR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곡선 비교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랜덤 포레스트 분류기가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SGD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분류기보다 훨씬 좋음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/>
            </a:r>
            <a:b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</a:b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랜덤 포레스트의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PR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곡선이 오른쪽 위 모서리에 훨씬 가까워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AUC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가 더 높기 때문임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62D7B80C-6B31-BF1C-E439-3EA69FA98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1522" y="2753387"/>
            <a:ext cx="4137158" cy="328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4447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3.3</a:t>
            </a:r>
            <a:r>
              <a:rPr lang="ko-KR" altLang="en-US" dirty="0" smtClean="0"/>
              <a:t> </a:t>
            </a:r>
            <a:r>
              <a:rPr lang="ko-KR" altLang="en-US" dirty="0"/>
              <a:t>성능 측정</a:t>
            </a:r>
            <a:r>
              <a:rPr lang="en-US" altLang="ko-KR" dirty="0"/>
              <a:t>(19)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600661"/>
          </a:xfrm>
        </p:spPr>
        <p:txBody>
          <a:bodyPr>
            <a:normAutofit/>
          </a:bodyPr>
          <a:lstStyle/>
          <a:p>
            <a:pPr lvl="1"/>
            <a:r>
              <a:rPr lang="en-US" altLang="ko-KR"/>
              <a:t>[</a:t>
            </a:r>
            <a:r>
              <a:rPr lang="ko-KR" altLang="en-US"/>
              <a:t>그림 </a:t>
            </a:r>
            <a:r>
              <a:rPr lang="en-US" altLang="ko-KR"/>
              <a:t>3-8]</a:t>
            </a:r>
            <a:r>
              <a:rPr lang="ko-KR" altLang="en-US"/>
              <a:t> </a:t>
            </a:r>
            <a:r>
              <a:rPr lang="en-US" altLang="ko-KR"/>
              <a:t>RandomForestClassifier</a:t>
            </a:r>
            <a:r>
              <a:rPr lang="ko-KR" altLang="en-US"/>
              <a:t>의 </a:t>
            </a:r>
            <a:r>
              <a:rPr lang="en-US" altLang="ko-KR"/>
              <a:t>PR </a:t>
            </a:r>
            <a:r>
              <a:rPr lang="ko-KR" altLang="en-US"/>
              <a:t>곡선이 </a:t>
            </a:r>
            <a:r>
              <a:rPr lang="en-US" altLang="ko-KR"/>
              <a:t>SGDClassifier</a:t>
            </a:r>
            <a:r>
              <a:rPr lang="ko-KR" altLang="en-US"/>
              <a:t>의 곡선보다 훨씬 더 좋아 보임</a:t>
            </a:r>
            <a:endParaRPr lang="en-US" altLang="ko-KR"/>
          </a:p>
          <a:p>
            <a:pPr lvl="2"/>
            <a:r>
              <a:rPr lang="ko-KR" altLang="en-US"/>
              <a:t>즉</a:t>
            </a:r>
            <a:r>
              <a:rPr lang="en-US" altLang="ko-KR"/>
              <a:t>, </a:t>
            </a:r>
            <a:r>
              <a:rPr lang="ko-KR" altLang="en-US"/>
              <a:t>오른쪽 위 모서리에 훨씬 더 가까움</a:t>
            </a:r>
            <a:endParaRPr lang="en-US" altLang="ko-KR"/>
          </a:p>
          <a:p>
            <a:pPr lvl="1"/>
            <a:r>
              <a:rPr lang="en-US" altLang="ko-KR" i="1"/>
              <a:t>F</a:t>
            </a:r>
            <a:r>
              <a:rPr lang="en-US" altLang="ko-KR" i="1" baseline="-25000"/>
              <a:t>1</a:t>
            </a:r>
            <a:r>
              <a:rPr lang="en-US" altLang="ko-KR"/>
              <a:t> </a:t>
            </a:r>
            <a:r>
              <a:rPr lang="ko-KR" altLang="en-US"/>
              <a:t>점수와 </a:t>
            </a:r>
            <a:r>
              <a:rPr lang="en-US" altLang="ko-KR"/>
              <a:t>ROC AUC </a:t>
            </a:r>
            <a:r>
              <a:rPr lang="ko-KR" altLang="en-US"/>
              <a:t>점수도 훨씬 더 우수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CBDDED36-582B-4ACC-013E-C2AF5CA31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876471"/>
            <a:ext cx="792480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4489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3.4</a:t>
            </a:r>
            <a:r>
              <a:rPr lang="ko-KR" altLang="en-US" dirty="0" smtClean="0"/>
              <a:t> </a:t>
            </a:r>
            <a:r>
              <a:rPr lang="ko-KR" altLang="en-US" dirty="0"/>
              <a:t>다중 분류</a:t>
            </a:r>
            <a:r>
              <a:rPr lang="en-US" altLang="ko-KR" dirty="0"/>
              <a:t>(1)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600661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다중 분류기</a:t>
            </a:r>
            <a:r>
              <a:rPr lang="en-US" altLang="ko-KR"/>
              <a:t>(multiclass classifier) </a:t>
            </a:r>
            <a:r>
              <a:rPr lang="ko-KR" altLang="en-US"/>
              <a:t>또는 다항 분류기</a:t>
            </a:r>
            <a:r>
              <a:rPr lang="en-US" altLang="ko-KR"/>
              <a:t>(multinomial classifier)</a:t>
            </a:r>
            <a:r>
              <a:rPr lang="ko-KR" altLang="en-US"/>
              <a:t>는 둘 이상의 클래스를 구별</a:t>
            </a:r>
            <a:endParaRPr lang="en-US" altLang="ko-KR"/>
          </a:p>
          <a:p>
            <a:pPr lvl="1"/>
            <a:r>
              <a:rPr lang="en-US" altLang="ko-KR"/>
              <a:t>OvR(one-versus-the-rest) </a:t>
            </a:r>
            <a:r>
              <a:rPr lang="ko-KR" altLang="en-US"/>
              <a:t>전략 또는 </a:t>
            </a:r>
            <a:r>
              <a:rPr lang="en-US" altLang="ko-KR"/>
              <a:t>OvA(one-versus-all)</a:t>
            </a:r>
          </a:p>
          <a:p>
            <a:pPr lvl="2"/>
            <a:r>
              <a:rPr lang="ko-KR" altLang="en-US"/>
              <a:t>이미지를 분류할 때 각 분류기의 결정 점수 중에서 가장 높은 것을 클래스로 선택</a:t>
            </a:r>
            <a:endParaRPr lang="en-US" altLang="ko-KR"/>
          </a:p>
          <a:p>
            <a:pPr lvl="2"/>
            <a:r>
              <a:rPr lang="ko-KR" altLang="en-US"/>
              <a:t>대부분의 이진 분류 알고리즘에서는 </a:t>
            </a:r>
            <a:r>
              <a:rPr lang="en-US" altLang="ko-KR"/>
              <a:t>OvR</a:t>
            </a:r>
            <a:r>
              <a:rPr lang="ko-KR" altLang="en-US"/>
              <a:t>을 선호</a:t>
            </a:r>
            <a:endParaRPr lang="en-US" altLang="ko-KR"/>
          </a:p>
          <a:p>
            <a:pPr lvl="1"/>
            <a:r>
              <a:rPr lang="en-US" altLang="ko-KR"/>
              <a:t>OvO(one-versus-one) </a:t>
            </a:r>
            <a:r>
              <a:rPr lang="ko-KR" altLang="en-US"/>
              <a:t>전략</a:t>
            </a:r>
            <a:endParaRPr lang="en-US" altLang="ko-KR"/>
          </a:p>
          <a:p>
            <a:pPr lvl="2"/>
            <a:r>
              <a:rPr lang="en-US" altLang="ko-KR"/>
              <a:t>0</a:t>
            </a:r>
            <a:r>
              <a:rPr lang="ko-KR" altLang="en-US"/>
              <a:t>과 </a:t>
            </a:r>
            <a:r>
              <a:rPr lang="en-US" altLang="ko-KR"/>
              <a:t>1 </a:t>
            </a:r>
            <a:r>
              <a:rPr lang="ko-KR" altLang="en-US"/>
              <a:t>구별</a:t>
            </a:r>
            <a:r>
              <a:rPr lang="en-US" altLang="ko-KR"/>
              <a:t>, 0</a:t>
            </a:r>
            <a:r>
              <a:rPr lang="ko-KR" altLang="en-US"/>
              <a:t>과 </a:t>
            </a:r>
            <a:r>
              <a:rPr lang="en-US" altLang="ko-KR"/>
              <a:t>2 </a:t>
            </a:r>
            <a:r>
              <a:rPr lang="ko-KR" altLang="en-US"/>
              <a:t>구별</a:t>
            </a:r>
            <a:r>
              <a:rPr lang="en-US" altLang="ko-KR"/>
              <a:t>, 1</a:t>
            </a:r>
            <a:r>
              <a:rPr lang="ko-KR" altLang="en-US"/>
              <a:t>과 </a:t>
            </a:r>
            <a:r>
              <a:rPr lang="en-US" altLang="ko-KR"/>
              <a:t>2 </a:t>
            </a:r>
            <a:r>
              <a:rPr lang="ko-KR" altLang="en-US"/>
              <a:t>구별 등과 같이 각 숫자의 조합마다 이진 분류기를 훈련</a:t>
            </a:r>
            <a:endParaRPr lang="en-US" altLang="ko-KR"/>
          </a:p>
          <a:p>
            <a:pPr lvl="2"/>
            <a:r>
              <a:rPr lang="ko-KR" altLang="en-US"/>
              <a:t>장점 </a:t>
            </a:r>
            <a:r>
              <a:rPr lang="en-US" altLang="ko-KR"/>
              <a:t>-</a:t>
            </a:r>
            <a:r>
              <a:rPr lang="ko-KR" altLang="en-US"/>
              <a:t> 각 분류기의 훈련에 전체 훈련 세트 중 구별할 두 클래스에 해당하는 샘플만 있으면 됨</a:t>
            </a:r>
            <a:endParaRPr lang="en-US" altLang="ko-KR"/>
          </a:p>
          <a:p>
            <a:pPr lvl="2"/>
            <a:r>
              <a:rPr lang="ko-KR" altLang="en-US"/>
              <a:t>작은 훈련 세트에서 많은 분류기를 훈련시키는 쪽이 빠르므로 </a:t>
            </a:r>
            <a:r>
              <a:rPr lang="en-US" altLang="ko-KR"/>
              <a:t>OvO</a:t>
            </a:r>
            <a:r>
              <a:rPr lang="ko-KR" altLang="en-US"/>
              <a:t>를 선호</a:t>
            </a:r>
            <a:endParaRPr lang="en-US" altLang="ko-KR"/>
          </a:p>
          <a:p>
            <a:pPr lvl="1"/>
            <a:r>
              <a:rPr lang="ko-KR" altLang="en-US"/>
              <a:t>다중 클래스 분류 작업에 이진 분류 알고리즘을 선택하면 사이킷런이 알고리즘에 따라 자동으로 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OvR </a:t>
            </a:r>
            <a:r>
              <a:rPr lang="ko-KR" altLang="en-US"/>
              <a:t>또는 </a:t>
            </a:r>
            <a:r>
              <a:rPr lang="en-US" altLang="ko-KR"/>
              <a:t>OvO</a:t>
            </a:r>
            <a:r>
              <a:rPr lang="ko-KR" altLang="en-US"/>
              <a:t>를 실행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23001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3.4</a:t>
            </a:r>
            <a:r>
              <a:rPr lang="ko-KR" altLang="en-US" dirty="0" smtClean="0"/>
              <a:t> </a:t>
            </a:r>
            <a:r>
              <a:rPr lang="ko-KR" altLang="en-US" dirty="0"/>
              <a:t>다중 분류</a:t>
            </a:r>
            <a:r>
              <a:rPr lang="en-US" altLang="ko-KR" dirty="0"/>
              <a:t>(2)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600661"/>
          </a:xfrm>
        </p:spPr>
        <p:txBody>
          <a:bodyPr>
            <a:normAutofit/>
          </a:bodyPr>
          <a:lstStyle/>
          <a:p>
            <a:pPr lvl="1"/>
            <a:r>
              <a:rPr lang="en-US" altLang="ko-KR"/>
              <a:t>sklearn.svm.SVC </a:t>
            </a:r>
            <a:r>
              <a:rPr lang="ko-KR" altLang="en-US"/>
              <a:t>클래스를 사용해 서포트 벡터 머신 분류기를 테스트</a:t>
            </a:r>
            <a:endParaRPr lang="en-US" altLang="ko-KR"/>
          </a:p>
          <a:p>
            <a:pPr lvl="2"/>
            <a:r>
              <a:rPr lang="ko-KR" altLang="en-US"/>
              <a:t>처음 </a:t>
            </a:r>
            <a:r>
              <a:rPr lang="en-US" altLang="ko-KR"/>
              <a:t>2,000</a:t>
            </a:r>
            <a:r>
              <a:rPr lang="ko-KR" altLang="en-US"/>
              <a:t>개의 이미지만 사용해 훈련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 sz="1800"/>
          </a:p>
          <a:p>
            <a:pPr lvl="1"/>
            <a:r>
              <a:rPr lang="ko-KR" altLang="en-US"/>
              <a:t>이미지에 대한 예측 만들기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decision_function() </a:t>
            </a:r>
            <a:r>
              <a:rPr lang="ko-KR" altLang="en-US"/>
              <a:t>메서드를 호출하면 샘플마다 총 </a:t>
            </a:r>
            <a:r>
              <a:rPr lang="en-US" altLang="ko-KR"/>
              <a:t>10</a:t>
            </a:r>
            <a:r>
              <a:rPr lang="ko-KR" altLang="en-US"/>
              <a:t>개의 점수</a:t>
            </a:r>
            <a:r>
              <a:rPr lang="en-US" altLang="ko-KR"/>
              <a:t>(</a:t>
            </a:r>
            <a:r>
              <a:rPr lang="ko-KR" altLang="en-US"/>
              <a:t>클래스마다 하나씩</a:t>
            </a:r>
            <a:r>
              <a:rPr lang="en-US" altLang="ko-KR"/>
              <a:t>)</a:t>
            </a:r>
            <a:r>
              <a:rPr lang="ko-KR" altLang="en-US"/>
              <a:t>를 반환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가장 높은 점수는 </a:t>
            </a:r>
            <a:r>
              <a:rPr lang="en-US" altLang="ko-KR"/>
              <a:t>9.3</a:t>
            </a:r>
            <a:r>
              <a:rPr lang="ko-KR" altLang="en-US"/>
              <a:t>이고 이는 클래스 </a:t>
            </a:r>
            <a:r>
              <a:rPr lang="en-US" altLang="ko-KR"/>
              <a:t>5</a:t>
            </a:r>
            <a:r>
              <a:rPr lang="ko-KR" altLang="en-US"/>
              <a:t>에 해당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5C45C0D6-04F8-BC87-6F55-758B079CA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509" y="1435388"/>
            <a:ext cx="6091899" cy="108365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CC23C24D-2C7A-F995-8441-4B0D155F3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153" y="2902635"/>
            <a:ext cx="6069933" cy="66630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26453597-4AAE-B15B-0A40-F82B7439B8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5119" y="3952529"/>
            <a:ext cx="6055289" cy="87864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F5AE49C5-3476-5536-72FB-EEA8BF74B9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1188" y="5411059"/>
            <a:ext cx="6091898" cy="85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3760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3.4</a:t>
            </a:r>
            <a:r>
              <a:rPr lang="ko-KR" altLang="en-US" dirty="0" smtClean="0"/>
              <a:t> </a:t>
            </a:r>
            <a:r>
              <a:rPr lang="ko-KR" altLang="en-US" dirty="0"/>
              <a:t>다중 분류</a:t>
            </a:r>
            <a:r>
              <a:rPr lang="en-US" altLang="ko-KR" dirty="0"/>
              <a:t>(3)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600661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분류기가 훈련될 때 </a:t>
            </a:r>
            <a:r>
              <a:rPr lang="en-US" altLang="ko-KR"/>
              <a:t>classes_ </a:t>
            </a:r>
            <a:r>
              <a:rPr lang="ko-KR" altLang="en-US"/>
              <a:t>속성에 타깃 클래스의 리스트를 값으로 정렬하여 저장</a:t>
            </a:r>
            <a:endParaRPr lang="en-US" altLang="ko-KR"/>
          </a:p>
          <a:p>
            <a:pPr lvl="2"/>
            <a:r>
              <a:rPr lang="ko-KR" altLang="en-US"/>
              <a:t>클래스 레이블 확인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1"/>
            <a:r>
              <a:rPr lang="en-US" altLang="ko-KR"/>
              <a:t>OvO</a:t>
            </a:r>
            <a:r>
              <a:rPr lang="ko-KR" altLang="en-US"/>
              <a:t>나 </a:t>
            </a:r>
            <a:r>
              <a:rPr lang="en-US" altLang="ko-KR"/>
              <a:t>OvR</a:t>
            </a:r>
            <a:r>
              <a:rPr lang="ko-KR" altLang="en-US"/>
              <a:t>을 사용하도록 강제하려면 </a:t>
            </a:r>
            <a:r>
              <a:rPr lang="en-US" altLang="ko-KR"/>
              <a:t>OneVsOneClassifier</a:t>
            </a:r>
            <a:r>
              <a:rPr lang="ko-KR" altLang="en-US"/>
              <a:t>나 </a:t>
            </a:r>
            <a:r>
              <a:rPr lang="en-US" altLang="ko-KR"/>
              <a:t>OneVsRestClassifier</a:t>
            </a:r>
            <a:r>
              <a:rPr lang="ko-KR" altLang="en-US"/>
              <a:t>를 사용</a:t>
            </a:r>
            <a:endParaRPr lang="en-US" altLang="ko-KR"/>
          </a:p>
          <a:p>
            <a:pPr lvl="2"/>
            <a:r>
              <a:rPr lang="en-US" altLang="ko-KR"/>
              <a:t>SVC </a:t>
            </a:r>
            <a:r>
              <a:rPr lang="ko-KR" altLang="en-US"/>
              <a:t>기반으로 </a:t>
            </a:r>
            <a:r>
              <a:rPr lang="en-US" altLang="ko-KR"/>
              <a:t>OvR </a:t>
            </a:r>
            <a:r>
              <a:rPr lang="ko-KR" altLang="en-US"/>
              <a:t>전략을 사용하는 다중 분류기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r>
              <a:rPr lang="ko-KR" altLang="en-US"/>
              <a:t>예측을 만들고 훈련된 분류기 개수를 확인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54735BF-015B-24B3-4947-A034CD754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511257"/>
            <a:ext cx="6457025" cy="115835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8D8DF996-5A65-C0B7-8E4A-BCCA10385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429000"/>
            <a:ext cx="6496158" cy="114269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B72108DC-A62D-2F36-5AD1-EF736FFFD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5044222"/>
            <a:ext cx="6543119" cy="111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5273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3.4</a:t>
            </a:r>
            <a:r>
              <a:rPr lang="ko-KR" altLang="en-US" dirty="0" smtClean="0"/>
              <a:t> </a:t>
            </a:r>
            <a:r>
              <a:rPr lang="ko-KR" altLang="en-US" dirty="0"/>
              <a:t>다중 분류</a:t>
            </a:r>
            <a:r>
              <a:rPr lang="en-US" altLang="ko-KR" dirty="0"/>
              <a:t>(4)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600661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다중 분류 데이터셋에서 </a:t>
            </a:r>
            <a:r>
              <a:rPr lang="en-US" altLang="ko-KR"/>
              <a:t>SGDClassifier</a:t>
            </a:r>
            <a:r>
              <a:rPr lang="ko-KR" altLang="en-US"/>
              <a:t>를 훈련하고 예측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SGD </a:t>
            </a:r>
            <a:r>
              <a:rPr lang="ko-KR" altLang="en-US"/>
              <a:t>분류기가 각 클래스에 부여한 점수를 확인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 sz="2000"/>
          </a:p>
          <a:p>
            <a:pPr lvl="1"/>
            <a:r>
              <a:rPr lang="en-US" altLang="ko-KR"/>
              <a:t>cross_val_score() </a:t>
            </a:r>
            <a:r>
              <a:rPr lang="ko-KR" altLang="en-US"/>
              <a:t>함수를 사용해 이 모델을 평가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입력의 스케일을 조정하여 정확도를 </a:t>
            </a:r>
            <a:r>
              <a:rPr lang="en-US" altLang="ko-KR"/>
              <a:t>89.1% </a:t>
            </a:r>
            <a:r>
              <a:rPr lang="ko-KR" altLang="en-US"/>
              <a:t>이상으로 높임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978790B1-74AD-6B47-C47C-D53E0C3D9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24472"/>
            <a:ext cx="5800078" cy="102271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C575E9FC-EE5A-A900-BFD1-1FEE4D838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232" y="2574399"/>
            <a:ext cx="5807083" cy="85460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34F0FAF5-9799-405D-8B03-9FDAEBE864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3756208"/>
            <a:ext cx="5814088" cy="63044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F5185B17-833D-1A0B-0ABE-B842D89FC0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0203" y="4803121"/>
            <a:ext cx="5849112" cy="123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7113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3.5</a:t>
            </a:r>
            <a:r>
              <a:rPr lang="ko-KR" altLang="en-US" dirty="0" smtClean="0"/>
              <a:t> </a:t>
            </a:r>
            <a:r>
              <a:rPr lang="ko-KR" altLang="en-US" dirty="0"/>
              <a:t>오류 분석</a:t>
            </a:r>
            <a:r>
              <a:rPr lang="en-US" altLang="ko-KR" dirty="0"/>
              <a:t>(1)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600661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모델의 성능 향상을 위한 방법 </a:t>
            </a:r>
            <a:r>
              <a:rPr lang="en-US" altLang="ko-KR"/>
              <a:t>-</a:t>
            </a:r>
            <a:r>
              <a:rPr lang="ko-KR" altLang="en-US"/>
              <a:t> 생성된 오류의 종류를 분석</a:t>
            </a:r>
            <a:endParaRPr lang="en-US" altLang="ko-KR"/>
          </a:p>
          <a:p>
            <a:pPr lvl="1"/>
            <a:r>
              <a:rPr lang="ko-KR" altLang="en-US"/>
              <a:t>오차 행렬을 관찰</a:t>
            </a:r>
            <a:endParaRPr lang="en-US" altLang="ko-KR"/>
          </a:p>
          <a:p>
            <a:pPr lvl="2"/>
            <a:r>
              <a:rPr lang="en-US" altLang="ko-KR"/>
              <a:t>cross_val_predict() </a:t>
            </a:r>
            <a:r>
              <a:rPr lang="ko-KR" altLang="en-US"/>
              <a:t>함수를 사용해 예측을 만들고 </a:t>
            </a:r>
            <a:r>
              <a:rPr lang="en-US" altLang="ko-KR"/>
              <a:t>confusion_matrix() </a:t>
            </a:r>
            <a:r>
              <a:rPr lang="ko-KR" altLang="en-US"/>
              <a:t>함수를 호출</a:t>
            </a:r>
            <a:endParaRPr lang="en-US" altLang="ko-KR"/>
          </a:p>
          <a:p>
            <a:pPr lvl="1"/>
            <a:r>
              <a:rPr lang="ko-KR" altLang="en-US"/>
              <a:t>오차 행렬을 컬러 그래프로 시각화 분석</a:t>
            </a:r>
            <a:endParaRPr lang="en-US" altLang="ko-KR"/>
          </a:p>
          <a:p>
            <a:pPr lvl="2"/>
            <a:r>
              <a:rPr lang="en-US" altLang="ko-KR"/>
              <a:t>ConfusionMatrixDisplay.from_predictions() </a:t>
            </a:r>
            <a:r>
              <a:rPr lang="ko-KR" altLang="en-US"/>
              <a:t>함수를 사용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1"/>
            <a:r>
              <a:rPr lang="ko-KR" altLang="en-US"/>
              <a:t>오차 행렬을 정규화</a:t>
            </a:r>
            <a:endParaRPr lang="en-US" altLang="ko-KR"/>
          </a:p>
          <a:p>
            <a:pPr lvl="2"/>
            <a:r>
              <a:rPr lang="en-US" altLang="ko-KR"/>
              <a:t>normalize="true"</a:t>
            </a:r>
            <a:r>
              <a:rPr lang="ko-KR" altLang="en-US"/>
              <a:t>로 지정하면 이 작업을 간단히 수행</a:t>
            </a:r>
            <a:endParaRPr lang="en-US" altLang="ko-KR"/>
          </a:p>
          <a:p>
            <a:pPr lvl="2"/>
            <a:r>
              <a:rPr lang="en-US" altLang="ko-KR"/>
              <a:t>values_format=".0%" </a:t>
            </a:r>
            <a:r>
              <a:rPr lang="ko-KR" altLang="en-US"/>
              <a:t>매개변수를 지정하여 소수점 없이 백분율을 표시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0856725-A2E4-9452-6E5F-4935F0AFA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625725"/>
            <a:ext cx="6599171" cy="139643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052FD18B-E1A6-3548-C929-5CEB4CC90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5186943"/>
            <a:ext cx="6678967" cy="10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4454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3.5</a:t>
            </a:r>
            <a:r>
              <a:rPr lang="ko-KR" altLang="en-US" dirty="0" smtClean="0"/>
              <a:t> </a:t>
            </a:r>
            <a:r>
              <a:rPr lang="ko-KR" altLang="en-US" dirty="0"/>
              <a:t>오류 분석</a:t>
            </a:r>
            <a:r>
              <a:rPr lang="en-US" altLang="ko-KR" dirty="0"/>
              <a:t>(2)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1C2FDCEC-0A06-C39C-C845-0E941B857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362" y="1652587"/>
            <a:ext cx="7915275" cy="35528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61197D1-9F6C-5CB1-1624-C0D5DB1986A0}"/>
              </a:ext>
            </a:extLst>
          </p:cNvPr>
          <p:cNvSpPr txBox="1"/>
          <p:nvPr/>
        </p:nvSpPr>
        <p:spPr>
          <a:xfrm>
            <a:off x="3045041" y="5432362"/>
            <a:ext cx="6107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3-9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오차 행렬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왼쪽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)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과 행별로 정규화된 오차 행렬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오른쪽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)</a:t>
            </a:r>
            <a:endParaRPr lang="ko-KR" altLang="en-US" sz="1400" b="1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75917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9F0E333E-71DD-7049-8195-20640270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66E84FC0-2A25-43E4-9A74-6BD9977058E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3131C8B5-353C-DD47-B91A-E4E0FEE22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656" y="107957"/>
            <a:ext cx="11281052" cy="671349"/>
          </a:xfrm>
        </p:spPr>
        <p:txBody>
          <a:bodyPr/>
          <a:lstStyle/>
          <a:p>
            <a:r>
              <a:rPr lang="ko-KR" altLang="en-US" dirty="0"/>
              <a:t>이 책의 학습 목표</a:t>
            </a:r>
            <a:endParaRPr lang="x-none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29D296E-DB97-4CBB-9C33-A2EBB9A43B92}"/>
              </a:ext>
            </a:extLst>
          </p:cNvPr>
          <p:cNvSpPr txBox="1"/>
          <p:nvPr/>
        </p:nvSpPr>
        <p:spPr>
          <a:xfrm>
            <a:off x="1898306" y="83471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머신러닝</a:t>
            </a:r>
            <a:endParaRPr lang="ko-KR" altLang="en-US" sz="2000" b="1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A286F87E-39A5-75AB-07DE-B8228F60E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949114"/>
              </p:ext>
            </p:extLst>
          </p:nvPr>
        </p:nvGraphicFramePr>
        <p:xfrm>
          <a:off x="916656" y="1352551"/>
          <a:ext cx="10616532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5944">
                  <a:extLst>
                    <a:ext uri="{9D8B030D-6E8A-4147-A177-3AD203B41FA5}">
                      <a16:colId xmlns="" xmlns:a16="http://schemas.microsoft.com/office/drawing/2014/main" val="329854796"/>
                    </a:ext>
                  </a:extLst>
                </a:gridCol>
                <a:gridCol w="5970588">
                  <a:extLst>
                    <a:ext uri="{9D8B030D-6E8A-4147-A177-3AD203B41FA5}">
                      <a16:colId xmlns="" xmlns:a16="http://schemas.microsoft.com/office/drawing/2014/main" val="1993371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한눈에 보는 </a:t>
                      </a:r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머신러닝</a:t>
                      </a:r>
                      <a:endParaRPr lang="en-US" altLang="ko-KR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과학자가 꼭 알아야 할 기초 개념과 용어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9243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머신러닝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프로젝트 처음부터 끝까지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주택 가격을 예측하는 회귀 작업을 살펴보면서 선형 회귀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결정 트리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br>
                        <a:rPr lang="en-US" altLang="ko-KR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랜덤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포레스트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등 여러 알고리즘 학습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18245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분류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분류 시스템 학습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77319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모델 훈련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신경망 구축에 필요한 모델 훈련 알고리즘 학습 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54438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 err="1" smtClean="0">
                          <a:latin typeface="+mn-ea"/>
                          <a:ea typeface="+mn-ea"/>
                        </a:rPr>
                        <a:t>서포트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300" b="1" dirty="0">
                          <a:latin typeface="+mn-ea"/>
                          <a:ea typeface="+mn-ea"/>
                        </a:rPr>
                        <a:t>벡터 머신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SVM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의 핵심 개념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 사용 방법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 작동 원리 학습</a:t>
                      </a:r>
                      <a:endParaRPr lang="en-US" altLang="ko-KR" sz="1300" b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26344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결정 </a:t>
                      </a:r>
                      <a:r>
                        <a:rPr lang="ko-KR" altLang="en-US" sz="1300" b="1" dirty="0">
                          <a:latin typeface="+mn-ea"/>
                          <a:ea typeface="+mn-ea"/>
                        </a:rPr>
                        <a:t>트리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결정 </a:t>
                      </a:r>
                      <a:r>
                        <a:rPr lang="ko-KR" altLang="en-US" sz="1300" b="0" dirty="0" err="1">
                          <a:latin typeface="+mn-ea"/>
                          <a:ea typeface="+mn-ea"/>
                        </a:rPr>
                        <a:t>트리의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 훈련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시각화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예측 방법과 </a:t>
                      </a:r>
                      <a:r>
                        <a:rPr lang="ko-KR" altLang="en-US" sz="1300" b="0" dirty="0" err="1" smtClean="0">
                          <a:latin typeface="+mn-ea"/>
                          <a:ea typeface="+mn-ea"/>
                        </a:rPr>
                        <a:t>사이킷런의</a:t>
                      </a:r>
                      <a:r>
                        <a:rPr lang="ko-KR" altLang="en-US" sz="130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CART 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훈련 알고리즘 등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047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앙상블 </a:t>
                      </a:r>
                      <a:r>
                        <a:rPr lang="ko-KR" altLang="en-US" sz="1300" b="1" dirty="0">
                          <a:latin typeface="+mn-ea"/>
                          <a:ea typeface="+mn-ea"/>
                        </a:rPr>
                        <a:t>학습과 랜덤 </a:t>
                      </a:r>
                      <a:r>
                        <a:rPr lang="ko-KR" altLang="en-US" sz="1300" b="1" dirty="0" err="1">
                          <a:latin typeface="+mn-ea"/>
                          <a:ea typeface="+mn-ea"/>
                        </a:rPr>
                        <a:t>포레스트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투표 기반 분류기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b="0" dirty="0" err="1">
                          <a:latin typeface="+mn-ea"/>
                          <a:ea typeface="+mn-ea"/>
                        </a:rPr>
                        <a:t>배깅과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300" b="0" dirty="0" err="1">
                          <a:latin typeface="+mn-ea"/>
                          <a:ea typeface="+mn-ea"/>
                        </a:rPr>
                        <a:t>페이스팅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 앙상블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랜덤 </a:t>
                      </a:r>
                      <a:r>
                        <a:rPr lang="ko-KR" altLang="en-US" sz="1300" b="0" dirty="0" err="1">
                          <a:latin typeface="+mn-ea"/>
                          <a:ea typeface="+mn-ea"/>
                        </a:rPr>
                        <a:t>포레스트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b="0" dirty="0" err="1">
                          <a:latin typeface="+mn-ea"/>
                          <a:ea typeface="+mn-ea"/>
                        </a:rPr>
                        <a:t>부스팅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 </a:t>
                      </a:r>
                      <a:br>
                        <a:rPr lang="en-US" altLang="ko-KR" sz="1300" b="0" dirty="0">
                          <a:latin typeface="+mn-ea"/>
                          <a:ea typeface="+mn-ea"/>
                        </a:rPr>
                      </a:br>
                      <a:r>
                        <a:rPr lang="ko-KR" altLang="en-US" sz="1300" b="0" dirty="0" err="1">
                          <a:latin typeface="+mn-ea"/>
                          <a:ea typeface="+mn-ea"/>
                        </a:rPr>
                        <a:t>스태킹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 앙상블 등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44448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차원 </a:t>
                      </a:r>
                      <a:r>
                        <a:rPr lang="ko-KR" altLang="en-US" sz="1300" b="1" dirty="0">
                          <a:latin typeface="+mn-ea"/>
                          <a:ea typeface="+mn-ea"/>
                        </a:rPr>
                        <a:t>축소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고차원 공간과 차원 축소 기법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1961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비지도 </a:t>
                      </a:r>
                      <a:r>
                        <a:rPr lang="ko-KR" altLang="en-US" sz="1300" b="1" dirty="0">
                          <a:latin typeface="+mn-ea"/>
                          <a:ea typeface="+mn-ea"/>
                        </a:rPr>
                        <a:t>학습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비지도 학습과 알고리즘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70771563"/>
                  </a:ext>
                </a:extLst>
              </a:tr>
            </a:tbl>
          </a:graphicData>
        </a:graphic>
      </p:graphicFrame>
      <p:sp>
        <p:nvSpPr>
          <p:cNvPr id="10" name="사각형: 둥근 모서리 9">
            <a:extLst>
              <a:ext uri="{FF2B5EF4-FFF2-40B4-BE49-F238E27FC236}">
                <a16:creationId xmlns="" xmlns:a16="http://schemas.microsoft.com/office/drawing/2014/main" id="{0CF819B2-A8C0-E49D-5ED2-FA1B4EFDC2FF}"/>
              </a:ext>
            </a:extLst>
          </p:cNvPr>
          <p:cNvSpPr/>
          <p:nvPr/>
        </p:nvSpPr>
        <p:spPr>
          <a:xfrm>
            <a:off x="911225" y="878477"/>
            <a:ext cx="790575" cy="31258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latin typeface="+mn-ea"/>
              </a:rPr>
              <a:t>1</a:t>
            </a:r>
            <a:r>
              <a:rPr lang="ko-KR" altLang="en-US" sz="2000" b="1">
                <a:latin typeface="+mn-ea"/>
              </a:rPr>
              <a:t>부</a:t>
            </a:r>
          </a:p>
        </p:txBody>
      </p:sp>
    </p:spTree>
    <p:extLst>
      <p:ext uri="{BB962C8B-B14F-4D97-AF65-F5344CB8AC3E}">
        <p14:creationId xmlns:p14="http://schemas.microsoft.com/office/powerpoint/2010/main" val="17680632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3.5</a:t>
            </a:r>
            <a:r>
              <a:rPr lang="ko-KR" altLang="en-US" dirty="0" smtClean="0"/>
              <a:t> </a:t>
            </a:r>
            <a:r>
              <a:rPr lang="ko-KR" altLang="en-US" dirty="0"/>
              <a:t>오류 분석</a:t>
            </a:r>
            <a:r>
              <a:rPr lang="en-US" altLang="ko-KR" dirty="0"/>
              <a:t>(3)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600661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오류를 더 눈에 띄게 만들기 위해 올바른 예측에 대한 가중치를 </a:t>
            </a:r>
            <a:r>
              <a:rPr lang="en-US" altLang="ko-KR"/>
              <a:t>0</a:t>
            </a:r>
            <a:r>
              <a:rPr lang="ko-KR" altLang="en-US"/>
              <a:t>으로 설정</a:t>
            </a:r>
            <a:endParaRPr lang="en-US" altLang="ko-KR"/>
          </a:p>
          <a:p>
            <a:pPr lvl="2"/>
            <a:r>
              <a:rPr lang="ko-KR" altLang="en-US"/>
              <a:t>오차 행렬을 행 단위가 아닌 열 단위로 정규화하려면</a:t>
            </a:r>
            <a:r>
              <a:rPr lang="en-US" altLang="ko-KR"/>
              <a:t> normalize="pred"</a:t>
            </a:r>
            <a:r>
              <a:rPr lang="ko-KR" altLang="en-US"/>
              <a:t>로 지정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DFAF5548-7209-9A9A-F535-81146AA71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538471"/>
            <a:ext cx="6421515" cy="135957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568059A2-7AC1-C355-5F6C-B4F0D5D88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425" y="3057353"/>
            <a:ext cx="6593150" cy="29115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8C905A5-8268-0277-745B-B2C6B56F0B54}"/>
              </a:ext>
            </a:extLst>
          </p:cNvPr>
          <p:cNvSpPr txBox="1"/>
          <p:nvPr/>
        </p:nvSpPr>
        <p:spPr>
          <a:xfrm>
            <a:off x="2707689" y="6033654"/>
            <a:ext cx="69275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3-10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행별로 정규화된 오차 행렬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왼쪽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)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과 열별로 정규화된 오차 행렬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오른쪽</a:t>
            </a:r>
          </a:p>
        </p:txBody>
      </p:sp>
    </p:spTree>
    <p:extLst>
      <p:ext uri="{BB962C8B-B14F-4D97-AF65-F5344CB8AC3E}">
        <p14:creationId xmlns:p14="http://schemas.microsoft.com/office/powerpoint/2010/main" val="20727804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3.5</a:t>
            </a:r>
            <a:r>
              <a:rPr lang="ko-KR" altLang="en-US" dirty="0" smtClean="0"/>
              <a:t> </a:t>
            </a:r>
            <a:r>
              <a:rPr lang="ko-KR" altLang="en-US" dirty="0"/>
              <a:t>오류 분석</a:t>
            </a:r>
            <a:r>
              <a:rPr lang="en-US" altLang="ko-KR" dirty="0"/>
              <a:t>(4)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600661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오차 행렬을 분석하면 분류기의 성능 향상 방안에 관한 인사이트를 얻음</a:t>
            </a:r>
            <a:endParaRPr lang="en-US" altLang="ko-KR"/>
          </a:p>
          <a:p>
            <a:pPr lvl="2"/>
            <a:r>
              <a:rPr lang="ko-KR" altLang="en-US"/>
              <a:t>오차 행렬 스타일로 그린 </a:t>
            </a:r>
            <a:r>
              <a:rPr lang="en-US" altLang="ko-KR"/>
              <a:t>3</a:t>
            </a:r>
            <a:r>
              <a:rPr lang="ko-KR" altLang="en-US"/>
              <a:t>과 </a:t>
            </a:r>
            <a:r>
              <a:rPr lang="en-US" altLang="ko-KR"/>
              <a:t>5</a:t>
            </a:r>
            <a:r>
              <a:rPr lang="ko-KR" altLang="en-US"/>
              <a:t>의 샘플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98F9E92-07BF-381B-F171-0BF1A006C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1" y="1495425"/>
            <a:ext cx="6288350" cy="153245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22C10B83-EE12-DE11-D677-255B1F99B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415" y="3172107"/>
            <a:ext cx="3080950" cy="28708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5CE7712-C0EF-6038-7A42-0F11E35CA696}"/>
              </a:ext>
            </a:extLst>
          </p:cNvPr>
          <p:cNvSpPr txBox="1"/>
          <p:nvPr/>
        </p:nvSpPr>
        <p:spPr>
          <a:xfrm>
            <a:off x="3042082" y="6033654"/>
            <a:ext cx="6107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3-11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오차 행렬 스타일로 그린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3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과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5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의 일부 이미지</a:t>
            </a:r>
          </a:p>
        </p:txBody>
      </p:sp>
    </p:spTree>
    <p:extLst>
      <p:ext uri="{BB962C8B-B14F-4D97-AF65-F5344CB8AC3E}">
        <p14:creationId xmlns:p14="http://schemas.microsoft.com/office/powerpoint/2010/main" val="19978895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3.5</a:t>
            </a:r>
            <a:r>
              <a:rPr lang="ko-KR" altLang="en-US" dirty="0" smtClean="0"/>
              <a:t> </a:t>
            </a:r>
            <a:r>
              <a:rPr lang="ko-KR" altLang="en-US" dirty="0"/>
              <a:t>오류 분석</a:t>
            </a:r>
            <a:r>
              <a:rPr lang="en-US" altLang="ko-KR" dirty="0"/>
              <a:t>(5)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600661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선형 분류기는 클래스마다 픽셀에 가중치를 할당하고 새로운 이미지에 대해 단순히 픽셀 강도의 가중치 합을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클래스의 점수로 계산</a:t>
            </a:r>
            <a:endParaRPr lang="en-US" altLang="ko-KR"/>
          </a:p>
          <a:p>
            <a:pPr lvl="2"/>
            <a:r>
              <a:rPr lang="ko-KR" altLang="en-US"/>
              <a:t>몇 개의 픽셀만 다른 </a:t>
            </a:r>
            <a:r>
              <a:rPr lang="en-US" altLang="ko-KR"/>
              <a:t>3</a:t>
            </a:r>
            <a:r>
              <a:rPr lang="ko-KR" altLang="en-US"/>
              <a:t>과 </a:t>
            </a:r>
            <a:r>
              <a:rPr lang="en-US" altLang="ko-KR"/>
              <a:t>5</a:t>
            </a:r>
            <a:r>
              <a:rPr lang="ko-KR" altLang="en-US"/>
              <a:t>를 모델이 쉽게 혼동</a:t>
            </a:r>
            <a:endParaRPr lang="en-US" altLang="ko-KR"/>
          </a:p>
          <a:p>
            <a:pPr lvl="1"/>
            <a:r>
              <a:rPr lang="en-US" altLang="ko-KR"/>
              <a:t>3</a:t>
            </a:r>
            <a:r>
              <a:rPr lang="ko-KR" altLang="en-US"/>
              <a:t>과 </a:t>
            </a:r>
            <a:r>
              <a:rPr lang="en-US" altLang="ko-KR"/>
              <a:t>5</a:t>
            </a:r>
            <a:r>
              <a:rPr lang="ko-KR" altLang="en-US"/>
              <a:t>의 주요 차이는 위쪽 선과 아래쪽 호를 이어주는 작은 직선의 위치</a:t>
            </a:r>
            <a:endParaRPr lang="en-US" altLang="ko-KR"/>
          </a:p>
          <a:p>
            <a:pPr lvl="2"/>
            <a:r>
              <a:rPr lang="ko-KR" altLang="en-US"/>
              <a:t>숫자 </a:t>
            </a:r>
            <a:r>
              <a:rPr lang="en-US" altLang="ko-KR"/>
              <a:t>3</a:t>
            </a:r>
            <a:r>
              <a:rPr lang="ko-KR" altLang="en-US"/>
              <a:t>을 쓸 때 연결 부위가 조금 왼쪽으로 치우지면 분류기가 </a:t>
            </a:r>
            <a:r>
              <a:rPr lang="en-US" altLang="ko-KR"/>
              <a:t>5</a:t>
            </a:r>
            <a:r>
              <a:rPr lang="ko-KR" altLang="en-US"/>
              <a:t>로 분류하고 그 반대도 마찬가지</a:t>
            </a:r>
            <a:endParaRPr lang="en-US" altLang="ko-KR"/>
          </a:p>
          <a:p>
            <a:pPr lvl="2"/>
            <a:r>
              <a:rPr lang="ko-KR" altLang="en-US"/>
              <a:t>분류기는 이미지의 위치나 회전 방향에 매우 민감</a:t>
            </a:r>
            <a:endParaRPr lang="en-US" altLang="ko-KR"/>
          </a:p>
          <a:p>
            <a:pPr lvl="2"/>
            <a:r>
              <a:rPr lang="en-US" altLang="ko-KR"/>
              <a:t>3</a:t>
            </a:r>
            <a:r>
              <a:rPr lang="ko-KR" altLang="en-US"/>
              <a:t>과 </a:t>
            </a:r>
            <a:r>
              <a:rPr lang="en-US" altLang="ko-KR"/>
              <a:t>5</a:t>
            </a:r>
            <a:r>
              <a:rPr lang="ko-KR" altLang="en-US"/>
              <a:t>의 오류를 줄이는 한 가지 방법은 이미지를 중앙에 위치시키고 회전되어 있지 않도록 전처리</a:t>
            </a:r>
            <a:endParaRPr lang="en-US" altLang="ko-KR"/>
          </a:p>
          <a:p>
            <a:pPr lvl="1"/>
            <a:r>
              <a:rPr lang="ko-KR" altLang="en-US"/>
              <a:t>데이터 증식</a:t>
            </a:r>
            <a:r>
              <a:rPr lang="en-US" altLang="ko-KR"/>
              <a:t>(data augmentation)</a:t>
            </a:r>
          </a:p>
          <a:p>
            <a:pPr lvl="2"/>
            <a:r>
              <a:rPr lang="ko-KR" altLang="en-US"/>
              <a:t>훈련 이미지를 약간 이동시키거나 회전된 변형 이미지로 훈련 집합을 보강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48215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3.6</a:t>
            </a:r>
            <a:r>
              <a:rPr lang="ko-KR" altLang="en-US" dirty="0" smtClean="0"/>
              <a:t> </a:t>
            </a:r>
            <a:r>
              <a:rPr lang="ko-KR" altLang="en-US" dirty="0"/>
              <a:t>다중 레이블 분류</a:t>
            </a:r>
            <a:r>
              <a:rPr lang="en-US" altLang="ko-KR" dirty="0"/>
              <a:t>(1)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600661"/>
          </a:xfrm>
        </p:spPr>
        <p:txBody>
          <a:bodyPr>
            <a:normAutofit/>
          </a:bodyPr>
          <a:lstStyle/>
          <a:p>
            <a:r>
              <a:rPr lang="ko-KR" altLang="en-US"/>
              <a:t>다중 레이블 분류</a:t>
            </a:r>
            <a:r>
              <a:rPr lang="en-US" altLang="ko-KR"/>
              <a:t>(multilabel classification) </a:t>
            </a:r>
            <a:r>
              <a:rPr lang="ko-KR" altLang="en-US"/>
              <a:t>시스템</a:t>
            </a:r>
          </a:p>
          <a:p>
            <a:pPr lvl="1"/>
            <a:r>
              <a:rPr lang="ko-KR" altLang="en-US"/>
              <a:t>여러 개의 이진 꼬리표를 출력하는 분류 시스템</a:t>
            </a:r>
            <a:endParaRPr lang="en-US" altLang="ko-KR"/>
          </a:p>
          <a:p>
            <a:pPr lvl="1"/>
            <a:r>
              <a:rPr lang="ko-KR" altLang="en-US"/>
              <a:t>각 숫자 이미지에 두 개의 타깃 레이블이 담긴 </a:t>
            </a:r>
            <a:r>
              <a:rPr lang="en-US" altLang="ko-KR"/>
              <a:t>y_multilabel </a:t>
            </a:r>
            <a:r>
              <a:rPr lang="ko-KR" altLang="en-US"/>
              <a:t>배열 만들기</a:t>
            </a:r>
            <a:endParaRPr lang="en-US" altLang="ko-KR"/>
          </a:p>
          <a:p>
            <a:pPr lvl="2"/>
            <a:r>
              <a:rPr lang="ko-KR" altLang="en-US"/>
              <a:t>첫 번째는 숫자가 큰 값</a:t>
            </a:r>
            <a:r>
              <a:rPr lang="en-US" altLang="ko-KR"/>
              <a:t>(7, 8, 9)</a:t>
            </a:r>
            <a:r>
              <a:rPr lang="ko-KR" altLang="en-US"/>
              <a:t>인지 나타내고 두 번째는 홀수인지 나타냄</a:t>
            </a:r>
            <a:endParaRPr lang="en-US" altLang="ko-KR"/>
          </a:p>
          <a:p>
            <a:pPr lvl="2"/>
            <a:r>
              <a:rPr lang="ko-KR" altLang="en-US"/>
              <a:t>그다음 코드는 </a:t>
            </a:r>
            <a:r>
              <a:rPr lang="en-US" altLang="ko-KR"/>
              <a:t>KNeighborsClassifier </a:t>
            </a:r>
            <a:r>
              <a:rPr lang="ko-KR" altLang="en-US"/>
              <a:t>인스턴스를 만들고 다중 타깃 배열을 사용하여 훈련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1"/>
            <a:r>
              <a:rPr lang="ko-KR" altLang="en-US"/>
              <a:t>예측을 만들면 레이블이 두 개 출력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377200C0-A6E2-C18C-F1A3-D013826C8AD3}"/>
              </a:ext>
            </a:extLst>
          </p:cNvPr>
          <p:cNvGrpSpPr/>
          <p:nvPr/>
        </p:nvGrpSpPr>
        <p:grpSpPr>
          <a:xfrm>
            <a:off x="1524000" y="2510168"/>
            <a:ext cx="4449516" cy="2269463"/>
            <a:chOff x="2128837" y="2538412"/>
            <a:chExt cx="5141975" cy="248362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556531B9-49A4-EF02-81C3-CD38D04BBD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5193"/>
            <a:stretch/>
          </p:blipFill>
          <p:spPr>
            <a:xfrm>
              <a:off x="2128837" y="2538412"/>
              <a:ext cx="5141975" cy="178117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xmlns="" id="{B7F99396-E829-9BED-A239-83C5DAF519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34959"/>
            <a:stretch/>
          </p:blipFill>
          <p:spPr>
            <a:xfrm>
              <a:off x="2128837" y="4355288"/>
              <a:ext cx="5141975" cy="666750"/>
            </a:xfrm>
            <a:prstGeom prst="rect">
              <a:avLst/>
            </a:prstGeom>
          </p:spPr>
        </p:pic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9516E263-92A8-A5A8-43CF-D983699FD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5188577"/>
            <a:ext cx="3498871" cy="81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1176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3.6</a:t>
            </a:r>
            <a:r>
              <a:rPr lang="ko-KR" altLang="en-US" dirty="0" smtClean="0"/>
              <a:t> </a:t>
            </a:r>
            <a:r>
              <a:rPr lang="ko-KR" altLang="en-US" dirty="0"/>
              <a:t>다중 레이블 분류</a:t>
            </a:r>
            <a:r>
              <a:rPr lang="en-US" altLang="ko-KR" dirty="0"/>
              <a:t>(2)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44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600661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다중 레이블 분류기 평가</a:t>
            </a:r>
            <a:endParaRPr lang="en-US" altLang="ko-KR"/>
          </a:p>
          <a:p>
            <a:pPr lvl="2"/>
            <a:r>
              <a:rPr lang="ko-KR" altLang="en-US"/>
              <a:t>각 레이블의 </a:t>
            </a:r>
            <a:r>
              <a:rPr lang="en-US" altLang="ko-KR" i="1"/>
              <a:t>F</a:t>
            </a:r>
            <a:r>
              <a:rPr lang="en-US" altLang="ko-KR" i="1" baseline="-25000"/>
              <a:t>1</a:t>
            </a:r>
            <a:r>
              <a:rPr lang="en-US" altLang="ko-KR"/>
              <a:t> </a:t>
            </a:r>
            <a:r>
              <a:rPr lang="ko-KR" altLang="en-US"/>
              <a:t>점수를 구하고</a:t>
            </a:r>
            <a:r>
              <a:rPr lang="en-US" altLang="ko-KR"/>
              <a:t>(</a:t>
            </a:r>
            <a:r>
              <a:rPr lang="ko-KR" altLang="en-US"/>
              <a:t>또는 앞서 언급한 어떤 이진 분류 지표를 사용하여</a:t>
            </a:r>
            <a:r>
              <a:rPr lang="en-US" altLang="ko-KR"/>
              <a:t>) </a:t>
            </a:r>
            <a:r>
              <a:rPr lang="ko-KR" altLang="en-US"/>
              <a:t>간단하게 평균 점수를 계산</a:t>
            </a:r>
            <a:endParaRPr lang="en-US" altLang="ko-KR"/>
          </a:p>
          <a:p>
            <a:pPr lvl="2"/>
            <a:r>
              <a:rPr lang="ko-KR" altLang="en-US"/>
              <a:t>이 코드는 모든 레이블의 가중치가 같다고 가정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r>
              <a:rPr lang="ko-KR" altLang="en-US"/>
              <a:t>레이블에 클래스의 지지도</a:t>
            </a:r>
            <a:r>
              <a:rPr lang="en-US" altLang="ko-KR"/>
              <a:t>(support, </a:t>
            </a:r>
            <a:r>
              <a:rPr lang="ko-KR" altLang="en-US"/>
              <a:t>타깃 레이블에 속한 샘플 수</a:t>
            </a:r>
            <a:r>
              <a:rPr lang="en-US" altLang="ko-KR"/>
              <a:t>)</a:t>
            </a:r>
            <a:r>
              <a:rPr lang="ko-KR" altLang="en-US"/>
              <a:t>를 가중치로 주기</a:t>
            </a:r>
            <a:endParaRPr lang="en-US" altLang="ko-KR"/>
          </a:p>
          <a:p>
            <a:pPr lvl="3"/>
            <a:r>
              <a:rPr lang="en-US" altLang="ko-KR"/>
              <a:t>f1_score() </a:t>
            </a:r>
            <a:r>
              <a:rPr lang="ko-KR" altLang="en-US"/>
              <a:t>함수를 호출할 때 </a:t>
            </a:r>
            <a:r>
              <a:rPr lang="en-US" altLang="ko-KR"/>
              <a:t>average="weighted"</a:t>
            </a:r>
            <a:r>
              <a:rPr lang="ko-KR" altLang="en-US"/>
              <a:t>로 설정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34624B9D-882B-61B3-8775-3C5665272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808242"/>
            <a:ext cx="78962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1452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3.6</a:t>
            </a:r>
            <a:r>
              <a:rPr lang="ko-KR" altLang="en-US" dirty="0" smtClean="0"/>
              <a:t> </a:t>
            </a:r>
            <a:r>
              <a:rPr lang="ko-KR" altLang="en-US" dirty="0"/>
              <a:t>다중 레이블 분류</a:t>
            </a:r>
            <a:r>
              <a:rPr lang="en-US" altLang="ko-KR" dirty="0"/>
              <a:t>(3)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45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600661"/>
          </a:xfrm>
        </p:spPr>
        <p:txBody>
          <a:bodyPr>
            <a:normAutofit/>
          </a:bodyPr>
          <a:lstStyle/>
          <a:p>
            <a:pPr lvl="1"/>
            <a:r>
              <a:rPr lang="en-US" altLang="ko-KR"/>
              <a:t>SVC</a:t>
            </a:r>
            <a:r>
              <a:rPr lang="ko-KR" altLang="en-US"/>
              <a:t>와 같이 기본적으로 다중 레이블 분류를 지원하지 않는 분류기를 사용하는 경우</a:t>
            </a:r>
            <a:endParaRPr lang="en-US" altLang="ko-KR"/>
          </a:p>
          <a:p>
            <a:pPr lvl="2"/>
            <a:r>
              <a:rPr lang="ko-KR" altLang="en-US"/>
              <a:t>레이블당 하나의 모델을 학습</a:t>
            </a:r>
            <a:endParaRPr lang="en-US" altLang="ko-KR"/>
          </a:p>
          <a:p>
            <a:pPr lvl="2"/>
            <a:r>
              <a:rPr lang="ko-KR" altLang="en-US"/>
              <a:t>이 전략은 레이블 간의 의존성을 포착하기 어렵게 할 수 있음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-</a:t>
            </a:r>
            <a:r>
              <a:rPr lang="ko-KR" altLang="en-US"/>
              <a:t> 문제를 해결하기 위해 모델을 체인</a:t>
            </a:r>
            <a:r>
              <a:rPr lang="en-US" altLang="ko-KR"/>
              <a:t>(chain)</a:t>
            </a:r>
            <a:r>
              <a:rPr lang="ko-KR" altLang="en-US"/>
              <a:t>으로 구성</a:t>
            </a:r>
            <a:endParaRPr lang="en-US" altLang="ko-KR"/>
          </a:p>
          <a:p>
            <a:pPr lvl="2"/>
            <a:r>
              <a:rPr lang="ko-KR" altLang="en-US"/>
              <a:t>한 모델이 예측을 할 때 입력 특성과 체인 앞에 있는 모델의 모든 예측을 사용</a:t>
            </a:r>
            <a:endParaRPr lang="en-US" altLang="ko-KR"/>
          </a:p>
          <a:p>
            <a:pPr lvl="3"/>
            <a:r>
              <a:rPr lang="en-US" altLang="ko-KR"/>
              <a:t>ClassifierChain </a:t>
            </a:r>
            <a:r>
              <a:rPr lang="ko-KR" altLang="en-US"/>
              <a:t>클래스는 훈련에 진짜 레이블을 사용하며 체인 내 위치에 따라 각 모델에 적절한 레이블을 공급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59079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3.6</a:t>
            </a:r>
            <a:r>
              <a:rPr lang="ko-KR" altLang="en-US" dirty="0" smtClean="0"/>
              <a:t> </a:t>
            </a:r>
            <a:r>
              <a:rPr lang="ko-KR" altLang="en-US" dirty="0"/>
              <a:t>다중 레이블 분류</a:t>
            </a:r>
            <a:r>
              <a:rPr lang="en-US" altLang="ko-KR" dirty="0"/>
              <a:t>(4)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46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600661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교차 검증 전략을 사용하여 </a:t>
            </a:r>
            <a:r>
              <a:rPr lang="en-US" altLang="ko-KR"/>
              <a:t>ClassifierChain</a:t>
            </a:r>
            <a:r>
              <a:rPr lang="ko-KR" altLang="en-US"/>
              <a:t>을 만들고 훈련하는 방법</a:t>
            </a:r>
            <a:endParaRPr lang="en-US" altLang="ko-KR"/>
          </a:p>
          <a:p>
            <a:pPr lvl="2"/>
            <a:r>
              <a:rPr lang="ko-KR" altLang="en-US"/>
              <a:t>속도를 높이기 위해 훈련 세트에서 처음 </a:t>
            </a:r>
            <a:r>
              <a:rPr lang="en-US" altLang="ko-KR"/>
              <a:t>2,000</a:t>
            </a:r>
            <a:r>
              <a:rPr lang="ko-KR" altLang="en-US"/>
              <a:t>개 이미지만 사용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r>
              <a:rPr lang="en-US" altLang="ko-KR"/>
              <a:t>ClassifierChain</a:t>
            </a:r>
            <a:r>
              <a:rPr lang="ko-KR" altLang="en-US"/>
              <a:t>을 사용해 예측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0F54B7E-9C5E-C206-BC29-C3C300CF26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779"/>
          <a:stretch/>
        </p:blipFill>
        <p:spPr>
          <a:xfrm>
            <a:off x="1524000" y="1514198"/>
            <a:ext cx="5746812" cy="14859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EA73476D-4FD5-29BB-DD20-D0EDA8F263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002"/>
          <a:stretch/>
        </p:blipFill>
        <p:spPr>
          <a:xfrm>
            <a:off x="1524000" y="3429000"/>
            <a:ext cx="3873623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7739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3.7</a:t>
            </a:r>
            <a:r>
              <a:rPr lang="ko-KR" altLang="en-US" dirty="0" smtClean="0"/>
              <a:t> </a:t>
            </a:r>
            <a:r>
              <a:rPr lang="ko-KR" altLang="en-US" dirty="0"/>
              <a:t>다중 출력 분류</a:t>
            </a:r>
            <a:r>
              <a:rPr lang="en-US" altLang="ko-KR" dirty="0"/>
              <a:t>(1)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47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600661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다중 출력 다중 클래스 분류</a:t>
            </a:r>
            <a:r>
              <a:rPr lang="en-US" altLang="ko-KR"/>
              <a:t>(multioutput-multiclass classification),</a:t>
            </a:r>
            <a:r>
              <a:rPr lang="ko-KR" altLang="en-US"/>
              <a:t> 다중 출력 분류</a:t>
            </a:r>
            <a:r>
              <a:rPr lang="en-US" altLang="ko-KR"/>
              <a:t>(multioutput classification)</a:t>
            </a:r>
          </a:p>
          <a:p>
            <a:pPr lvl="2"/>
            <a:r>
              <a:rPr lang="ko-KR" altLang="en-US"/>
              <a:t>다중 레이블 분류에서 한 레이블이 다중 클래스가 될 수 있도록 일반화</a:t>
            </a:r>
            <a:r>
              <a:rPr lang="en-US" altLang="ko-KR"/>
              <a:t>(</a:t>
            </a:r>
            <a:r>
              <a:rPr lang="ko-KR" altLang="en-US"/>
              <a:t>즉</a:t>
            </a:r>
            <a:r>
              <a:rPr lang="en-US" altLang="ko-KR"/>
              <a:t>, </a:t>
            </a:r>
            <a:r>
              <a:rPr lang="ko-KR" altLang="en-US"/>
              <a:t>값을 두 개 이상 가질 수 있음</a:t>
            </a:r>
            <a:r>
              <a:rPr lang="en-US" altLang="ko-KR"/>
              <a:t>)</a:t>
            </a:r>
          </a:p>
          <a:p>
            <a:pPr lvl="1"/>
            <a:r>
              <a:rPr lang="en-US" altLang="ko-KR"/>
              <a:t>(</a:t>
            </a:r>
            <a:r>
              <a:rPr lang="ko-KR" altLang="en-US"/>
              <a:t>학습 예제</a:t>
            </a:r>
            <a:r>
              <a:rPr lang="en-US" altLang="ko-KR"/>
              <a:t>) </a:t>
            </a:r>
            <a:r>
              <a:rPr lang="ko-KR" altLang="en-US"/>
              <a:t>이미지에서 잡음을 제거하는 시스템</a:t>
            </a:r>
            <a:endParaRPr lang="en-US" altLang="ko-KR"/>
          </a:p>
          <a:p>
            <a:pPr lvl="2"/>
            <a:r>
              <a:rPr lang="ko-KR" altLang="en-US"/>
              <a:t>잡음이 많은 숫자 이미지를 입력으로 받아</a:t>
            </a:r>
            <a:r>
              <a:rPr lang="en-US" altLang="ko-KR"/>
              <a:t>,</a:t>
            </a:r>
            <a:r>
              <a:rPr lang="ko-KR" altLang="en-US"/>
              <a:t> 깨끗한 숫자 이미지를 </a:t>
            </a:r>
            <a:r>
              <a:rPr lang="en-US" altLang="ko-KR"/>
              <a:t>MNIST </a:t>
            </a:r>
            <a:r>
              <a:rPr lang="ko-KR" altLang="en-US"/>
              <a:t>이미지처럼 픽셀의 강도를 담은 배열로 출력</a:t>
            </a:r>
            <a:endParaRPr lang="en-US" altLang="ko-KR"/>
          </a:p>
          <a:p>
            <a:pPr lvl="2"/>
            <a:r>
              <a:rPr lang="en-US" altLang="ko-KR"/>
              <a:t>MNIST </a:t>
            </a:r>
            <a:r>
              <a:rPr lang="ko-KR" altLang="en-US"/>
              <a:t>이미지에서 추출한 훈련 세트와 테스트 세트에 넘파이의 </a:t>
            </a:r>
            <a:r>
              <a:rPr lang="en-US" altLang="ko-KR"/>
              <a:t>randint() </a:t>
            </a:r>
            <a:r>
              <a:rPr lang="ko-KR" altLang="en-US"/>
              <a:t>함수를 사용하여 픽셀 강도에 잡음을 추가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02985761-2F34-341B-F89D-CDCDBAC90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686563"/>
            <a:ext cx="5039172" cy="178121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EBF1A54E-1C63-7FCE-6DDD-189FF4F5A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825" y="2606675"/>
            <a:ext cx="3686175" cy="20764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BCB0D19-81D7-830F-88CC-E846A77A4F86}"/>
              </a:ext>
            </a:extLst>
          </p:cNvPr>
          <p:cNvSpPr txBox="1"/>
          <p:nvPr/>
        </p:nvSpPr>
        <p:spPr>
          <a:xfrm>
            <a:off x="6981825" y="4879556"/>
            <a:ext cx="3906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3-12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잡음이 섞인 이미지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왼쪽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)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와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/>
            </a:r>
            <a:b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</a:b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깨끗한 타깃 이미지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오른쪽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)</a:t>
            </a:r>
            <a:endParaRPr lang="ko-KR" altLang="en-US" sz="1400" b="1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70704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3.7</a:t>
            </a:r>
            <a:r>
              <a:rPr lang="ko-KR" altLang="en-US" dirty="0" smtClean="0"/>
              <a:t> </a:t>
            </a:r>
            <a:r>
              <a:rPr lang="ko-KR" altLang="en-US" dirty="0"/>
              <a:t>다중 출력 분류</a:t>
            </a:r>
            <a:r>
              <a:rPr lang="en-US" altLang="ko-KR" dirty="0"/>
              <a:t>(2)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48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600661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분류기를 훈련시켜 이미지를 깨끗하게 만들기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BCB0D19-81D7-830F-88CC-E846A77A4F86}"/>
              </a:ext>
            </a:extLst>
          </p:cNvPr>
          <p:cNvSpPr txBox="1"/>
          <p:nvPr/>
        </p:nvSpPr>
        <p:spPr>
          <a:xfrm>
            <a:off x="4174453" y="4830426"/>
            <a:ext cx="39061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3-13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깨끗하게 정리된 이미지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970A6E07-5B39-7BC8-6148-D75BC2DD0989}"/>
              </a:ext>
            </a:extLst>
          </p:cNvPr>
          <p:cNvGrpSpPr/>
          <p:nvPr/>
        </p:nvGrpSpPr>
        <p:grpSpPr>
          <a:xfrm>
            <a:off x="1524000" y="1206585"/>
            <a:ext cx="6749988" cy="1324113"/>
            <a:chOff x="1524000" y="1729805"/>
            <a:chExt cx="7905750" cy="169782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BD8C5F93-3EE0-0BFA-4836-3AC09653D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4000" y="1729805"/>
              <a:ext cx="7905750" cy="101917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xmlns="" id="{20D29CD4-DE4F-0ED7-63FC-02DCD0DEE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36113" y="2760875"/>
              <a:ext cx="7858125" cy="666750"/>
            </a:xfrm>
            <a:prstGeom prst="rect">
              <a:avLst/>
            </a:prstGeom>
          </p:spPr>
        </p:pic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5CF25F63-E529-ADA0-CE81-7405252F97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6862" y="2993787"/>
            <a:ext cx="143827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7426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연습문제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49</a:t>
            </a:fld>
            <a:endParaRPr lang="ko-KR" altLang="en-US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AABAA38A-A446-4ACD-9CEE-4759283C52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1375" y="1097280"/>
            <a:ext cx="10841813" cy="508406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altLang="ko-KR" sz="1600" dirty="0"/>
              <a:t>MNIST </a:t>
            </a:r>
            <a:r>
              <a:rPr lang="ko-KR" altLang="en-US" sz="1600" dirty="0"/>
              <a:t>데이터셋으로 분류기를 만들어 테스트 세트에서 </a:t>
            </a:r>
            <a:r>
              <a:rPr lang="en-US" altLang="ko-KR" sz="1600" dirty="0"/>
              <a:t>97% </a:t>
            </a:r>
            <a:r>
              <a:rPr lang="ko-KR" altLang="en-US" sz="1600" dirty="0"/>
              <a:t>정확도를 달성하기</a:t>
            </a:r>
            <a:endParaRPr lang="en-US" altLang="ko-KR" sz="1600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altLang="ko-KR" sz="1600" dirty="0"/>
              <a:t>MNIST </a:t>
            </a:r>
            <a:r>
              <a:rPr lang="ko-KR" altLang="en-US" sz="1600" dirty="0"/>
              <a:t>이미지를 </a:t>
            </a:r>
            <a:r>
              <a:rPr lang="en-US" altLang="ko-KR" sz="1600" dirty="0"/>
              <a:t>(</a:t>
            </a:r>
            <a:r>
              <a:rPr lang="ko-KR" altLang="en-US" sz="1600" dirty="0"/>
              <a:t>왼</a:t>
            </a:r>
            <a:r>
              <a:rPr lang="en-US" altLang="ko-KR" sz="1600" dirty="0"/>
              <a:t>, </a:t>
            </a:r>
            <a:r>
              <a:rPr lang="ko-KR" altLang="en-US" sz="1600" dirty="0"/>
              <a:t>오른</a:t>
            </a:r>
            <a:r>
              <a:rPr lang="en-US" altLang="ko-KR" sz="1600" dirty="0"/>
              <a:t>, </a:t>
            </a:r>
            <a:r>
              <a:rPr lang="ko-KR" altLang="en-US" sz="1600" dirty="0"/>
              <a:t>위</a:t>
            </a:r>
            <a:r>
              <a:rPr lang="en-US" altLang="ko-KR" sz="1600" dirty="0"/>
              <a:t>, </a:t>
            </a:r>
            <a:r>
              <a:rPr lang="ko-KR" altLang="en-US" sz="1600" dirty="0"/>
              <a:t>아래</a:t>
            </a:r>
            <a:r>
              <a:rPr lang="en-US" altLang="ko-KR" sz="1600" dirty="0"/>
              <a:t>) </a:t>
            </a:r>
            <a:r>
              <a:rPr lang="ko-KR" altLang="en-US" sz="1600" dirty="0"/>
              <a:t>어느 방향으로든 한 픽셀 이동시킬 수 있는 함수 만들기</a:t>
            </a:r>
            <a:r>
              <a:rPr lang="en-US" altLang="ko-KR" sz="1600" dirty="0"/>
              <a:t> </a:t>
            </a:r>
          </a:p>
          <a:p>
            <a:pPr lvl="1">
              <a:lnSpc>
                <a:spcPct val="120000"/>
              </a:lnSpc>
            </a:pPr>
            <a:r>
              <a:rPr lang="ko-KR" altLang="en-US" sz="1600" dirty="0"/>
              <a:t>훈련 세트에 있는 각 이미지에 대해 네 개의 이동된 복사본</a:t>
            </a:r>
            <a:r>
              <a:rPr lang="en-US" altLang="ko-KR" sz="1600" dirty="0"/>
              <a:t>(</a:t>
            </a:r>
            <a:r>
              <a:rPr lang="ko-KR" altLang="en-US" sz="1600" dirty="0"/>
              <a:t>방향마다 한 개씩</a:t>
            </a:r>
            <a:r>
              <a:rPr lang="en-US" altLang="ko-KR" sz="1600" dirty="0"/>
              <a:t>)</a:t>
            </a:r>
            <a:r>
              <a:rPr lang="ko-KR" altLang="en-US" sz="1600" dirty="0"/>
              <a:t>을 만들어 훈련 세트에 추가</a:t>
            </a:r>
            <a:endParaRPr lang="en-US" altLang="ko-KR" sz="1600" dirty="0"/>
          </a:p>
          <a:p>
            <a:pPr lvl="1">
              <a:lnSpc>
                <a:spcPct val="120000"/>
              </a:lnSpc>
            </a:pPr>
            <a:r>
              <a:rPr lang="ko-KR" altLang="en-US" sz="1600" dirty="0"/>
              <a:t>확장된 데이터셋에서 앞에서 찾은 최선의 모델을 훈련시키고 테스트 세트에서 정확도를 측정</a:t>
            </a:r>
            <a:r>
              <a:rPr lang="en-US" altLang="ko-KR" sz="1600" dirty="0"/>
              <a:t> </a:t>
            </a:r>
            <a:r>
              <a:rPr lang="ko-KR" altLang="en-US" sz="1600" dirty="0"/>
              <a:t>모델 성능이 더 높아졌는지 확인</a:t>
            </a:r>
            <a:endParaRPr lang="en-US" altLang="ko-KR" sz="1600" dirty="0"/>
          </a:p>
          <a:p>
            <a:pPr lvl="1">
              <a:lnSpc>
                <a:spcPct val="120000"/>
              </a:lnSpc>
            </a:pPr>
            <a:r>
              <a:rPr lang="ko-KR" altLang="en-US" sz="1600" dirty="0"/>
              <a:t>데이터 증식 또는 훈련 세트 확장</a:t>
            </a:r>
            <a:r>
              <a:rPr lang="en-US" altLang="ko-KR" sz="1600" dirty="0"/>
              <a:t>(training set expansion)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600" dirty="0"/>
              <a:t>타이타닉</a:t>
            </a:r>
            <a:r>
              <a:rPr lang="en-US" altLang="ko-KR" sz="1600" dirty="0"/>
              <a:t> </a:t>
            </a:r>
            <a:r>
              <a:rPr lang="ko-KR" altLang="en-US" sz="1600" dirty="0" err="1"/>
              <a:t>데이터셋에</a:t>
            </a:r>
            <a:r>
              <a:rPr lang="ko-KR" altLang="en-US" sz="1600" dirty="0"/>
              <a:t> 도전해보기</a:t>
            </a:r>
            <a:r>
              <a:rPr lang="en-US" altLang="ko-KR" sz="1600" dirty="0"/>
              <a:t> </a:t>
            </a:r>
          </a:p>
          <a:p>
            <a:pPr lvl="1">
              <a:lnSpc>
                <a:spcPct val="120000"/>
              </a:lnSpc>
            </a:pPr>
            <a:r>
              <a:rPr lang="en-US" altLang="ko-KR" sz="1600" dirty="0"/>
              <a:t>https://www.kaggle.com/c/titanic  </a:t>
            </a:r>
            <a:r>
              <a:rPr lang="ko-KR" altLang="en-US" sz="1600" dirty="0"/>
              <a:t>또는 </a:t>
            </a:r>
            <a:r>
              <a:rPr lang="en-US" altLang="ko-KR" sz="1600" dirty="0"/>
              <a:t>https://homl.info/titanic.tgz</a:t>
            </a:r>
            <a:r>
              <a:rPr lang="ko-KR" altLang="en-US" sz="1600" dirty="0"/>
              <a:t>에서 데이터를 다운로드</a:t>
            </a:r>
            <a:endParaRPr lang="en-US" altLang="ko-KR" sz="1600" dirty="0"/>
          </a:p>
          <a:p>
            <a:pPr lvl="1">
              <a:lnSpc>
                <a:spcPct val="120000"/>
              </a:lnSpc>
            </a:pPr>
            <a:r>
              <a:rPr lang="ko-KR" altLang="en-US" sz="1600" dirty="0"/>
              <a:t>다른 열을 기반으로 </a:t>
            </a:r>
            <a:r>
              <a:rPr lang="en-US" altLang="ko-KR" sz="1600" dirty="0"/>
              <a:t>Survived </a:t>
            </a:r>
            <a:r>
              <a:rPr lang="ko-KR" altLang="en-US" sz="1600" dirty="0"/>
              <a:t>열을 예측할 수 있는 분류기를 훈련</a:t>
            </a:r>
            <a:endParaRPr lang="en-US" altLang="ko-KR" sz="1600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600" dirty="0" err="1"/>
              <a:t>스팸</a:t>
            </a:r>
            <a:r>
              <a:rPr lang="ko-KR" altLang="en-US" sz="1600" dirty="0"/>
              <a:t> 분류기를 만들어보기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xmlns="" id="{5D12AE21-99C0-683C-7318-18AA289A371A}"/>
              </a:ext>
            </a:extLst>
          </p:cNvPr>
          <p:cNvSpPr/>
          <p:nvPr/>
        </p:nvSpPr>
        <p:spPr>
          <a:xfrm>
            <a:off x="1498213" y="5591443"/>
            <a:ext cx="9195575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600">
                <a:solidFill>
                  <a:srgbClr val="000000"/>
                </a:solidFill>
                <a:latin typeface="YoonV YoonMyungjo100Std_OTF"/>
              </a:rPr>
              <a:t>연습문제 정답은 </a:t>
            </a:r>
            <a:r>
              <a:rPr lang="en-US" altLang="ko-KR" sz="1400">
                <a:solidFill>
                  <a:srgbClr val="000000"/>
                </a:solidFill>
                <a:latin typeface="D2Coding"/>
              </a:rPr>
              <a:t>https://github.com/rickiepark/handson-ml3</a:t>
            </a:r>
            <a:r>
              <a:rPr lang="ko-KR" altLang="en-US" sz="1600">
                <a:solidFill>
                  <a:srgbClr val="000000"/>
                </a:solidFill>
                <a:latin typeface="YoonV YoonMyungjo100Std_OTF"/>
              </a:rPr>
              <a:t>에 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있는 주피터 노트북에서 확인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40031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9F0E333E-71DD-7049-8195-20640270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66E84FC0-2A25-43E4-9A74-6BD9977058E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3131C8B5-353C-DD47-B91A-E4E0FEE2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 책의 학습 목표</a:t>
            </a:r>
            <a:endParaRPr lang="x-none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5DAE6BD9-534E-B46C-A041-2AE8AF2CB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220082"/>
              </p:ext>
            </p:extLst>
          </p:nvPr>
        </p:nvGraphicFramePr>
        <p:xfrm>
          <a:off x="916657" y="1376363"/>
          <a:ext cx="10616532" cy="3709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5944">
                  <a:extLst>
                    <a:ext uri="{9D8B030D-6E8A-4147-A177-3AD203B41FA5}">
                      <a16:colId xmlns="" xmlns:a16="http://schemas.microsoft.com/office/drawing/2014/main" val="329854796"/>
                    </a:ext>
                  </a:extLst>
                </a:gridCol>
                <a:gridCol w="5970588">
                  <a:extLst>
                    <a:ext uri="{9D8B030D-6E8A-4147-A177-3AD203B41FA5}">
                      <a16:colId xmlns="" xmlns:a16="http://schemas.microsoft.com/office/drawing/2014/main" val="1993371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</a:rPr>
                        <a:t>케라스를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 사용한 인공 신경망 소개</a:t>
                      </a:r>
                      <a:endParaRPr lang="en-US" altLang="ko-KR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인공 신경망과 케라스를 이용한 구현 방법</a:t>
                      </a:r>
                      <a:endParaRPr lang="en-US" altLang="ko-KR" sz="13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9243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심층 신경망 훈련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심층 신경망의 문제와 해결 방법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18245002"/>
                  </a:ext>
                </a:extLst>
              </a:tr>
              <a:tr h="3714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</a:rPr>
                        <a:t>텐서플로를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 사용한 사용자 정의 모델과 훈련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/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텐서플로와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저수준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파이썬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API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를 이용한 사용자 정의 모델과 훈련 알고리즘</a:t>
                      </a:r>
                      <a:endParaRPr lang="en-US" altLang="ko-KR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77319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 err="1" smtClean="0">
                          <a:solidFill>
                            <a:schemeClr val="tx1"/>
                          </a:solidFill>
                        </a:rPr>
                        <a:t>텐서플로를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</a:rPr>
                        <a:t> 사용한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데이터 적재와 전처리</a:t>
                      </a:r>
                      <a:endParaRPr lang="en-US" altLang="ko-KR" sz="13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dirty="0" err="1">
                          <a:solidFill>
                            <a:schemeClr val="tx1"/>
                          </a:solidFill>
                        </a:rPr>
                        <a:t>tf.data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 API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와 </a:t>
                      </a:r>
                      <a:r>
                        <a:rPr lang="en-US" altLang="ko-KR" sz="1300" b="0" dirty="0" err="1">
                          <a:solidFill>
                            <a:schemeClr val="tx1"/>
                          </a:solidFill>
                        </a:rPr>
                        <a:t>TFRecord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포맷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케라스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전처리 층 및  </a:t>
                      </a:r>
                      <a:r>
                        <a:rPr lang="en-US" altLang="ko-KR" sz="1300" b="0" dirty="0" err="1">
                          <a:solidFill>
                            <a:schemeClr val="tx1"/>
                          </a:solidFill>
                        </a:rPr>
                        <a:t>tf.data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 API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사용 방법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54438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</a:rPr>
                        <a:t>합성곱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 신경망을 사용한 컴퓨터 비전</a:t>
                      </a:r>
                      <a:endParaRPr lang="en-US" altLang="ko-KR" sz="13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CNN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구성 요소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케라스를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사용한 구현 방법</a:t>
                      </a:r>
                      <a:endParaRPr lang="en-US" altLang="ko-KR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26344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RNN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CNN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을 사용한 시퀀스 처리</a:t>
                      </a:r>
                      <a:endParaRPr lang="en-US" altLang="ko-KR" sz="13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RNN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개념과 </a:t>
                      </a:r>
                      <a:r>
                        <a:rPr lang="en-US" altLang="ko-KR" sz="1300" b="0" dirty="0" err="1">
                          <a:solidFill>
                            <a:schemeClr val="tx1"/>
                          </a:solidFill>
                        </a:rPr>
                        <a:t>WaveNet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구현</a:t>
                      </a:r>
                      <a:endParaRPr lang="en-US" altLang="ko-KR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047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RNN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</a:rPr>
                        <a:t>어텐션을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 사용한 자연어 처리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문장 수준의 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RNN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어텐션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메커니즘 </a:t>
                      </a:r>
                      <a:endParaRPr lang="en-US" altLang="ko-KR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44448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오토인코더</a:t>
                      </a:r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GAN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그리고 확산 모델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오토인코더  차원 축소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특성 추출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비지도 사전 훈련 방법과 생성 모델</a:t>
                      </a:r>
                      <a:endParaRPr lang="en-US" altLang="ko-KR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1961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강화 학습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강화 학습 개념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정책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그레이디언트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심층 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Q-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네트워크</a:t>
                      </a:r>
                      <a:endParaRPr lang="en-US" altLang="ko-KR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70771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대규모 </a:t>
                      </a:r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</a:rPr>
                        <a:t>텐서플로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 모델 훈련과 배포</a:t>
                      </a:r>
                      <a:endParaRPr lang="en-US" altLang="ko-KR" sz="13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TF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서빙과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구글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버텍스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AI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플랫폼에 모델을 배포하는 방법</a:t>
                      </a:r>
                      <a:endParaRPr lang="en-US" altLang="ko-KR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6546655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545E3CB-82CC-003C-D3BF-626496380430}"/>
              </a:ext>
            </a:extLst>
          </p:cNvPr>
          <p:cNvSpPr txBox="1"/>
          <p:nvPr/>
        </p:nvSpPr>
        <p:spPr>
          <a:xfrm>
            <a:off x="1898306" y="834712"/>
            <a:ext cx="2069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신경망과 딥러닝</a:t>
            </a:r>
            <a:endParaRPr lang="ko-KR" altLang="en-US" sz="2000" b="1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8499164D-9D1E-DF69-62E3-756AB475781F}"/>
              </a:ext>
            </a:extLst>
          </p:cNvPr>
          <p:cNvSpPr/>
          <p:nvPr/>
        </p:nvSpPr>
        <p:spPr>
          <a:xfrm>
            <a:off x="911225" y="878477"/>
            <a:ext cx="790575" cy="31258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latin typeface="+mn-ea"/>
              </a:rPr>
              <a:t>2</a:t>
            </a:r>
            <a:r>
              <a:rPr lang="ko-KR" altLang="en-US" sz="2000" b="1">
                <a:latin typeface="+mn-ea"/>
              </a:rPr>
              <a:t>부</a:t>
            </a:r>
          </a:p>
        </p:txBody>
      </p:sp>
    </p:spTree>
    <p:extLst>
      <p:ext uri="{BB962C8B-B14F-4D97-AF65-F5344CB8AC3E}">
        <p14:creationId xmlns:p14="http://schemas.microsoft.com/office/powerpoint/2010/main" val="3219068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9F0E333E-71DD-7049-8195-20640270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66E84FC0-2A25-43E4-9A74-6BD9977058E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3131C8B5-353C-DD47-B91A-E4E0FEE2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 책의 학습 목표</a:t>
            </a:r>
            <a:endParaRPr lang="x-none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2C9D97B6-9BD5-4C37-A600-459D917BBA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0287" y="1415600"/>
            <a:ext cx="10305928" cy="3437754"/>
          </a:xfrm>
        </p:spPr>
        <p:txBody>
          <a:bodyPr numCol="1" spcCol="180000">
            <a:normAutofit/>
          </a:bodyPr>
          <a:lstStyle/>
          <a:p>
            <a:pPr marL="0" indent="0">
              <a:buNone/>
            </a:pPr>
            <a:r>
              <a:rPr lang="ko-KR" altLang="en-US" sz="1400" b="1" dirty="0" smtClean="0"/>
              <a:t>부록</a:t>
            </a:r>
            <a:r>
              <a:rPr lang="en-US" altLang="ko-KR" sz="1400" b="1" dirty="0" smtClean="0"/>
              <a:t> A: </a:t>
            </a:r>
            <a:r>
              <a:rPr lang="ko-KR" altLang="en-US" sz="1400" b="1" dirty="0"/>
              <a:t>연습문제 정답</a:t>
            </a:r>
            <a:endParaRPr lang="en-US" altLang="ko-KR" sz="1400" b="1" dirty="0"/>
          </a:p>
          <a:p>
            <a:pPr marL="0" indent="0">
              <a:buNone/>
            </a:pPr>
            <a:r>
              <a:rPr lang="ko-KR" altLang="en-US" sz="1400" b="1" dirty="0"/>
              <a:t>부록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B: </a:t>
            </a:r>
            <a:r>
              <a:rPr lang="ko-KR" altLang="en-US" sz="1400" b="1" dirty="0"/>
              <a:t>머신러닝 프로젝트 체크리스트</a:t>
            </a:r>
            <a:endParaRPr lang="en-US" altLang="ko-KR" sz="1400" b="1" dirty="0"/>
          </a:p>
          <a:p>
            <a:pPr marL="0" indent="0">
              <a:buNone/>
            </a:pPr>
            <a:r>
              <a:rPr lang="ko-KR" altLang="en-US" sz="1400" b="1" dirty="0"/>
              <a:t>부록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C: </a:t>
            </a:r>
            <a:r>
              <a:rPr lang="ko-KR" altLang="en-US" sz="1400" b="1" dirty="0"/>
              <a:t>자동 미분</a:t>
            </a:r>
            <a:endParaRPr lang="en-US" altLang="ko-KR" sz="1400" b="1" dirty="0"/>
          </a:p>
          <a:p>
            <a:pPr marL="0" indent="0">
              <a:buNone/>
            </a:pPr>
            <a:r>
              <a:rPr lang="ko-KR" altLang="en-US" sz="1400" b="1" dirty="0"/>
              <a:t>부록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D: </a:t>
            </a:r>
            <a:r>
              <a:rPr lang="ko-KR" altLang="en-US" sz="1400" b="1" dirty="0"/>
              <a:t>특수한 데이터 구조</a:t>
            </a:r>
            <a:endParaRPr lang="en-US" altLang="ko-KR" sz="1400" b="1" dirty="0"/>
          </a:p>
          <a:p>
            <a:pPr marL="0" indent="0">
              <a:buNone/>
            </a:pPr>
            <a:r>
              <a:rPr lang="ko-KR" altLang="en-US" sz="1400" b="1" dirty="0"/>
              <a:t>부록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E: </a:t>
            </a:r>
            <a:r>
              <a:rPr lang="ko-KR" altLang="en-US" sz="1400" b="1" dirty="0"/>
              <a:t>텐서플로 그래프</a:t>
            </a:r>
            <a:endParaRPr lang="en-US" altLang="ko-KR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4AF38E3-6494-BDF2-04C0-6AE53B3ACB20}"/>
              </a:ext>
            </a:extLst>
          </p:cNvPr>
          <p:cNvSpPr txBox="1"/>
          <p:nvPr/>
        </p:nvSpPr>
        <p:spPr>
          <a:xfrm>
            <a:off x="1898306" y="83471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부록</a:t>
            </a:r>
            <a:endParaRPr lang="ko-KR" altLang="en-US" sz="2000" b="1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B60EFC07-FC3A-AF14-F463-3032F0056CE5}"/>
              </a:ext>
            </a:extLst>
          </p:cNvPr>
          <p:cNvSpPr/>
          <p:nvPr/>
        </p:nvSpPr>
        <p:spPr>
          <a:xfrm>
            <a:off x="911225" y="878477"/>
            <a:ext cx="790575" cy="31258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latin typeface="+mn-ea"/>
              </a:rPr>
              <a:t>3</a:t>
            </a:r>
            <a:r>
              <a:rPr lang="ko-KR" altLang="en-US" sz="2000" b="1">
                <a:latin typeface="+mn-ea"/>
              </a:rPr>
              <a:t>부</a:t>
            </a:r>
          </a:p>
        </p:txBody>
      </p:sp>
    </p:spTree>
    <p:extLst>
      <p:ext uri="{BB962C8B-B14F-4D97-AF65-F5344CB8AC3E}">
        <p14:creationId xmlns:p14="http://schemas.microsoft.com/office/powerpoint/2010/main" val="22187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"/>
          <p:cNvSpPr txBox="1">
            <a:spLocks/>
          </p:cNvSpPr>
          <p:nvPr/>
        </p:nvSpPr>
        <p:spPr>
          <a:xfrm>
            <a:off x="779230" y="1906438"/>
            <a:ext cx="11228717" cy="482216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endParaRPr lang="en-US" altLang="ko-KR" sz="2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F5A2D139-0D54-6740-BC96-84B38FA6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CBF2AD94-2F56-412B-B8FC-D079CE4F04A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xmlns="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x-none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xmlns="" id="{7389A846-A623-F04D-A5F3-1E4377CC921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911225" y="814388"/>
            <a:ext cx="11280775" cy="13543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3</a:t>
            </a:r>
            <a:r>
              <a:rPr lang="ko-KR" altLang="en-US" dirty="0" smtClean="0"/>
              <a:t>장</a:t>
            </a:r>
            <a:r>
              <a:rPr lang="en-US" altLang="ko-KR" dirty="0" smtClean="0"/>
              <a:t>: </a:t>
            </a:r>
            <a:r>
              <a:rPr lang="ko-KR" altLang="en-US" dirty="0"/>
              <a:t>분류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4D0B1B5-3110-43A4-8AEC-886CC2D20C21}"/>
              </a:ext>
            </a:extLst>
          </p:cNvPr>
          <p:cNvSpPr txBox="1"/>
          <p:nvPr/>
        </p:nvSpPr>
        <p:spPr>
          <a:xfrm>
            <a:off x="1195754" y="2317102"/>
            <a:ext cx="10034954" cy="2868406"/>
          </a:xfrm>
          <a:prstGeom prst="rect">
            <a:avLst/>
          </a:prstGeom>
          <a:noFill/>
        </p:spPr>
        <p:txBody>
          <a:bodyPr wrap="square" numCol="1" spcCol="360000" rtlCol="0">
            <a:noAutofit/>
          </a:bodyPr>
          <a:lstStyle/>
          <a:p>
            <a:r>
              <a:rPr lang="en-US" altLang="ko-KR" dirty="0" smtClean="0">
                <a:latin typeface="+mn-ea"/>
              </a:rPr>
              <a:t>3.1   </a:t>
            </a:r>
            <a:r>
              <a:rPr lang="en-US" altLang="ko-KR" dirty="0">
                <a:latin typeface="+mn-ea"/>
              </a:rPr>
              <a:t>MNIST</a:t>
            </a:r>
          </a:p>
          <a:p>
            <a:r>
              <a:rPr lang="en-US" altLang="ko-KR" dirty="0" smtClean="0">
                <a:latin typeface="+mn-ea"/>
              </a:rPr>
              <a:t>3.2   </a:t>
            </a:r>
            <a:r>
              <a:rPr lang="ko-KR" altLang="en-US" dirty="0">
                <a:latin typeface="+mn-ea"/>
              </a:rPr>
              <a:t>이진 분류기 훈련</a:t>
            </a:r>
            <a:endParaRPr lang="en-US" altLang="ko-KR" dirty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3.3   </a:t>
            </a:r>
            <a:r>
              <a:rPr lang="ko-KR" altLang="en-US" dirty="0">
                <a:latin typeface="+mn-ea"/>
              </a:rPr>
              <a:t>성능 측정</a:t>
            </a:r>
            <a:endParaRPr lang="en-US" altLang="ko-KR" dirty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3.4   </a:t>
            </a:r>
            <a:r>
              <a:rPr lang="ko-KR" altLang="en-US" dirty="0">
                <a:latin typeface="+mn-ea"/>
              </a:rPr>
              <a:t>다중 분류</a:t>
            </a:r>
            <a:endParaRPr lang="en-US" altLang="ko-KR" dirty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3.5   </a:t>
            </a:r>
            <a:r>
              <a:rPr lang="ko-KR" altLang="en-US" dirty="0">
                <a:latin typeface="+mn-ea"/>
              </a:rPr>
              <a:t>오류 분석</a:t>
            </a:r>
            <a:endParaRPr lang="en-US" altLang="ko-KR" dirty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3.6   </a:t>
            </a:r>
            <a:r>
              <a:rPr lang="ko-KR" altLang="en-US" dirty="0">
                <a:latin typeface="+mn-ea"/>
              </a:rPr>
              <a:t>다중 레이블 분류</a:t>
            </a:r>
            <a:endParaRPr lang="en-US" altLang="ko-KR" dirty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3.7   </a:t>
            </a:r>
            <a:r>
              <a:rPr lang="ko-KR" altLang="en-US" dirty="0">
                <a:latin typeface="+mn-ea"/>
              </a:rPr>
              <a:t>다중 출력 분류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4611147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228E8E3-0E6B-F440-8FD7-C16EDF9465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600" b="1" dirty="0" smtClean="0">
                <a:cs typeface="+mj-cs"/>
              </a:rPr>
              <a:t>3</a:t>
            </a:r>
            <a:r>
              <a:rPr lang="ko-KR" altLang="en-US" sz="3600" b="1" dirty="0" smtClean="0">
                <a:cs typeface="+mj-cs"/>
              </a:rPr>
              <a:t>장</a:t>
            </a:r>
            <a:r>
              <a:rPr lang="en-US" altLang="ko-KR" sz="3600" b="1" dirty="0" smtClean="0">
                <a:cs typeface="+mj-cs"/>
              </a:rPr>
              <a:t> </a:t>
            </a:r>
            <a:r>
              <a:rPr lang="ko-KR" altLang="en-US" sz="3600" b="1" dirty="0">
                <a:cs typeface="+mj-cs"/>
              </a:rPr>
              <a:t>분류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7CCBA41-B0B5-444D-A186-6592307FAB7C}"/>
              </a:ext>
            </a:extLst>
          </p:cNvPr>
          <p:cNvSpPr txBox="1"/>
          <p:nvPr/>
        </p:nvSpPr>
        <p:spPr>
          <a:xfrm>
            <a:off x="630465" y="3991169"/>
            <a:ext cx="10328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분류 시스템 학습</a:t>
            </a:r>
          </a:p>
        </p:txBody>
      </p:sp>
    </p:spTree>
    <p:extLst>
      <p:ext uri="{BB962C8B-B14F-4D97-AF65-F5344CB8AC3E}">
        <p14:creationId xmlns:p14="http://schemas.microsoft.com/office/powerpoint/2010/main" val="1671237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3.1</a:t>
            </a:r>
            <a:r>
              <a:rPr lang="ko-KR" altLang="en-US" dirty="0" smtClean="0"/>
              <a:t> </a:t>
            </a:r>
            <a:r>
              <a:rPr lang="en-US" altLang="ko-KR" dirty="0"/>
              <a:t>MNIST(1)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600661"/>
          </a:xfrm>
        </p:spPr>
        <p:txBody>
          <a:bodyPr>
            <a:normAutofit/>
          </a:bodyPr>
          <a:lstStyle/>
          <a:p>
            <a:r>
              <a:rPr lang="en-US" altLang="ko-KR" dirty="0"/>
              <a:t>MNIST </a:t>
            </a:r>
            <a:r>
              <a:rPr lang="ko-KR" altLang="en-US" dirty="0"/>
              <a:t>데이터셋</a:t>
            </a:r>
            <a:endParaRPr lang="en-US" altLang="ko-KR" dirty="0"/>
          </a:p>
          <a:p>
            <a:pPr lvl="1"/>
            <a:r>
              <a:rPr lang="ko-KR" altLang="en-US" dirty="0"/>
              <a:t>고등학생과 미국 인구조사국 직원들이 손으로 쓴 </a:t>
            </a:r>
            <a:r>
              <a:rPr lang="en-US" altLang="ko-KR" dirty="0"/>
              <a:t>70,000</a:t>
            </a:r>
            <a:r>
              <a:rPr lang="ko-KR" altLang="en-US" dirty="0"/>
              <a:t>개의 작은 숫자 이미지</a:t>
            </a:r>
            <a:r>
              <a:rPr lang="en-US" altLang="ko-KR" dirty="0"/>
              <a:t>. </a:t>
            </a:r>
            <a:r>
              <a:rPr lang="ko-KR" altLang="en-US" dirty="0"/>
              <a:t>각 이미지에는 어떤 숫자를 나타내는지 레이블 되어 </a:t>
            </a:r>
            <a:r>
              <a:rPr lang="ko-KR" altLang="en-US" dirty="0" smtClean="0"/>
              <a:t>있음</a:t>
            </a:r>
            <a:r>
              <a:rPr lang="en-US" altLang="ko-KR" dirty="0" smtClean="0"/>
              <a:t>(</a:t>
            </a:r>
            <a:r>
              <a:rPr lang="ko-KR" altLang="en-US" dirty="0"/>
              <a:t>학습용으로 매우 많이 사용됨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MNIST </a:t>
            </a:r>
            <a:r>
              <a:rPr lang="ko-KR" altLang="en-US" dirty="0" err="1" smtClean="0"/>
              <a:t>데이터셋</a:t>
            </a:r>
            <a:r>
              <a:rPr lang="ko-KR" altLang="en-US" dirty="0" smtClean="0"/>
              <a:t> </a:t>
            </a:r>
            <a:r>
              <a:rPr lang="ko-KR" altLang="en-US" dirty="0" err="1"/>
              <a:t>내려받기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 err="1"/>
              <a:t>sklearn.datasets</a:t>
            </a:r>
            <a:r>
              <a:rPr lang="en-US" altLang="ko-KR" dirty="0"/>
              <a:t> </a:t>
            </a:r>
            <a:r>
              <a:rPr lang="ko-KR" altLang="en-US" dirty="0"/>
              <a:t>패키지의 함수</a:t>
            </a:r>
            <a:endParaRPr lang="en-US" altLang="ko-KR" dirty="0"/>
          </a:p>
          <a:p>
            <a:pPr lvl="2"/>
            <a:r>
              <a:rPr lang="ko-KR" altLang="en-US" dirty="0"/>
              <a:t>실전 </a:t>
            </a:r>
            <a:r>
              <a:rPr lang="ko-KR" altLang="en-US" dirty="0" err="1"/>
              <a:t>데이터셋을</a:t>
            </a:r>
            <a:r>
              <a:rPr lang="ko-KR" altLang="en-US" dirty="0"/>
              <a:t> 다운로드하기 위한 </a:t>
            </a:r>
            <a:r>
              <a:rPr lang="en-US" altLang="ko-KR" dirty="0"/>
              <a:t>fetch_*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2"/>
            <a:r>
              <a:rPr lang="ko-KR" altLang="en-US" dirty="0" err="1"/>
              <a:t>사이킷런에</a:t>
            </a:r>
            <a:r>
              <a:rPr lang="ko-KR" altLang="en-US" dirty="0"/>
              <a:t> 번들로 포함된 소규모 </a:t>
            </a:r>
            <a:r>
              <a:rPr lang="ko-KR" altLang="en-US" dirty="0" err="1"/>
              <a:t>데이터셋을</a:t>
            </a:r>
            <a:r>
              <a:rPr lang="ko-KR" altLang="en-US" dirty="0"/>
              <a:t> </a:t>
            </a:r>
            <a:r>
              <a:rPr lang="ko-KR" altLang="en-US" dirty="0" err="1"/>
              <a:t>로드하기</a:t>
            </a:r>
            <a:r>
              <a:rPr lang="ko-KR" altLang="en-US" dirty="0"/>
              <a:t> 위한 </a:t>
            </a:r>
            <a:r>
              <a:rPr lang="en-US" altLang="ko-KR" dirty="0"/>
              <a:t>load_* </a:t>
            </a:r>
            <a:r>
              <a:rPr lang="ko-KR" altLang="en-US" dirty="0"/>
              <a:t>함수</a:t>
            </a:r>
            <a:r>
              <a:rPr lang="en-US" altLang="ko-KR" dirty="0"/>
              <a:t> </a:t>
            </a:r>
          </a:p>
          <a:p>
            <a:pPr lvl="2"/>
            <a:r>
              <a:rPr lang="ko-KR" altLang="en-US" dirty="0"/>
              <a:t>테스트에 유용한 가짜 </a:t>
            </a:r>
            <a:r>
              <a:rPr lang="ko-KR" altLang="en-US" dirty="0" err="1"/>
              <a:t>데이터셋을</a:t>
            </a:r>
            <a:r>
              <a:rPr lang="ko-KR" altLang="en-US" dirty="0"/>
              <a:t> 생성하기 위한 </a:t>
            </a:r>
            <a:r>
              <a:rPr lang="en-US" altLang="ko-KR" dirty="0"/>
              <a:t>make_*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ko-KR" altLang="en-US" dirty="0" err="1"/>
              <a:t>사이킷런에서</a:t>
            </a:r>
            <a:r>
              <a:rPr lang="ko-KR" altLang="en-US" dirty="0"/>
              <a:t> 읽어 들인 </a:t>
            </a:r>
            <a:r>
              <a:rPr lang="ko-KR" altLang="en-US" dirty="0" err="1"/>
              <a:t>데이터셋들의</a:t>
            </a:r>
            <a:r>
              <a:rPr lang="ko-KR" altLang="en-US" dirty="0"/>
              <a:t> 일반적인 </a:t>
            </a:r>
            <a:r>
              <a:rPr lang="ko-KR" altLang="en-US" dirty="0" err="1"/>
              <a:t>딕셔너리</a:t>
            </a:r>
            <a:r>
              <a:rPr lang="ko-KR" altLang="en-US" dirty="0"/>
              <a:t> 구조</a:t>
            </a:r>
            <a:endParaRPr lang="en-US" altLang="ko-KR" dirty="0"/>
          </a:p>
          <a:p>
            <a:pPr lvl="2"/>
            <a:r>
              <a:rPr lang="en-US" altLang="ko-KR" dirty="0"/>
              <a:t>DESCR: </a:t>
            </a:r>
            <a:r>
              <a:rPr lang="ko-KR" altLang="en-US" dirty="0" err="1"/>
              <a:t>데이터셋</a:t>
            </a:r>
            <a:r>
              <a:rPr lang="ko-KR" altLang="en-US" dirty="0"/>
              <a:t> 설명</a:t>
            </a:r>
          </a:p>
          <a:p>
            <a:pPr lvl="2"/>
            <a:r>
              <a:rPr lang="en-US" altLang="ko-KR" dirty="0"/>
              <a:t>data: </a:t>
            </a:r>
            <a:r>
              <a:rPr lang="ko-KR" altLang="en-US" dirty="0"/>
              <a:t>입력 데이터</a:t>
            </a:r>
            <a:r>
              <a:rPr lang="en-US" altLang="ko-KR" dirty="0"/>
              <a:t>, </a:t>
            </a:r>
            <a:r>
              <a:rPr lang="ko-KR" altLang="en-US" dirty="0"/>
              <a:t>일반적으로 </a:t>
            </a:r>
            <a:r>
              <a:rPr lang="en-US" altLang="ko-KR" dirty="0"/>
              <a:t>2D </a:t>
            </a:r>
            <a:r>
              <a:rPr lang="ko-KR" altLang="en-US" dirty="0" err="1"/>
              <a:t>넘파이</a:t>
            </a:r>
            <a:r>
              <a:rPr lang="ko-KR" altLang="en-US" dirty="0"/>
              <a:t> 배열</a:t>
            </a:r>
          </a:p>
          <a:p>
            <a:pPr lvl="2"/>
            <a:r>
              <a:rPr lang="en-US" altLang="ko-KR" dirty="0"/>
              <a:t>target: </a:t>
            </a:r>
            <a:r>
              <a:rPr lang="ko-KR" altLang="en-US" dirty="0"/>
              <a:t>레이블</a:t>
            </a:r>
            <a:r>
              <a:rPr lang="en-US" altLang="ko-KR" dirty="0"/>
              <a:t>, </a:t>
            </a:r>
            <a:r>
              <a:rPr lang="ko-KR" altLang="en-US" dirty="0"/>
              <a:t>일반적으로 </a:t>
            </a:r>
            <a:r>
              <a:rPr lang="en-US" altLang="ko-KR" dirty="0"/>
              <a:t>1D </a:t>
            </a:r>
            <a:r>
              <a:rPr lang="ko-KR" altLang="en-US" dirty="0" err="1"/>
              <a:t>넘파이</a:t>
            </a:r>
            <a:r>
              <a:rPr lang="ko-KR" altLang="en-US" dirty="0"/>
              <a:t> 배열</a:t>
            </a:r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473FA1D-A554-92D1-39EC-9DE10A915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214840"/>
            <a:ext cx="491490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055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한빛미디어">
      <a:dk1>
        <a:sysClr val="windowText" lastClr="000000"/>
      </a:dk1>
      <a:lt1>
        <a:sysClr val="window" lastClr="FFFFFF"/>
      </a:lt1>
      <a:dk2>
        <a:srgbClr val="1FAEB6"/>
      </a:dk2>
      <a:lt2>
        <a:srgbClr val="919191"/>
      </a:lt2>
      <a:accent1>
        <a:srgbClr val="39B54A"/>
      </a:accent1>
      <a:accent2>
        <a:srgbClr val="F15A31"/>
      </a:accent2>
      <a:accent3>
        <a:srgbClr val="FA9D1C"/>
      </a:accent3>
      <a:accent4>
        <a:srgbClr val="41B50A"/>
      </a:accent4>
      <a:accent5>
        <a:srgbClr val="55AAEA"/>
      </a:accent5>
      <a:accent6>
        <a:srgbClr val="4D2702"/>
      </a:accent6>
      <a:hlink>
        <a:srgbClr val="39B54A"/>
      </a:hlink>
      <a:folHlink>
        <a:srgbClr val="919191"/>
      </a:folHlink>
    </a:clrScheme>
    <a:fontScheme name="맑은 고딕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15042</TotalTime>
  <Words>3180</Words>
  <Application>Microsoft Office PowerPoint</Application>
  <PresentationFormat>사용자 지정</PresentationFormat>
  <Paragraphs>534</Paragraphs>
  <Slides>49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0" baseType="lpstr">
      <vt:lpstr>Office 테마</vt:lpstr>
      <vt:lpstr>핸즈온 머신러닝(3판)</vt:lpstr>
      <vt:lpstr>시작하기 전에</vt:lpstr>
      <vt:lpstr>3판의 주요 변경 내용</vt:lpstr>
      <vt:lpstr>이 책의 학습 목표</vt:lpstr>
      <vt:lpstr>이 책의 학습 목표</vt:lpstr>
      <vt:lpstr>이 책의 학습 목표</vt:lpstr>
      <vt:lpstr>Contents</vt:lpstr>
      <vt:lpstr>PowerPoint 프레젠테이션</vt:lpstr>
      <vt:lpstr>3.1 MNIST(1)</vt:lpstr>
      <vt:lpstr>3.1 MNIST(2)</vt:lpstr>
      <vt:lpstr>3.1 MNIST(3)</vt:lpstr>
      <vt:lpstr>3.1 MNIST(4)</vt:lpstr>
      <vt:lpstr>3.1 MNIST(5)</vt:lpstr>
      <vt:lpstr>3.2 이진 분류기 훈련</vt:lpstr>
      <vt:lpstr>3.3 성능 측정(1)</vt:lpstr>
      <vt:lpstr>3.3 성능 측정(2)</vt:lpstr>
      <vt:lpstr>3.3 성능 측정(3)</vt:lpstr>
      <vt:lpstr>3.3 성능 측정(4)</vt:lpstr>
      <vt:lpstr>3.3 성능 측정(5)</vt:lpstr>
      <vt:lpstr>3.3 성능 측정(6)</vt:lpstr>
      <vt:lpstr>3.3 성능 측정(7)</vt:lpstr>
      <vt:lpstr>3.3 성능 측정(8)</vt:lpstr>
      <vt:lpstr>3.3 성능 측정(9)</vt:lpstr>
      <vt:lpstr>3.3 성능 측정(10)</vt:lpstr>
      <vt:lpstr>3.3 성능 측정(11)</vt:lpstr>
      <vt:lpstr>3.3 성능 측정(12)</vt:lpstr>
      <vt:lpstr>3.3 성능 측정(13)</vt:lpstr>
      <vt:lpstr>3.3 성능 측정(14)</vt:lpstr>
      <vt:lpstr>3.3 성능 측정(15)</vt:lpstr>
      <vt:lpstr>3.3 성능 측정(16)</vt:lpstr>
      <vt:lpstr>3.3 성능 측정(17)</vt:lpstr>
      <vt:lpstr>3.3 성능 측정(18)</vt:lpstr>
      <vt:lpstr>3.3 성능 측정(19)</vt:lpstr>
      <vt:lpstr>3.4 다중 분류(1)</vt:lpstr>
      <vt:lpstr>3.4 다중 분류(2)</vt:lpstr>
      <vt:lpstr>3.4 다중 분류(3)</vt:lpstr>
      <vt:lpstr>3.4 다중 분류(4)</vt:lpstr>
      <vt:lpstr>3.5 오류 분석(1)</vt:lpstr>
      <vt:lpstr>3.5 오류 분석(2)</vt:lpstr>
      <vt:lpstr>3.5 오류 분석(3)</vt:lpstr>
      <vt:lpstr>3.5 오류 분석(4)</vt:lpstr>
      <vt:lpstr>3.5 오류 분석(5)</vt:lpstr>
      <vt:lpstr>3.6 다중 레이블 분류(1)</vt:lpstr>
      <vt:lpstr>3.6 다중 레이블 분류(2)</vt:lpstr>
      <vt:lpstr>3.6 다중 레이블 분류(3)</vt:lpstr>
      <vt:lpstr>3.6 다중 레이블 분류(4)</vt:lpstr>
      <vt:lpstr>3.7 다중 출력 분류(1)</vt:lpstr>
      <vt:lpstr>3.7 다중 출력 분류(2)</vt:lpstr>
      <vt:lpstr>연습문제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파이썬으로 배우는 머신러닝 교과서</dc:title>
  <dc:creator>마케팅팀</dc:creator>
  <cp:lastModifiedBy>이채윤</cp:lastModifiedBy>
  <cp:revision>358</cp:revision>
  <dcterms:created xsi:type="dcterms:W3CDTF">2020-01-31T07:25:46Z</dcterms:created>
  <dcterms:modified xsi:type="dcterms:W3CDTF">2023-10-16T05:42:06Z</dcterms:modified>
</cp:coreProperties>
</file>