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2393" r:id="rId2"/>
    <p:sldId id="2452" r:id="rId3"/>
    <p:sldId id="2453" r:id="rId4"/>
    <p:sldId id="2449" r:id="rId5"/>
    <p:sldId id="2450" r:id="rId6"/>
    <p:sldId id="2451" r:id="rId7"/>
    <p:sldId id="2356" r:id="rId8"/>
    <p:sldId id="2341" r:id="rId9"/>
    <p:sldId id="2347" r:id="rId10"/>
    <p:sldId id="2398" r:id="rId11"/>
    <p:sldId id="2399" r:id="rId12"/>
    <p:sldId id="2400" r:id="rId13"/>
    <p:sldId id="2401" r:id="rId14"/>
    <p:sldId id="2402" r:id="rId15"/>
    <p:sldId id="2403" r:id="rId16"/>
    <p:sldId id="2404" r:id="rId17"/>
    <p:sldId id="2405" r:id="rId18"/>
    <p:sldId id="2406" r:id="rId19"/>
    <p:sldId id="2407" r:id="rId20"/>
    <p:sldId id="2408" r:id="rId21"/>
    <p:sldId id="2409" r:id="rId22"/>
    <p:sldId id="2410" r:id="rId23"/>
    <p:sldId id="2411" r:id="rId24"/>
    <p:sldId id="2412" r:id="rId25"/>
    <p:sldId id="2413" r:id="rId26"/>
    <p:sldId id="2414" r:id="rId27"/>
    <p:sldId id="2415" r:id="rId28"/>
    <p:sldId id="2416" r:id="rId29"/>
    <p:sldId id="2417" r:id="rId30"/>
    <p:sldId id="2418" r:id="rId31"/>
    <p:sldId id="2419" r:id="rId32"/>
    <p:sldId id="2420" r:id="rId33"/>
    <p:sldId id="2421" r:id="rId34"/>
    <p:sldId id="2422" r:id="rId35"/>
    <p:sldId id="2423" r:id="rId36"/>
    <p:sldId id="2424" r:id="rId37"/>
    <p:sldId id="2425" r:id="rId38"/>
    <p:sldId id="2426" r:id="rId39"/>
    <p:sldId id="2427" r:id="rId40"/>
    <p:sldId id="2428" r:id="rId41"/>
    <p:sldId id="2429" r:id="rId42"/>
    <p:sldId id="2430" r:id="rId43"/>
    <p:sldId id="2431" r:id="rId44"/>
    <p:sldId id="2432" r:id="rId45"/>
    <p:sldId id="2433" r:id="rId46"/>
    <p:sldId id="2434" r:id="rId47"/>
    <p:sldId id="2435" r:id="rId48"/>
    <p:sldId id="2436" r:id="rId49"/>
    <p:sldId id="2437" r:id="rId50"/>
    <p:sldId id="2438" r:id="rId51"/>
    <p:sldId id="2439" r:id="rId52"/>
    <p:sldId id="2440" r:id="rId53"/>
    <p:sldId id="2441" r:id="rId54"/>
    <p:sldId id="2442" r:id="rId55"/>
    <p:sldId id="2443" r:id="rId56"/>
    <p:sldId id="2444" r:id="rId57"/>
    <p:sldId id="2445" r:id="rId58"/>
    <p:sldId id="2446" r:id="rId59"/>
    <p:sldId id="2377" r:id="rId60"/>
    <p:sldId id="2383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0"/>
      </p:cViewPr>
      <p:guideLst>
        <p:guide orient="horz" pos="2319"/>
        <p:guide orient="horz" pos="2704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 dirty="0" err="1"/>
              <a:t>머신러닝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머신러닝 </a:t>
            </a:r>
          </a:p>
          <a:p>
            <a:r>
              <a:rPr lang="en-US" dirty="0" smtClean="0"/>
              <a:t>4</a:t>
            </a:r>
            <a:r>
              <a:rPr lang="ko-KR" altLang="en-US" dirty="0" smtClean="0"/>
              <a:t>장 모델 </a:t>
            </a:r>
            <a:r>
              <a:rPr lang="ko-KR" altLang="en-US" dirty="0"/>
              <a:t>훈련</a:t>
            </a:r>
            <a:endParaRPr lang="en-US" altLang="ko-KR" dirty="0"/>
          </a:p>
        </p:txBody>
      </p:sp>
      <p:pic>
        <p:nvPicPr>
          <p:cNvPr id="10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 </a:t>
            </a:r>
            <a:r>
              <a:rPr lang="ko-KR" altLang="en-US" dirty="0"/>
              <a:t>선형 회귀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선형 회귀 모델의 훈련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>
                <a:latin typeface="+mn-ea"/>
                <a:ea typeface="+mn-ea"/>
              </a:rPr>
              <a:t>모델 훈련은 모델이 훈련 세트에 가장 잘 맞도록 모델 파라미터를 설정하는 것</a:t>
            </a:r>
            <a:endParaRPr lang="en-US" altLang="ko-KR">
              <a:latin typeface="+mn-ea"/>
              <a:ea typeface="+mn-ea"/>
            </a:endParaRPr>
          </a:p>
          <a:p>
            <a:pPr lvl="3"/>
            <a:r>
              <a:rPr lang="ko-KR" altLang="en-US" b="0" i="0" u="none" strike="noStrike" baseline="0">
                <a:latin typeface="+mn-ea"/>
                <a:ea typeface="+mn-ea"/>
              </a:rPr>
              <a:t>먼저 모델이 훈련 데이터에 얼마나 잘 들어맞는지 측정</a:t>
            </a:r>
            <a:endParaRPr lang="en-US" altLang="ko-KR" b="0" i="0" u="none" strike="noStrike" baseline="0">
              <a:latin typeface="+mn-ea"/>
              <a:ea typeface="+mn-ea"/>
            </a:endParaRPr>
          </a:p>
          <a:p>
            <a:pPr lvl="3"/>
            <a:r>
              <a:rPr lang="ko-KR" altLang="en-US" b="0" i="0" u="none" strike="noStrike" baseline="0">
                <a:latin typeface="+mn-ea"/>
                <a:ea typeface="+mn-ea"/>
              </a:rPr>
              <a:t>회귀에 가장 널리 사용되는 성능 측정 지표는 평균 제곱근 오차</a:t>
            </a:r>
            <a:r>
              <a:rPr lang="en-US" altLang="ko-KR" b="0" i="0" u="none" strike="noStrike" baseline="0">
                <a:latin typeface="+mn-ea"/>
                <a:ea typeface="+mn-ea"/>
              </a:rPr>
              <a:t>(RMSE)</a:t>
            </a:r>
          </a:p>
          <a:p>
            <a:pPr lvl="3"/>
            <a:r>
              <a:rPr lang="ko-KR" altLang="en-US" b="0" i="0" u="none" strike="noStrike" baseline="0">
                <a:latin typeface="+mn-ea"/>
                <a:ea typeface="+mn-ea"/>
              </a:rPr>
              <a:t>선형 회귀 모델을 훈련시키려면 </a:t>
            </a:r>
            <a:r>
              <a:rPr lang="en-US" altLang="ko-KR" b="0" i="0" u="none" strike="noStrike" baseline="0">
                <a:latin typeface="+mn-ea"/>
                <a:ea typeface="+mn-ea"/>
              </a:rPr>
              <a:t>RMSE</a:t>
            </a:r>
            <a:r>
              <a:rPr lang="ko-KR" altLang="en-US" b="0" i="0" u="none" strike="noStrike" baseline="0">
                <a:latin typeface="+mn-ea"/>
                <a:ea typeface="+mn-ea"/>
              </a:rPr>
              <a:t>를 최소화하는 </a:t>
            </a:r>
            <a:r>
              <a:rPr lang="en-US" altLang="ko-KR" b="0" i="0" u="none" strike="noStrike" baseline="0">
                <a:latin typeface="+mn-ea"/>
                <a:ea typeface="+mn-ea"/>
              </a:rPr>
              <a:t>θ</a:t>
            </a:r>
            <a:r>
              <a:rPr lang="ko-KR" altLang="en-US" b="0" i="0" u="none" strike="noStrike" baseline="0">
                <a:latin typeface="+mn-ea"/>
                <a:ea typeface="+mn-ea"/>
              </a:rPr>
              <a:t>를 찾아야 함</a:t>
            </a:r>
            <a:endParaRPr lang="en-US" altLang="ko-KR" b="0" i="0" u="none" strike="noStrike" baseline="0">
              <a:latin typeface="+mn-ea"/>
              <a:ea typeface="+mn-ea"/>
            </a:endParaRPr>
          </a:p>
          <a:p>
            <a:pPr lvl="3"/>
            <a:r>
              <a:rPr lang="ko-KR" altLang="en-US" b="0" i="0" u="none" strike="noStrike" baseline="0">
                <a:latin typeface="+mn-ea"/>
                <a:ea typeface="+mn-ea"/>
              </a:rPr>
              <a:t>실제로는 </a:t>
            </a:r>
            <a:r>
              <a:rPr lang="en-US" altLang="ko-KR" b="0" i="0" u="none" strike="noStrike" baseline="0">
                <a:latin typeface="+mn-ea"/>
                <a:ea typeface="+mn-ea"/>
              </a:rPr>
              <a:t>RMSE</a:t>
            </a:r>
            <a:r>
              <a:rPr lang="ko-KR" altLang="en-US" b="0" i="0" u="none" strike="noStrike" baseline="0">
                <a:latin typeface="+mn-ea"/>
                <a:ea typeface="+mn-ea"/>
              </a:rPr>
              <a:t>보다 평균 제곱 오차</a:t>
            </a:r>
            <a:r>
              <a:rPr lang="en-US" altLang="ko-KR" b="0" i="0" u="none" strike="noStrike" baseline="0">
                <a:latin typeface="+mn-ea"/>
                <a:ea typeface="+mn-ea"/>
              </a:rPr>
              <a:t>(mean square error, MSE)</a:t>
            </a:r>
            <a:r>
              <a:rPr lang="ko-KR" altLang="en-US" b="0" i="0" u="none" strike="noStrike" baseline="0">
                <a:latin typeface="+mn-ea"/>
                <a:ea typeface="+mn-ea"/>
              </a:rPr>
              <a:t>를 최소화하는 것이 같은 결과를 내면서 더 간단함</a:t>
            </a:r>
            <a:endParaRPr lang="en-US" altLang="ko-KR" b="0" i="0" u="none" strike="noStrike" baseline="0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8BEE32-B487-581F-ACC8-74DD289743C8}"/>
              </a:ext>
            </a:extLst>
          </p:cNvPr>
          <p:cNvSpPr txBox="1"/>
          <p:nvPr/>
        </p:nvSpPr>
        <p:spPr>
          <a:xfrm>
            <a:off x="3954077" y="3441216"/>
            <a:ext cx="345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선형 회귀 모델의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MSE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비용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884A45-5FDB-456D-E74C-D53A291E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534" y="3771757"/>
            <a:ext cx="3238500" cy="69532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6578F4C1-6842-7EED-A015-C348DBA5205A}"/>
              </a:ext>
            </a:extLst>
          </p:cNvPr>
          <p:cNvSpPr/>
          <p:nvPr/>
        </p:nvSpPr>
        <p:spPr>
          <a:xfrm>
            <a:off x="3790765" y="3355759"/>
            <a:ext cx="3710866" cy="111132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6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 </a:t>
            </a:r>
            <a:r>
              <a:rPr lang="ko-KR" altLang="en-US" dirty="0"/>
              <a:t>선형 회귀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4.1.1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정규 방정식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정규 방정식</a:t>
            </a:r>
            <a:r>
              <a:rPr lang="en-US" altLang="ko-KR" dirty="0">
                <a:latin typeface="+mn-ea"/>
                <a:ea typeface="+mn-ea"/>
              </a:rPr>
              <a:t>(normal equation)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비용 함수를 최소화하는 </a:t>
            </a:r>
            <a:r>
              <a:rPr lang="en-US" altLang="ko-KR" dirty="0">
                <a:latin typeface="+mn-ea"/>
                <a:ea typeface="+mn-ea"/>
              </a:rPr>
              <a:t>θ </a:t>
            </a:r>
            <a:r>
              <a:rPr lang="ko-KR" altLang="en-US" dirty="0">
                <a:latin typeface="+mn-ea"/>
                <a:ea typeface="+mn-ea"/>
              </a:rPr>
              <a:t>값을 찾기 위한 해석적인 방법</a:t>
            </a:r>
            <a:endParaRPr lang="en-US" altLang="ko-KR" b="0" i="0" u="none" strike="noStrike" baseline="0" dirty="0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A4B11BD-F1FC-27B1-C133-F7E00A289FB5}"/>
              </a:ext>
            </a:extLst>
          </p:cNvPr>
          <p:cNvSpPr txBox="1"/>
          <p:nvPr/>
        </p:nvSpPr>
        <p:spPr>
          <a:xfrm>
            <a:off x="2080888" y="2295996"/>
            <a:ext cx="345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정규 방정식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85DB126-DBE2-9E43-F818-F3F176D2B390}"/>
              </a:ext>
            </a:extLst>
          </p:cNvPr>
          <p:cNvSpPr/>
          <p:nvPr/>
        </p:nvSpPr>
        <p:spPr>
          <a:xfrm>
            <a:off x="2325022" y="2201661"/>
            <a:ext cx="2965142" cy="111132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FE411D0-586E-72B8-233F-89D93C99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81" y="2682572"/>
            <a:ext cx="1647825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179A7E55-EA4D-AFD2-92DF-22F98EAB2C6C}"/>
                  </a:ext>
                </a:extLst>
              </p:cNvPr>
              <p:cNvSpPr txBox="1"/>
              <p:nvPr/>
            </p:nvSpPr>
            <p:spPr>
              <a:xfrm>
                <a:off x="5778435" y="2449884"/>
                <a:ext cx="4536489" cy="532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은 비용 함수를 최소화하는 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θ 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값입니다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y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y</a:t>
                </a:r>
                <a:r>
                  <a:rPr lang="en-US" altLang="ko-KR" sz="1400" baseline="300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(1)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부터 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y</a:t>
                </a:r>
                <a:r>
                  <a:rPr lang="en-US" altLang="ko-KR" sz="1400" baseline="-250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(m)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까지 포함하는 타깃 벡터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79A7E55-EA4D-AFD2-92DF-22F98EAB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35" y="2449884"/>
                <a:ext cx="4536489" cy="532325"/>
              </a:xfrm>
              <a:prstGeom prst="rect">
                <a:avLst/>
              </a:prstGeom>
              <a:blipFill rotWithShape="1">
                <a:blip r:embed="rId3"/>
                <a:stretch>
                  <a:fillRect l="-269" t="-1149"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94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 </a:t>
            </a:r>
            <a:r>
              <a:rPr lang="ko-KR" altLang="en-US" dirty="0"/>
              <a:t>선형 회귀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정규 방정식을 테스트하기 위해 임의의 선형 데이터를 생성</a:t>
            </a:r>
            <a:endParaRPr lang="en-US" altLang="ko-KR" b="0" i="0" u="none" strike="noStrike" baseline="0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A636BE-62A6-6831-3F5F-BAB33DD0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86852"/>
            <a:ext cx="5312837" cy="16328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02A1C61-722C-80F7-7319-1EA96EF2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08" y="3120577"/>
            <a:ext cx="4166584" cy="2746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96DEC7D-01EA-6670-5850-3E7436AB94A7}"/>
              </a:ext>
            </a:extLst>
          </p:cNvPr>
          <p:cNvSpPr txBox="1"/>
          <p:nvPr/>
        </p:nvSpPr>
        <p:spPr>
          <a:xfrm>
            <a:off x="3073623" y="6013959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랜덤으로 생성한 선형 데이터셋</a:t>
            </a:r>
          </a:p>
        </p:txBody>
      </p:sp>
    </p:spTree>
    <p:extLst>
      <p:ext uri="{BB962C8B-B14F-4D97-AF65-F5344CB8AC3E}">
        <p14:creationId xmlns:p14="http://schemas.microsoft.com/office/powerpoint/2010/main" val="31757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 </a:t>
            </a:r>
            <a:r>
              <a:rPr lang="ko-KR" altLang="en-US" dirty="0"/>
              <a:t>선형 회귀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정규 방정식을 사용해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을 계산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r>
                  <a:rPr lang="ko-KR" altLang="en-US" dirty="0" err="1">
                    <a:latin typeface="+mn-ea"/>
                    <a:ea typeface="+mn-ea"/>
                  </a:rPr>
                  <a:t>넘파이</a:t>
                </a:r>
                <a:r>
                  <a:rPr lang="ko-KR" altLang="en-US" dirty="0">
                    <a:latin typeface="+mn-ea"/>
                    <a:ea typeface="+mn-ea"/>
                  </a:rPr>
                  <a:t> 선형대수 모듈</a:t>
                </a:r>
                <a:r>
                  <a:rPr lang="en-US" altLang="ko-KR" dirty="0">
                    <a:latin typeface="+mn-ea"/>
                    <a:ea typeface="+mn-ea"/>
                  </a:rPr>
                  <a:t>(</a:t>
                </a:r>
                <a:r>
                  <a:rPr lang="en-US" altLang="ko-KR" dirty="0" err="1">
                    <a:latin typeface="+mn-ea"/>
                    <a:ea typeface="+mn-ea"/>
                  </a:rPr>
                  <a:t>np.linalg</a:t>
                </a:r>
                <a:r>
                  <a:rPr lang="en-US" altLang="ko-KR" dirty="0">
                    <a:latin typeface="+mn-ea"/>
                    <a:ea typeface="+mn-ea"/>
                  </a:rPr>
                  <a:t>)</a:t>
                </a:r>
                <a:r>
                  <a:rPr lang="ko-KR" altLang="en-US" dirty="0">
                    <a:latin typeface="+mn-ea"/>
                    <a:ea typeface="+mn-ea"/>
                  </a:rPr>
                  <a:t>의 </a:t>
                </a:r>
                <a:r>
                  <a:rPr lang="en-US" altLang="ko-KR" dirty="0" err="1">
                    <a:latin typeface="+mn-ea"/>
                    <a:ea typeface="+mn-ea"/>
                  </a:rPr>
                  <a:t>inv</a:t>
                </a:r>
                <a:r>
                  <a:rPr lang="en-US" altLang="ko-KR" dirty="0">
                    <a:latin typeface="+mn-ea"/>
                    <a:ea typeface="+mn-ea"/>
                  </a:rPr>
                  <a:t>() </a:t>
                </a:r>
                <a:r>
                  <a:rPr lang="ko-KR" altLang="en-US" dirty="0">
                    <a:latin typeface="+mn-ea"/>
                    <a:ea typeface="+mn-ea"/>
                  </a:rPr>
                  <a:t>함수를 사용해 </a:t>
                </a:r>
                <a:r>
                  <a:rPr lang="ko-KR" altLang="en-US" dirty="0" err="1">
                    <a:latin typeface="+mn-ea"/>
                    <a:ea typeface="+mn-ea"/>
                  </a:rPr>
                  <a:t>역행렬을</a:t>
                </a:r>
                <a:r>
                  <a:rPr lang="ko-KR" altLang="en-US" dirty="0">
                    <a:latin typeface="+mn-ea"/>
                    <a:ea typeface="+mn-ea"/>
                  </a:rPr>
                  <a:t> 계산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r>
                  <a:rPr lang="en-US" altLang="ko-KR" dirty="0">
                    <a:latin typeface="+mn-ea"/>
                    <a:ea typeface="+mn-ea"/>
                  </a:rPr>
                  <a:t>dot() </a:t>
                </a:r>
                <a:r>
                  <a:rPr lang="ko-KR" altLang="en-US" dirty="0" err="1">
                    <a:latin typeface="+mn-ea"/>
                    <a:ea typeface="+mn-ea"/>
                  </a:rPr>
                  <a:t>메서드를</a:t>
                </a:r>
                <a:r>
                  <a:rPr lang="ko-KR" altLang="en-US" dirty="0">
                    <a:latin typeface="+mn-ea"/>
                    <a:ea typeface="+mn-ea"/>
                  </a:rPr>
                  <a:t> 사용해 행렬 곱셈 수행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endParaRPr lang="en-US" altLang="ko-KR" b="0" i="0" u="none" strike="noStrike" baseline="0" dirty="0">
                  <a:latin typeface="+mn-ea"/>
                  <a:ea typeface="+mn-ea"/>
                </a:endParaRPr>
              </a:p>
              <a:p>
                <a:pPr lvl="2"/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endParaRPr lang="en-US" altLang="ko-KR" b="0" i="0" u="none" strike="noStrike" baseline="0" dirty="0">
                  <a:latin typeface="+mn-ea"/>
                  <a:ea typeface="+mn-ea"/>
                </a:endParaRPr>
              </a:p>
              <a:p>
                <a:pPr lvl="2"/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endParaRPr lang="en-US" altLang="ko-KR" b="0" i="0" u="none" strike="noStrike" baseline="0" dirty="0">
                  <a:latin typeface="+mn-ea"/>
                  <a:ea typeface="+mn-ea"/>
                </a:endParaRPr>
              </a:p>
              <a:p>
                <a:pPr lvl="2"/>
                <a:r>
                  <a:rPr lang="ko-KR" altLang="en-US" b="0" i="0" u="none" strike="noStrike" baseline="0" dirty="0">
                    <a:latin typeface="+mn-ea"/>
                    <a:ea typeface="+mn-ea"/>
                  </a:rPr>
                  <a:t>정규 방정식으로 계산한 값을 확인</a:t>
                </a:r>
                <a:endParaRPr lang="en-US" altLang="ko-KR" b="0" i="0" u="none" strike="noStrike" baseline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2070D4-3BC8-D141-1F4C-BD255A5B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22742"/>
            <a:ext cx="5724525" cy="1419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EC596D7-8EB6-F44D-9DD4-B0D51F822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494" y="3749513"/>
            <a:ext cx="2886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3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 </a:t>
            </a:r>
            <a:r>
              <a:rPr lang="ko-KR" altLang="en-US" dirty="0"/>
              <a:t>선형 회귀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>
                    <a:latin typeface="+mn-ea"/>
                    <a:ea typeface="+mn-ea"/>
                  </a:rPr>
                  <a:t>을 사용해 예측하고 그래프 그리기</a:t>
                </a:r>
                <a:endParaRPr lang="en-US" altLang="ko-KR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C98AA9-7799-305F-5EF6-E5F05C34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62808"/>
            <a:ext cx="5627295" cy="16491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1AE9CD0-A18A-6AE5-3DCA-980E3667B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160606"/>
            <a:ext cx="3759345" cy="15709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CDFCFDC-10AB-5358-EBFF-6F7DF802A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42312"/>
            <a:ext cx="4751939" cy="3110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A6A3DB-36D6-C74C-A795-C2BECD260A3F}"/>
              </a:ext>
            </a:extLst>
          </p:cNvPr>
          <p:cNvSpPr txBox="1"/>
          <p:nvPr/>
        </p:nvSpPr>
        <p:spPr>
          <a:xfrm>
            <a:off x="6326463" y="5850346"/>
            <a:ext cx="4521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선형 회귀 모델의 예측</a:t>
            </a:r>
          </a:p>
        </p:txBody>
      </p:sp>
    </p:spTree>
    <p:extLst>
      <p:ext uri="{BB962C8B-B14F-4D97-AF65-F5344CB8AC3E}">
        <p14:creationId xmlns:p14="http://schemas.microsoft.com/office/powerpoint/2010/main" val="274975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 </a:t>
            </a:r>
            <a:r>
              <a:rPr lang="ko-KR" altLang="en-US" dirty="0"/>
              <a:t>선형 회귀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사이킷런에서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선형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회귀를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수행</m:t>
                    </m:r>
                  </m:oMath>
                </a14:m>
                <a:endParaRPr lang="en-US" altLang="ko-KR">
                  <a:latin typeface="+mn-ea"/>
                </a:endParaRPr>
              </a:p>
              <a:p>
                <a:pPr lvl="2"/>
                <a:r>
                  <a:rPr lang="ko-KR" altLang="en-US">
                    <a:latin typeface="+mn-ea"/>
                    <a:ea typeface="+mn-ea"/>
                  </a:rPr>
                  <a:t>사이킷런은 특성의 가중치</a:t>
                </a:r>
                <a:r>
                  <a:rPr lang="en-US" altLang="ko-KR">
                    <a:latin typeface="+mn-ea"/>
                    <a:ea typeface="+mn-ea"/>
                  </a:rPr>
                  <a:t>(coef_)</a:t>
                </a:r>
                <a:r>
                  <a:rPr lang="ko-KR" altLang="en-US">
                    <a:latin typeface="+mn-ea"/>
                    <a:ea typeface="+mn-ea"/>
                  </a:rPr>
                  <a:t>와 편향</a:t>
                </a:r>
                <a:r>
                  <a:rPr lang="en-US" altLang="ko-KR">
                    <a:latin typeface="+mn-ea"/>
                    <a:ea typeface="+mn-ea"/>
                  </a:rPr>
                  <a:t>(intercept_)</a:t>
                </a:r>
                <a:r>
                  <a:rPr lang="ko-KR" altLang="en-US">
                    <a:latin typeface="+mn-ea"/>
                    <a:ea typeface="+mn-ea"/>
                  </a:rPr>
                  <a:t>을 분리하여 저장</a:t>
                </a:r>
                <a:endParaRPr lang="en-US" altLang="ko-KR">
                  <a:latin typeface="+mn-ea"/>
                  <a:ea typeface="+mn-ea"/>
                </a:endParaRPr>
              </a:p>
              <a:p>
                <a:pPr lvl="2"/>
                <a:endParaRPr lang="en-US" altLang="ko-KR">
                  <a:latin typeface="+mn-ea"/>
                  <a:ea typeface="+mn-ea"/>
                </a:endParaRPr>
              </a:p>
              <a:p>
                <a:pPr lvl="2"/>
                <a:endParaRPr lang="en-US" altLang="ko-KR">
                  <a:latin typeface="+mn-ea"/>
                  <a:ea typeface="+mn-ea"/>
                </a:endParaRPr>
              </a:p>
              <a:p>
                <a:pPr lvl="2"/>
                <a:endParaRPr lang="en-US" altLang="ko-KR">
                  <a:latin typeface="+mn-ea"/>
                  <a:ea typeface="+mn-ea"/>
                </a:endParaRPr>
              </a:p>
              <a:p>
                <a:pPr lvl="2"/>
                <a:endParaRPr lang="en-US" altLang="ko-KR">
                  <a:latin typeface="+mn-ea"/>
                  <a:ea typeface="+mn-ea"/>
                </a:endParaRPr>
              </a:p>
              <a:p>
                <a:pPr lvl="2"/>
                <a:endParaRPr lang="en-US" altLang="ko-KR">
                  <a:latin typeface="+mn-ea"/>
                  <a:ea typeface="+mn-ea"/>
                </a:endParaRPr>
              </a:p>
              <a:p>
                <a:pPr lvl="2"/>
                <a:endParaRPr lang="en-US" altLang="ko-KR">
                  <a:latin typeface="+mn-ea"/>
                  <a:ea typeface="+mn-ea"/>
                </a:endParaRPr>
              </a:p>
              <a:p>
                <a:pPr lvl="2"/>
                <a:endParaRPr lang="en-US" altLang="ko-KR">
                  <a:latin typeface="+mn-ea"/>
                  <a:ea typeface="+mn-ea"/>
                </a:endParaRPr>
              </a:p>
              <a:p>
                <a:pPr lvl="2"/>
                <a:r>
                  <a:rPr lang="en-US" altLang="ko-KR">
                    <a:latin typeface="+mn-ea"/>
                    <a:ea typeface="+mn-ea"/>
                  </a:rPr>
                  <a:t>LinearRegression </a:t>
                </a:r>
                <a:r>
                  <a:rPr lang="ko-KR" altLang="en-US">
                    <a:latin typeface="+mn-ea"/>
                    <a:ea typeface="+mn-ea"/>
                  </a:rPr>
                  <a:t>클래스는 </a:t>
                </a:r>
                <a:r>
                  <a:rPr lang="en-US" altLang="ko-KR">
                    <a:latin typeface="+mn-ea"/>
                    <a:ea typeface="+mn-ea"/>
                  </a:rPr>
                  <a:t>scipy.linalg.lstsq() </a:t>
                </a:r>
                <a:r>
                  <a:rPr lang="ko-KR" altLang="en-US">
                    <a:latin typeface="+mn-ea"/>
                    <a:ea typeface="+mn-ea"/>
                  </a:rPr>
                  <a:t>함수를 직접 호출</a:t>
                </a:r>
                <a:endParaRPr lang="en-US" altLang="ko-KR">
                  <a:latin typeface="+mn-ea"/>
                  <a:ea typeface="+mn-ea"/>
                </a:endParaRPr>
              </a:p>
              <a:p>
                <a:pPr lvl="3"/>
                <a:r>
                  <a:rPr lang="ko-KR" altLang="en-US">
                    <a:latin typeface="+mn-ea"/>
                    <a:ea typeface="+mn-ea"/>
                  </a:rPr>
                  <a:t>이 함수는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>
                    <a:latin typeface="+mn-ea"/>
                    <a:ea typeface="+mn-ea"/>
                  </a:rPr>
                  <a:t> = X+y</a:t>
                </a:r>
                <a:r>
                  <a:rPr lang="ko-KR" altLang="en-US">
                    <a:latin typeface="+mn-ea"/>
                    <a:ea typeface="+mn-ea"/>
                  </a:rPr>
                  <a:t>를 계산 </a:t>
                </a:r>
                <a:r>
                  <a:rPr lang="en-US" altLang="ko-KR">
                    <a:latin typeface="+mn-ea"/>
                    <a:ea typeface="+mn-ea"/>
                  </a:rPr>
                  <a:t/>
                </a:r>
                <a:br>
                  <a:rPr lang="en-US" altLang="ko-KR">
                    <a:latin typeface="+mn-ea"/>
                    <a:ea typeface="+mn-ea"/>
                  </a:rPr>
                </a:br>
                <a:r>
                  <a:rPr lang="en-US" altLang="ko-KR">
                    <a:latin typeface="+mn-ea"/>
                    <a:ea typeface="+mn-ea"/>
                  </a:rPr>
                  <a:t>-</a:t>
                </a:r>
                <a:r>
                  <a:rPr lang="ko-KR" altLang="en-US">
                    <a:latin typeface="+mn-ea"/>
                    <a:ea typeface="+mn-ea"/>
                  </a:rPr>
                  <a:t> </a:t>
                </a:r>
                <a:r>
                  <a:rPr lang="en-US" altLang="ko-KR">
                    <a:latin typeface="+mn-ea"/>
                    <a:ea typeface="+mn-ea"/>
                  </a:rPr>
                  <a:t>X+</a:t>
                </a:r>
                <a:r>
                  <a:rPr lang="ko-KR" altLang="en-US">
                    <a:latin typeface="+mn-ea"/>
                    <a:ea typeface="+mn-ea"/>
                  </a:rPr>
                  <a:t>는 </a:t>
                </a:r>
                <a:r>
                  <a:rPr lang="en-US" altLang="ko-KR">
                    <a:latin typeface="+mn-ea"/>
                    <a:ea typeface="+mn-ea"/>
                  </a:rPr>
                  <a:t>X</a:t>
                </a:r>
                <a:r>
                  <a:rPr lang="ko-KR" altLang="en-US">
                    <a:latin typeface="+mn-ea"/>
                    <a:ea typeface="+mn-ea"/>
                  </a:rPr>
                  <a:t>의 유사역행렬</a:t>
                </a:r>
                <a:r>
                  <a:rPr lang="en-US" altLang="ko-KR">
                    <a:latin typeface="+mn-ea"/>
                    <a:ea typeface="+mn-ea"/>
                  </a:rPr>
                  <a:t>(pseudoinverse)</a:t>
                </a:r>
                <a:br>
                  <a:rPr lang="en-US" altLang="ko-KR">
                    <a:latin typeface="+mn-ea"/>
                    <a:ea typeface="+mn-ea"/>
                  </a:rPr>
                </a:br>
                <a:r>
                  <a:rPr lang="en-US" altLang="ko-KR">
                    <a:latin typeface="+mn-ea"/>
                    <a:ea typeface="+mn-ea"/>
                  </a:rPr>
                  <a:t>- </a:t>
                </a:r>
                <a:r>
                  <a:rPr lang="ko-KR" altLang="en-US">
                    <a:latin typeface="+mn-ea"/>
                    <a:ea typeface="+mn-ea"/>
                  </a:rPr>
                  <a:t>무어</a:t>
                </a:r>
                <a:r>
                  <a:rPr lang="en-US" altLang="ko-KR">
                    <a:latin typeface="+mn-ea"/>
                    <a:ea typeface="+mn-ea"/>
                  </a:rPr>
                  <a:t>-</a:t>
                </a:r>
                <a:r>
                  <a:rPr lang="ko-KR" altLang="en-US">
                    <a:latin typeface="+mn-ea"/>
                    <a:ea typeface="+mn-ea"/>
                  </a:rPr>
                  <a:t>펜로즈</a:t>
                </a:r>
                <a:r>
                  <a:rPr lang="en-US" altLang="ko-KR">
                    <a:latin typeface="+mn-ea"/>
                    <a:ea typeface="+mn-ea"/>
                  </a:rPr>
                  <a:t>(Moore-Penrose) </a:t>
                </a:r>
                <a:r>
                  <a:rPr lang="ko-KR" altLang="en-US">
                    <a:latin typeface="+mn-ea"/>
                    <a:ea typeface="+mn-ea"/>
                  </a:rPr>
                  <a:t>유사역행렬</a:t>
                </a:r>
                <a:endParaRPr lang="en-US" altLang="ko-KR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028AAE4-0B41-DB80-6C14-D51259F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13299"/>
            <a:ext cx="4645981" cy="22234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C03E0FD-391B-7F92-479D-998C6297F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983673"/>
            <a:ext cx="7146332" cy="12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 </a:t>
            </a:r>
            <a:r>
              <a:rPr lang="ko-KR" altLang="en-US" dirty="0"/>
              <a:t>선형 회귀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en-US" altLang="ko-KR">
                <a:latin typeface="+mn-ea"/>
                <a:ea typeface="+mn-ea"/>
              </a:rPr>
              <a:t>np.linalg.pinv() </a:t>
            </a:r>
            <a:r>
              <a:rPr lang="ko-KR" altLang="en-US">
                <a:latin typeface="+mn-ea"/>
                <a:ea typeface="+mn-ea"/>
              </a:rPr>
              <a:t>함수를 사용해 유사역행렬을 직접 구하기</a:t>
            </a:r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유사역행렬 자체는 특잇값 분해</a:t>
            </a:r>
            <a:r>
              <a:rPr lang="en-US" altLang="ko-KR">
                <a:latin typeface="+mn-ea"/>
                <a:ea typeface="+mn-ea"/>
              </a:rPr>
              <a:t>(singular value decomposition, SVD)</a:t>
            </a:r>
            <a:r>
              <a:rPr lang="ko-KR" altLang="en-US">
                <a:latin typeface="+mn-ea"/>
                <a:ea typeface="+mn-ea"/>
              </a:rPr>
              <a:t>라 부르는 표준 행렬 분해 기법을 </a:t>
            </a:r>
            <a:r>
              <a:rPr lang="en-US" altLang="ko-KR">
                <a:latin typeface="+mn-ea"/>
                <a:ea typeface="+mn-ea"/>
              </a:rPr>
              <a:t/>
            </a:r>
            <a:br>
              <a:rPr lang="en-US" altLang="ko-KR">
                <a:latin typeface="+mn-ea"/>
                <a:ea typeface="+mn-ea"/>
              </a:rPr>
            </a:br>
            <a:r>
              <a:rPr lang="ko-KR" altLang="en-US">
                <a:latin typeface="+mn-ea"/>
                <a:ea typeface="+mn-ea"/>
              </a:rPr>
              <a:t>사용해 계산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en-US" altLang="ko-KR">
                <a:latin typeface="+mn-ea"/>
                <a:ea typeface="+mn-ea"/>
              </a:rPr>
              <a:t>SVD</a:t>
            </a:r>
            <a:r>
              <a:rPr lang="ko-KR" altLang="en-US">
                <a:latin typeface="+mn-ea"/>
                <a:ea typeface="+mn-ea"/>
              </a:rPr>
              <a:t>는 훈련 세트 행렬 </a:t>
            </a:r>
            <a:r>
              <a:rPr lang="en-US" altLang="ko-KR">
                <a:latin typeface="+mn-ea"/>
                <a:ea typeface="+mn-ea"/>
              </a:rPr>
              <a:t>X</a:t>
            </a:r>
            <a:r>
              <a:rPr lang="ko-KR" altLang="en-US">
                <a:latin typeface="+mn-ea"/>
                <a:ea typeface="+mn-ea"/>
              </a:rPr>
              <a:t>를 </a:t>
            </a:r>
            <a:r>
              <a:rPr lang="en-US" altLang="ko-KR">
                <a:latin typeface="+mn-ea"/>
                <a:ea typeface="+mn-ea"/>
              </a:rPr>
              <a:t>3</a:t>
            </a:r>
            <a:r>
              <a:rPr lang="ko-KR" altLang="en-US">
                <a:latin typeface="+mn-ea"/>
                <a:ea typeface="+mn-ea"/>
              </a:rPr>
              <a:t>개의 행렬 곱셈 </a:t>
            </a:r>
            <a:r>
              <a:rPr lang="en-US" altLang="ko-KR">
                <a:latin typeface="+mn-ea"/>
                <a:ea typeface="+mn-ea"/>
              </a:rPr>
              <a:t>UΣV</a:t>
            </a:r>
            <a:r>
              <a:rPr lang="en-US" altLang="ko-KR" baseline="30000">
                <a:latin typeface="+mn-ea"/>
                <a:ea typeface="+mn-ea"/>
              </a:rPr>
              <a:t>T</a:t>
            </a:r>
            <a:r>
              <a:rPr lang="ko-KR" altLang="en-US">
                <a:latin typeface="+mn-ea"/>
                <a:ea typeface="+mn-ea"/>
              </a:rPr>
              <a:t>로 분해</a:t>
            </a:r>
            <a:r>
              <a:rPr lang="en-US" altLang="ko-KR">
                <a:latin typeface="+mn-ea"/>
                <a:ea typeface="+mn-ea"/>
              </a:rPr>
              <a:t> (numpy.linalg.svd()</a:t>
            </a:r>
            <a:r>
              <a:rPr lang="ko-KR" altLang="en-US">
                <a:latin typeface="+mn-ea"/>
                <a:ea typeface="+mn-ea"/>
              </a:rPr>
              <a:t>를 참고</a:t>
            </a:r>
            <a:r>
              <a:rPr lang="en-US" altLang="ko-KR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>
                <a:latin typeface="+mn-ea"/>
                <a:ea typeface="+mn-ea"/>
              </a:rPr>
              <a:t>유사역행렬은 </a:t>
            </a:r>
            <a:r>
              <a:rPr lang="en-US" altLang="ko-KR">
                <a:latin typeface="+mn-ea"/>
                <a:ea typeface="+mn-ea"/>
              </a:rPr>
              <a:t>X</a:t>
            </a:r>
            <a:r>
              <a:rPr lang="en-US" altLang="ko-KR" baseline="30000">
                <a:latin typeface="+mn-ea"/>
                <a:ea typeface="+mn-ea"/>
              </a:rPr>
              <a:t>+</a:t>
            </a:r>
            <a:r>
              <a:rPr lang="en-US" altLang="ko-KR">
                <a:latin typeface="+mn-ea"/>
                <a:ea typeface="+mn-ea"/>
              </a:rPr>
              <a:t>=VΣ</a:t>
            </a:r>
            <a:r>
              <a:rPr lang="en-US" altLang="ko-KR" baseline="30000">
                <a:latin typeface="+mn-ea"/>
                <a:ea typeface="+mn-ea"/>
              </a:rPr>
              <a:t>+</a:t>
            </a:r>
            <a:r>
              <a:rPr lang="en-US" altLang="ko-KR">
                <a:latin typeface="+mn-ea"/>
                <a:ea typeface="+mn-ea"/>
              </a:rPr>
              <a:t>U</a:t>
            </a:r>
            <a:r>
              <a:rPr lang="en-US" altLang="ko-KR" baseline="30000">
                <a:latin typeface="+mn-ea"/>
                <a:ea typeface="+mn-ea"/>
              </a:rPr>
              <a:t>T</a:t>
            </a:r>
            <a:r>
              <a:rPr lang="ko-KR" altLang="en-US">
                <a:latin typeface="+mn-ea"/>
                <a:ea typeface="+mn-ea"/>
              </a:rPr>
              <a:t>로 계산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9A1D13A-6094-DF10-BF8C-80446837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0368"/>
            <a:ext cx="37623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 </a:t>
            </a:r>
            <a:r>
              <a:rPr lang="ko-KR" altLang="en-US" dirty="0"/>
              <a:t>선형 회귀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4.1.2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계산 복잡도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정규 방정식은 </a:t>
            </a:r>
            <a:r>
              <a:rPr lang="en-US" altLang="ko-KR">
                <a:latin typeface="+mn-ea"/>
                <a:ea typeface="+mn-ea"/>
              </a:rPr>
              <a:t>(n + 1) × (n + 1) </a:t>
            </a:r>
            <a:r>
              <a:rPr lang="ko-KR" altLang="en-US">
                <a:latin typeface="+mn-ea"/>
                <a:ea typeface="+mn-ea"/>
              </a:rPr>
              <a:t>크기의 </a:t>
            </a:r>
            <a:r>
              <a:rPr lang="en-US" altLang="ko-KR">
                <a:latin typeface="+mn-ea"/>
                <a:ea typeface="+mn-ea"/>
              </a:rPr>
              <a:t>X</a:t>
            </a:r>
            <a:r>
              <a:rPr lang="en-US" altLang="ko-KR" baseline="30000">
                <a:latin typeface="+mn-ea"/>
                <a:ea typeface="+mn-ea"/>
              </a:rPr>
              <a:t>T</a:t>
            </a:r>
            <a:r>
              <a:rPr lang="en-US" altLang="ko-KR">
                <a:latin typeface="+mn-ea"/>
                <a:ea typeface="+mn-ea"/>
              </a:rPr>
              <a:t>X</a:t>
            </a:r>
            <a:r>
              <a:rPr lang="ko-KR" altLang="en-US">
                <a:latin typeface="+mn-ea"/>
                <a:ea typeface="+mn-ea"/>
              </a:rPr>
              <a:t>의 역행렬을 계산</a:t>
            </a:r>
            <a:r>
              <a:rPr lang="en-US" altLang="ko-KR">
                <a:latin typeface="+mn-ea"/>
                <a:ea typeface="+mn-ea"/>
              </a:rPr>
              <a:t>(n</a:t>
            </a:r>
            <a:r>
              <a:rPr lang="ko-KR" altLang="en-US">
                <a:latin typeface="+mn-ea"/>
                <a:ea typeface="+mn-ea"/>
              </a:rPr>
              <a:t>은 특성 수</a:t>
            </a:r>
            <a:r>
              <a:rPr lang="en-US" altLang="ko-KR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>
                <a:latin typeface="+mn-ea"/>
                <a:ea typeface="+mn-ea"/>
              </a:rPr>
              <a:t>역행렬을 계산하는 계산 복잡도</a:t>
            </a:r>
            <a:r>
              <a:rPr lang="en-US" altLang="ko-KR">
                <a:latin typeface="+mn-ea"/>
                <a:ea typeface="+mn-ea"/>
              </a:rPr>
              <a:t>(computational complexity)</a:t>
            </a:r>
            <a:r>
              <a:rPr lang="ko-KR" altLang="en-US">
                <a:latin typeface="+mn-ea"/>
                <a:ea typeface="+mn-ea"/>
              </a:rPr>
              <a:t>는 일반적으로 </a:t>
            </a:r>
            <a:r>
              <a:rPr lang="en-US" altLang="ko-KR">
                <a:latin typeface="+mn-ea"/>
                <a:ea typeface="+mn-ea"/>
              </a:rPr>
              <a:t>O(n</a:t>
            </a:r>
            <a:r>
              <a:rPr lang="en-US" altLang="ko-KR" baseline="30000">
                <a:latin typeface="+mn-ea"/>
                <a:ea typeface="+mn-ea"/>
              </a:rPr>
              <a:t>2.4</a:t>
            </a:r>
            <a:r>
              <a:rPr lang="en-US" altLang="ko-KR">
                <a:latin typeface="+mn-ea"/>
                <a:ea typeface="+mn-ea"/>
              </a:rPr>
              <a:t>)</a:t>
            </a:r>
            <a:r>
              <a:rPr lang="ko-KR" altLang="en-US">
                <a:latin typeface="+mn-ea"/>
                <a:ea typeface="+mn-ea"/>
              </a:rPr>
              <a:t>에서 </a:t>
            </a:r>
            <a:r>
              <a:rPr lang="en-US" altLang="ko-KR">
                <a:latin typeface="+mn-ea"/>
                <a:ea typeface="+mn-ea"/>
              </a:rPr>
              <a:t>O(n</a:t>
            </a:r>
            <a:r>
              <a:rPr lang="en-US" altLang="ko-KR" baseline="30000">
                <a:latin typeface="+mn-ea"/>
                <a:ea typeface="+mn-ea"/>
              </a:rPr>
              <a:t>3</a:t>
            </a:r>
            <a:r>
              <a:rPr lang="en-US" altLang="ko-KR">
                <a:latin typeface="+mn-ea"/>
                <a:ea typeface="+mn-ea"/>
              </a:rPr>
              <a:t>) </a:t>
            </a:r>
            <a:r>
              <a:rPr lang="ko-KR" altLang="en-US">
                <a:latin typeface="+mn-ea"/>
                <a:ea typeface="+mn-ea"/>
              </a:rPr>
              <a:t>사이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특성 수가 두 배로 늘어나면 계산 시간이 대략 </a:t>
            </a:r>
            <a:r>
              <a:rPr lang="en-US" altLang="ko-KR">
                <a:latin typeface="+mn-ea"/>
                <a:ea typeface="+mn-ea"/>
              </a:rPr>
              <a:t>2</a:t>
            </a:r>
            <a:r>
              <a:rPr lang="en-US" altLang="ko-KR" baseline="30000">
                <a:latin typeface="+mn-ea"/>
                <a:ea typeface="+mn-ea"/>
              </a:rPr>
              <a:t>2.4</a:t>
            </a:r>
            <a:r>
              <a:rPr lang="en-US" altLang="ko-KR">
                <a:latin typeface="+mn-ea"/>
                <a:ea typeface="+mn-ea"/>
              </a:rPr>
              <a:t>= 5.3</a:t>
            </a:r>
            <a:r>
              <a:rPr lang="ko-KR" altLang="en-US">
                <a:latin typeface="+mn-ea"/>
                <a:ea typeface="+mn-ea"/>
              </a:rPr>
              <a:t>에서 </a:t>
            </a:r>
            <a:r>
              <a:rPr lang="en-US" altLang="ko-KR">
                <a:latin typeface="+mn-ea"/>
                <a:ea typeface="+mn-ea"/>
              </a:rPr>
              <a:t>2</a:t>
            </a:r>
            <a:r>
              <a:rPr lang="en-US" altLang="ko-KR" baseline="30000">
                <a:latin typeface="+mn-ea"/>
                <a:ea typeface="+mn-ea"/>
              </a:rPr>
              <a:t>3</a:t>
            </a:r>
            <a:r>
              <a:rPr lang="en-US" altLang="ko-KR">
                <a:latin typeface="+mn-ea"/>
                <a:ea typeface="+mn-ea"/>
              </a:rPr>
              <a:t>= 8</a:t>
            </a:r>
            <a:r>
              <a:rPr lang="ko-KR" altLang="en-US">
                <a:latin typeface="+mn-ea"/>
                <a:ea typeface="+mn-ea"/>
              </a:rPr>
              <a:t>배로 증가</a:t>
            </a:r>
            <a:endParaRPr lang="en-US" altLang="ko-KR"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사이킷런의 </a:t>
            </a:r>
            <a:r>
              <a:rPr lang="en-US" altLang="ko-KR">
                <a:latin typeface="+mn-ea"/>
                <a:ea typeface="+mn-ea"/>
              </a:rPr>
              <a:t>LinearRegression </a:t>
            </a:r>
            <a:r>
              <a:rPr lang="ko-KR" altLang="en-US">
                <a:latin typeface="+mn-ea"/>
                <a:ea typeface="+mn-ea"/>
              </a:rPr>
              <a:t>클래스가 사용하는 </a:t>
            </a:r>
            <a:r>
              <a:rPr lang="en-US" altLang="ko-KR">
                <a:latin typeface="+mn-ea"/>
                <a:ea typeface="+mn-ea"/>
              </a:rPr>
              <a:t>SVD </a:t>
            </a:r>
            <a:r>
              <a:rPr lang="ko-KR" altLang="en-US">
                <a:latin typeface="+mn-ea"/>
                <a:ea typeface="+mn-ea"/>
              </a:rPr>
              <a:t>방법은 약 </a:t>
            </a:r>
            <a:r>
              <a:rPr lang="en-US" altLang="ko-KR">
                <a:latin typeface="+mn-ea"/>
                <a:ea typeface="+mn-ea"/>
              </a:rPr>
              <a:t>O(n</a:t>
            </a:r>
            <a:r>
              <a:rPr lang="en-US" altLang="ko-KR" baseline="30000">
                <a:latin typeface="+mn-ea"/>
                <a:ea typeface="+mn-ea"/>
              </a:rPr>
              <a:t>2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99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r>
              <a:rPr lang="ko-KR" altLang="en-US">
                <a:latin typeface="+mn-ea"/>
                <a:ea typeface="+mn-ea"/>
              </a:rPr>
              <a:t>경사 하강법</a:t>
            </a:r>
            <a:r>
              <a:rPr lang="en-US" altLang="ko-KR">
                <a:latin typeface="+mn-ea"/>
                <a:ea typeface="+mn-ea"/>
              </a:rPr>
              <a:t>(gradient descent, GD)</a:t>
            </a:r>
          </a:p>
          <a:p>
            <a:pPr lvl="1"/>
            <a:r>
              <a:rPr lang="ko-KR" altLang="en-US">
                <a:latin typeface="+mn-ea"/>
                <a:ea typeface="+mn-ea"/>
              </a:rPr>
              <a:t>여러 종류의 문제에서 최적의 해법을 찾을 수 있는 일반적인 최적화 알고리즘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빨리 골짜기로 내려가는 좋은 방법은 가장 가파른 길을 따라 아래로 내려가는 것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파라미터 벡터 </a:t>
            </a:r>
            <a:r>
              <a:rPr lang="en-US" altLang="ko-KR">
                <a:latin typeface="+mn-ea"/>
                <a:ea typeface="+mn-ea"/>
              </a:rPr>
              <a:t>θ</a:t>
            </a:r>
            <a:r>
              <a:rPr lang="ko-KR" altLang="en-US">
                <a:latin typeface="+mn-ea"/>
                <a:ea typeface="+mn-ea"/>
              </a:rPr>
              <a:t>에 대해 비용 함수의 현재 그레이디언트</a:t>
            </a:r>
            <a:r>
              <a:rPr lang="en-US" altLang="ko-KR">
                <a:latin typeface="+mn-ea"/>
                <a:ea typeface="+mn-ea"/>
              </a:rPr>
              <a:t>(gradient)</a:t>
            </a:r>
            <a:r>
              <a:rPr lang="ko-KR" altLang="en-US">
                <a:latin typeface="+mn-ea"/>
                <a:ea typeface="+mn-ea"/>
              </a:rPr>
              <a:t>를 계산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그레이디언트가 감소하는 방향으로 진행하여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그레이디언트가 </a:t>
            </a:r>
            <a:r>
              <a:rPr lang="en-US" altLang="ko-KR">
                <a:latin typeface="+mn-ea"/>
                <a:ea typeface="+mn-ea"/>
              </a:rPr>
              <a:t>0</a:t>
            </a:r>
            <a:r>
              <a:rPr lang="ko-KR" altLang="en-US">
                <a:latin typeface="+mn-ea"/>
                <a:ea typeface="+mn-ea"/>
              </a:rPr>
              <a:t>이 되면 최솟값에 도달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7453F8-7D51-C647-B86D-B25833AD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80" y="2737418"/>
            <a:ext cx="4569040" cy="237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9FC71B-5DD6-C65E-56C9-08F381A2BDCA}"/>
              </a:ext>
            </a:extLst>
          </p:cNvPr>
          <p:cNvSpPr txBox="1"/>
          <p:nvPr/>
        </p:nvSpPr>
        <p:spPr>
          <a:xfrm>
            <a:off x="1855433" y="5303207"/>
            <a:ext cx="88776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여기서 모델 파라미터는 랜덤하게 초기화된 후 반복적으로 수정되어 비용 함수를 최소화</a:t>
            </a:r>
            <a:endParaRPr lang="en-US" altLang="ko-KR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학습 스텝 크기는 비용 함수의 기울기에 비례</a:t>
            </a:r>
            <a:endParaRPr lang="en-US" altLang="ko-KR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따라서 비용이 최솟값에 가까워질수록 스텝 크기가 점진적으로 줄어듬</a:t>
            </a:r>
          </a:p>
        </p:txBody>
      </p:sp>
    </p:spTree>
    <p:extLst>
      <p:ext uri="{BB962C8B-B14F-4D97-AF65-F5344CB8AC3E}">
        <p14:creationId xmlns:p14="http://schemas.microsoft.com/office/powerpoint/2010/main" val="56900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학습률 하이퍼파라미터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학습률이 너무 작으면 알고리즘이 수렴하기 위해 반복을 많이 진행해야 하므로 시간이 오래 걸림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학습률이 너무 크면 알고리즘을 더 큰 값으로 발산하게 만들어 적절한 해법을 찾지 못함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9FC71B-5DD6-C65E-56C9-08F381A2BDCA}"/>
              </a:ext>
            </a:extLst>
          </p:cNvPr>
          <p:cNvSpPr txBox="1"/>
          <p:nvPr/>
        </p:nvSpPr>
        <p:spPr>
          <a:xfrm>
            <a:off x="1722919" y="4735772"/>
            <a:ext cx="3293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학습률이 너무 작을 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6353E1-9EE8-59A7-4847-6B8F3AA2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49" y="2078826"/>
            <a:ext cx="4827556" cy="25570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B5B10AF-F9A9-E3DD-686D-342CFB382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68" y="2100870"/>
            <a:ext cx="4886339" cy="2512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CAC14B-A049-9356-80FD-569895F783C3}"/>
              </a:ext>
            </a:extLst>
          </p:cNvPr>
          <p:cNvSpPr txBox="1"/>
          <p:nvPr/>
        </p:nvSpPr>
        <p:spPr>
          <a:xfrm>
            <a:off x="7175465" y="4635888"/>
            <a:ext cx="3293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학습률이 너무 클 때</a:t>
            </a:r>
          </a:p>
        </p:txBody>
      </p:sp>
    </p:spTree>
    <p:extLst>
      <p:ext uri="{BB962C8B-B14F-4D97-AF65-F5344CB8AC3E}">
        <p14:creationId xmlns:p14="http://schemas.microsoft.com/office/powerpoint/2010/main" val="11645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경사 하강법의 두 가지 문제점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알고리즘이 왼쪽에서 시작하면 전역 최솟값</a:t>
            </a:r>
            <a:r>
              <a:rPr lang="en-US" altLang="ko-KR">
                <a:latin typeface="+mn-ea"/>
                <a:ea typeface="+mn-ea"/>
              </a:rPr>
              <a:t>(global minimum)</a:t>
            </a:r>
            <a:r>
              <a:rPr lang="ko-KR" altLang="en-US">
                <a:latin typeface="+mn-ea"/>
                <a:ea typeface="+mn-ea"/>
              </a:rPr>
              <a:t>보다 덜 좋은 지역 최솟값</a:t>
            </a:r>
            <a:r>
              <a:rPr lang="en-US" altLang="ko-KR">
                <a:latin typeface="+mn-ea"/>
                <a:ea typeface="+mn-ea"/>
              </a:rPr>
              <a:t>(local minimum)</a:t>
            </a:r>
            <a:r>
              <a:rPr lang="ko-KR" altLang="en-US">
                <a:latin typeface="+mn-ea"/>
                <a:ea typeface="+mn-ea"/>
              </a:rPr>
              <a:t>에 수렴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오른쪽에서 시작하면 평탄한 지역을 지나기 위해 시간이 오래 걸리고 일찍 멈추게 되어 전역 최솟값에 도달하지 못함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다행히 선형 회귀를 위한 </a:t>
            </a:r>
            <a:r>
              <a:rPr lang="en-US" altLang="ko-KR">
                <a:latin typeface="+mn-ea"/>
                <a:ea typeface="+mn-ea"/>
              </a:rPr>
              <a:t>MSE </a:t>
            </a:r>
            <a:r>
              <a:rPr lang="ko-KR" altLang="en-US">
                <a:latin typeface="+mn-ea"/>
                <a:ea typeface="+mn-ea"/>
              </a:rPr>
              <a:t>비용 함수는 곡선에서 어떤 두 점을 선택해 선을 그어도 곡선을 가로지르지 않는 </a:t>
            </a:r>
            <a:r>
              <a:rPr lang="en-US" altLang="ko-KR">
                <a:latin typeface="+mn-ea"/>
                <a:ea typeface="+mn-ea"/>
              </a:rPr>
              <a:t/>
            </a:r>
            <a:br>
              <a:rPr lang="en-US" altLang="ko-KR">
                <a:latin typeface="+mn-ea"/>
                <a:ea typeface="+mn-ea"/>
              </a:rPr>
            </a:br>
            <a:r>
              <a:rPr lang="ko-KR" altLang="en-US">
                <a:latin typeface="+mn-ea"/>
                <a:ea typeface="+mn-ea"/>
              </a:rPr>
              <a:t>볼록 함수</a:t>
            </a:r>
            <a:r>
              <a:rPr lang="en-US" altLang="ko-KR">
                <a:latin typeface="+mn-ea"/>
                <a:ea typeface="+mn-ea"/>
              </a:rPr>
              <a:t>(convex function)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CAC14B-A049-9356-80FD-569895F783C3}"/>
              </a:ext>
            </a:extLst>
          </p:cNvPr>
          <p:cNvSpPr txBox="1"/>
          <p:nvPr/>
        </p:nvSpPr>
        <p:spPr>
          <a:xfrm>
            <a:off x="4480733" y="5506587"/>
            <a:ext cx="3293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경사 하강법의 문제점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732364A-C700-4272-B890-6248F596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56" y="2813151"/>
            <a:ext cx="5001088" cy="25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4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특성들의 스케일이 매우 다르면 길쭉한 모양일 수 있음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en-US" altLang="ko-KR">
                <a:latin typeface="+mn-ea"/>
                <a:ea typeface="+mn-ea"/>
              </a:rPr>
              <a:t>[</a:t>
            </a:r>
            <a:r>
              <a:rPr lang="ko-KR" altLang="en-US">
                <a:latin typeface="+mn-ea"/>
                <a:ea typeface="+mn-ea"/>
              </a:rPr>
              <a:t>그림 </a:t>
            </a:r>
            <a:r>
              <a:rPr lang="en-US" altLang="ko-KR">
                <a:latin typeface="+mn-ea"/>
                <a:ea typeface="+mn-ea"/>
              </a:rPr>
              <a:t>4-7]</a:t>
            </a:r>
            <a:r>
              <a:rPr lang="ko-KR" altLang="en-US">
                <a:latin typeface="+mn-ea"/>
                <a:ea typeface="+mn-ea"/>
              </a:rPr>
              <a:t>은 특성 </a:t>
            </a:r>
            <a:r>
              <a:rPr lang="en-US" altLang="ko-KR">
                <a:latin typeface="+mn-ea"/>
                <a:ea typeface="+mn-ea"/>
              </a:rPr>
              <a:t>1</a:t>
            </a:r>
            <a:r>
              <a:rPr lang="ko-KR" altLang="en-US">
                <a:latin typeface="+mn-ea"/>
                <a:ea typeface="+mn-ea"/>
              </a:rPr>
              <a:t>과 특성 </a:t>
            </a:r>
            <a:r>
              <a:rPr lang="en-US" altLang="ko-KR">
                <a:latin typeface="+mn-ea"/>
                <a:ea typeface="+mn-ea"/>
              </a:rPr>
              <a:t>2</a:t>
            </a:r>
            <a:r>
              <a:rPr lang="ko-KR" altLang="en-US">
                <a:latin typeface="+mn-ea"/>
                <a:ea typeface="+mn-ea"/>
              </a:rPr>
              <a:t>의 스케일이 같은 훈련 세트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왼쪽</a:t>
            </a:r>
            <a:r>
              <a:rPr lang="en-US" altLang="ko-KR">
                <a:latin typeface="+mn-ea"/>
                <a:ea typeface="+mn-ea"/>
              </a:rPr>
              <a:t>), </a:t>
            </a:r>
            <a:r>
              <a:rPr lang="ko-KR" altLang="en-US">
                <a:latin typeface="+mn-ea"/>
                <a:ea typeface="+mn-ea"/>
              </a:rPr>
              <a:t>특성 </a:t>
            </a:r>
            <a:r>
              <a:rPr lang="en-US" altLang="ko-KR">
                <a:latin typeface="+mn-ea"/>
                <a:ea typeface="+mn-ea"/>
              </a:rPr>
              <a:t>1</a:t>
            </a:r>
            <a:r>
              <a:rPr lang="ko-KR" altLang="en-US">
                <a:latin typeface="+mn-ea"/>
                <a:ea typeface="+mn-ea"/>
              </a:rPr>
              <a:t>이 특성 </a:t>
            </a:r>
            <a:r>
              <a:rPr lang="en-US" altLang="ko-KR">
                <a:latin typeface="+mn-ea"/>
                <a:ea typeface="+mn-ea"/>
              </a:rPr>
              <a:t>2</a:t>
            </a:r>
            <a:r>
              <a:rPr lang="ko-KR" altLang="en-US">
                <a:latin typeface="+mn-ea"/>
                <a:ea typeface="+mn-ea"/>
              </a:rPr>
              <a:t>보다 더 작은 훈련 세트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오른쪽</a:t>
            </a:r>
            <a:r>
              <a:rPr lang="en-US" altLang="ko-KR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>
                <a:latin typeface="+mn-ea"/>
                <a:ea typeface="+mn-ea"/>
              </a:rPr>
              <a:t>모델 훈련은 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훈련 세트에서</a:t>
            </a:r>
            <a:r>
              <a:rPr lang="en-US" altLang="ko-KR">
                <a:latin typeface="+mn-ea"/>
                <a:ea typeface="+mn-ea"/>
              </a:rPr>
              <a:t>) </a:t>
            </a:r>
            <a:r>
              <a:rPr lang="ko-KR" altLang="en-US">
                <a:latin typeface="+mn-ea"/>
                <a:ea typeface="+mn-ea"/>
              </a:rPr>
              <a:t>비용 함수를 최소화하는 모델 파라미터의 조합을 찾는 일</a:t>
            </a:r>
            <a:r>
              <a:rPr lang="en-US" altLang="ko-KR">
                <a:latin typeface="+mn-ea"/>
                <a:ea typeface="+mn-ea"/>
              </a:rPr>
              <a:t/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모델의 파라미터 공간</a:t>
            </a:r>
            <a:r>
              <a:rPr lang="en-US" altLang="ko-KR">
                <a:latin typeface="+mn-ea"/>
                <a:ea typeface="+mn-ea"/>
              </a:rPr>
              <a:t>(parameter space)</a:t>
            </a:r>
            <a:r>
              <a:rPr lang="ko-KR" altLang="en-US">
                <a:latin typeface="+mn-ea"/>
                <a:ea typeface="+mn-ea"/>
              </a:rPr>
              <a:t>에서 찾는다고 표현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CAC14B-A049-9356-80FD-569895F783C3}"/>
              </a:ext>
            </a:extLst>
          </p:cNvPr>
          <p:cNvSpPr txBox="1"/>
          <p:nvPr/>
        </p:nvSpPr>
        <p:spPr>
          <a:xfrm>
            <a:off x="2496574" y="5389529"/>
            <a:ext cx="726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특성 스케일을 적용한 경사 하강법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과 적용하지 않은 경사 하강법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50ED114-CAF1-1499-A0F4-B22E9F14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94" y="2715806"/>
            <a:ext cx="5587012" cy="247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52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4.2.1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배치 경사 하강법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편도함수</a:t>
            </a:r>
            <a:r>
              <a:rPr lang="en-US" altLang="ko-KR">
                <a:latin typeface="+mn-ea"/>
                <a:ea typeface="+mn-ea"/>
              </a:rPr>
              <a:t>(partial derivative)</a:t>
            </a:r>
          </a:p>
          <a:p>
            <a:pPr lvl="2"/>
            <a:r>
              <a:rPr lang="en-US" altLang="ko-KR" i="1">
                <a:latin typeface="+mn-ea"/>
                <a:ea typeface="+mn-ea"/>
              </a:rPr>
              <a:t>θ</a:t>
            </a:r>
            <a:r>
              <a:rPr lang="en-US" altLang="ko-KR" i="1" baseline="-25000">
                <a:latin typeface="+mn-ea"/>
                <a:ea typeface="+mn-ea"/>
              </a:rPr>
              <a:t>j</a:t>
            </a:r>
            <a:r>
              <a:rPr lang="ko-KR" altLang="en-US">
                <a:latin typeface="+mn-ea"/>
                <a:ea typeface="+mn-ea"/>
              </a:rPr>
              <a:t>가 조금 변경될 때 비용 함수가 얼마나 바뀌는지 계산</a:t>
            </a:r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그레이디언트 벡터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편도함수를 각각 계산하는 대신 </a:t>
            </a:r>
            <a:r>
              <a:rPr lang="en-US" altLang="ko-KR">
                <a:latin typeface="+mn-ea"/>
                <a:ea typeface="+mn-ea"/>
              </a:rPr>
              <a:t>[</a:t>
            </a:r>
            <a:r>
              <a:rPr lang="ko-KR" altLang="en-US">
                <a:latin typeface="+mn-ea"/>
                <a:ea typeface="+mn-ea"/>
              </a:rPr>
              <a:t>식 </a:t>
            </a:r>
            <a:r>
              <a:rPr lang="en-US" altLang="ko-KR">
                <a:latin typeface="+mn-ea"/>
                <a:ea typeface="+mn-ea"/>
              </a:rPr>
              <a:t>4-6]</a:t>
            </a:r>
            <a:r>
              <a:rPr lang="ko-KR" altLang="en-US">
                <a:latin typeface="+mn-ea"/>
                <a:ea typeface="+mn-ea"/>
              </a:rPr>
              <a:t>을 사용하여 한꺼번에 계산</a:t>
            </a:r>
            <a:r>
              <a:rPr lang="en-US" altLang="ko-KR">
                <a:latin typeface="+mn-ea"/>
                <a:ea typeface="+mn-ea"/>
              </a:rPr>
              <a:t> 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6DF641-DE80-85BC-0133-F1C5FDDC3E9E}"/>
              </a:ext>
            </a:extLst>
          </p:cNvPr>
          <p:cNvSpPr txBox="1"/>
          <p:nvPr/>
        </p:nvSpPr>
        <p:spPr>
          <a:xfrm>
            <a:off x="2175029" y="2183919"/>
            <a:ext cx="2574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비용 함수의 편도함수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72DFD7F-D0AF-5BA8-966C-AA2FDAE4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53" y="2044993"/>
            <a:ext cx="3695700" cy="70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8D5410-C8B0-30FC-33EF-1452EA3EC8E5}"/>
              </a:ext>
            </a:extLst>
          </p:cNvPr>
          <p:cNvSpPr txBox="1"/>
          <p:nvPr/>
        </p:nvSpPr>
        <p:spPr>
          <a:xfrm>
            <a:off x="1524000" y="4579130"/>
            <a:ext cx="3364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비용 함수의 그레이디언트 벡터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BBC71A0-0025-3A38-3FA6-22384C30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40" y="3624311"/>
            <a:ext cx="4257675" cy="242887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9E081967-1797-35A4-E288-5335FA16747E}"/>
              </a:ext>
            </a:extLst>
          </p:cNvPr>
          <p:cNvSpPr/>
          <p:nvPr/>
        </p:nvSpPr>
        <p:spPr>
          <a:xfrm>
            <a:off x="2006353" y="1917577"/>
            <a:ext cx="6578354" cy="8322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2998935-8C28-F2C2-8785-CA9B35B8B466}"/>
              </a:ext>
            </a:extLst>
          </p:cNvPr>
          <p:cNvSpPr/>
          <p:nvPr/>
        </p:nvSpPr>
        <p:spPr>
          <a:xfrm>
            <a:off x="1460375" y="3537314"/>
            <a:ext cx="7967709" cy="2614914"/>
          </a:xfrm>
          <a:prstGeom prst="roundRect">
            <a:avLst>
              <a:gd name="adj" fmla="val 75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1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내려가는 스텝의 크기를 결정하기 위해 </a:t>
            </a:r>
            <a:r>
              <a:rPr lang="ko-KR" altLang="en-US" dirty="0" err="1">
                <a:latin typeface="+mn-ea"/>
                <a:ea typeface="+mn-ea"/>
              </a:rPr>
              <a:t>그레이디언트</a:t>
            </a:r>
            <a:r>
              <a:rPr lang="ko-KR" altLang="en-US" dirty="0">
                <a:latin typeface="+mn-ea"/>
                <a:ea typeface="+mn-ea"/>
              </a:rPr>
              <a:t> 벡터에 </a:t>
            </a:r>
            <a:r>
              <a:rPr lang="ko-KR" altLang="en-US" dirty="0" err="1">
                <a:latin typeface="+mn-ea"/>
                <a:ea typeface="+mn-ea"/>
              </a:rPr>
              <a:t>학습률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i="1" dirty="0">
                <a:latin typeface="+mn-ea"/>
                <a:ea typeface="+mn-ea"/>
              </a:rPr>
              <a:t>η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err="1">
                <a:latin typeface="+mn-ea"/>
                <a:ea typeface="+mn-ea"/>
              </a:rPr>
              <a:t>에타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eta)</a:t>
            </a:r>
            <a:r>
              <a:rPr lang="ko-KR" altLang="en-US" dirty="0">
                <a:latin typeface="+mn-ea"/>
                <a:ea typeface="+mn-ea"/>
              </a:rPr>
              <a:t>를 곱함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 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6DF641-DE80-85BC-0133-F1C5FDDC3E9E}"/>
              </a:ext>
            </a:extLst>
          </p:cNvPr>
          <p:cNvSpPr txBox="1"/>
          <p:nvPr/>
        </p:nvSpPr>
        <p:spPr>
          <a:xfrm>
            <a:off x="3409024" y="1597993"/>
            <a:ext cx="2574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경사 하강법의 스텝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9E081967-1797-35A4-E288-5335FA16747E}"/>
              </a:ext>
            </a:extLst>
          </p:cNvPr>
          <p:cNvSpPr/>
          <p:nvPr/>
        </p:nvSpPr>
        <p:spPr>
          <a:xfrm>
            <a:off x="3240348" y="1523946"/>
            <a:ext cx="5557938" cy="46172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404B699-D492-C05D-878F-3C096E7D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486" y="1523946"/>
            <a:ext cx="259080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7E66E7C-5E4A-D328-E01D-89ECD1CF5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88"/>
          <a:stretch/>
        </p:blipFill>
        <p:spPr>
          <a:xfrm>
            <a:off x="1524000" y="2103385"/>
            <a:ext cx="6030897" cy="25501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71E809E-8A58-591A-A5D0-8ED5884841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077"/>
          <a:stretch/>
        </p:blipFill>
        <p:spPr>
          <a:xfrm>
            <a:off x="1524000" y="4689250"/>
            <a:ext cx="3243309" cy="9971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E574C60-0A2E-D712-8560-4371C5F8E5A0}"/>
              </a:ext>
            </a:extLst>
          </p:cNvPr>
          <p:cNvSpPr txBox="1"/>
          <p:nvPr/>
        </p:nvSpPr>
        <p:spPr>
          <a:xfrm>
            <a:off x="5903650" y="3801636"/>
            <a:ext cx="4856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에포크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(epoch) -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훈련 세트를 한 번 반복하는 것</a:t>
            </a:r>
          </a:p>
        </p:txBody>
      </p:sp>
    </p:spTree>
    <p:extLst>
      <p:ext uri="{BB962C8B-B14F-4D97-AF65-F5344CB8AC3E}">
        <p14:creationId xmlns:p14="http://schemas.microsoft.com/office/powerpoint/2010/main" val="428687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세 가지 </a:t>
            </a:r>
            <a:r>
              <a:rPr lang="ko-KR" altLang="en-US" dirty="0" err="1">
                <a:latin typeface="+mn-ea"/>
                <a:ea typeface="+mn-ea"/>
              </a:rPr>
              <a:t>학습률을</a:t>
            </a:r>
            <a:r>
              <a:rPr lang="ko-KR" altLang="en-US" dirty="0">
                <a:latin typeface="+mn-ea"/>
                <a:ea typeface="+mn-ea"/>
              </a:rPr>
              <a:t> 사용하여 진행한 경사 하강법의 첫 </a:t>
            </a:r>
            <a:r>
              <a:rPr lang="en-US" altLang="ko-KR" dirty="0">
                <a:latin typeface="+mn-ea"/>
                <a:ea typeface="+mn-ea"/>
              </a:rPr>
              <a:t>20 </a:t>
            </a:r>
            <a:r>
              <a:rPr lang="ko-KR" altLang="en-US" dirty="0">
                <a:latin typeface="+mn-ea"/>
                <a:ea typeface="+mn-ea"/>
              </a:rPr>
              <a:t>스텝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적절한 </a:t>
            </a:r>
            <a:r>
              <a:rPr lang="ko-KR" altLang="en-US" dirty="0" err="1">
                <a:latin typeface="+mn-ea"/>
                <a:ea typeface="+mn-ea"/>
              </a:rPr>
              <a:t>학습률을</a:t>
            </a:r>
            <a:r>
              <a:rPr lang="ko-KR" altLang="en-US" dirty="0">
                <a:latin typeface="+mn-ea"/>
                <a:ea typeface="+mn-ea"/>
              </a:rPr>
              <a:t> 찾기 위해 </a:t>
            </a:r>
            <a:r>
              <a:rPr lang="ko-KR" altLang="en-US" dirty="0" err="1">
                <a:latin typeface="+mn-ea"/>
                <a:ea typeface="+mn-ea"/>
              </a:rPr>
              <a:t>그리드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서치를</a:t>
            </a:r>
            <a:r>
              <a:rPr lang="ko-KR" altLang="en-US" dirty="0">
                <a:latin typeface="+mn-ea"/>
                <a:ea typeface="+mn-ea"/>
              </a:rPr>
              <a:t> 사용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 err="1">
                <a:latin typeface="+mn-ea"/>
                <a:ea typeface="+mn-ea"/>
              </a:rPr>
              <a:t>그리드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서치에서</a:t>
            </a:r>
            <a:r>
              <a:rPr lang="ko-KR" altLang="en-US" dirty="0">
                <a:latin typeface="+mn-ea"/>
                <a:ea typeface="+mn-ea"/>
              </a:rPr>
              <a:t> 수렴하는 데 너무 오래 걸리는 모델이 제외될 수 있도록 반복 횟수를 제한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반복 횟수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너무 작으면 </a:t>
            </a:r>
            <a:r>
              <a:rPr lang="ko-KR" altLang="en-US" dirty="0" err="1">
                <a:latin typeface="+mn-ea"/>
                <a:ea typeface="+mn-ea"/>
              </a:rPr>
              <a:t>최적점에</a:t>
            </a:r>
            <a:r>
              <a:rPr lang="ko-KR" altLang="en-US" dirty="0">
                <a:latin typeface="+mn-ea"/>
                <a:ea typeface="+mn-ea"/>
              </a:rPr>
              <a:t> 도달하기 전에 알고리즘이 멈춤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너무 크면 모델 </a:t>
            </a:r>
            <a:r>
              <a:rPr lang="ko-KR" altLang="en-US" dirty="0" err="1">
                <a:latin typeface="+mn-ea"/>
                <a:ea typeface="+mn-ea"/>
              </a:rPr>
              <a:t>파라미터가</a:t>
            </a:r>
            <a:r>
              <a:rPr lang="ko-KR" altLang="en-US" dirty="0">
                <a:latin typeface="+mn-ea"/>
                <a:ea typeface="+mn-ea"/>
              </a:rPr>
              <a:t> 더는 변하지 않는 동안 시간을 낭비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간단한 해결책은 반복 횟수를 아주 크게 지정하고 </a:t>
            </a:r>
            <a:r>
              <a:rPr lang="ko-KR" altLang="en-US" dirty="0" err="1">
                <a:latin typeface="+mn-ea"/>
                <a:ea typeface="+mn-ea"/>
              </a:rPr>
              <a:t>그레이디언트</a:t>
            </a:r>
            <a:r>
              <a:rPr lang="ko-KR" altLang="en-US" dirty="0">
                <a:latin typeface="+mn-ea"/>
                <a:ea typeface="+mn-ea"/>
              </a:rPr>
              <a:t> 벡터가 아주 작아지면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즉 벡터의 노름이 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어떤 값 </a:t>
            </a:r>
            <a:r>
              <a:rPr lang="en-US" altLang="ko-KR" i="1" dirty="0">
                <a:latin typeface="+mn-ea"/>
                <a:ea typeface="+mn-ea"/>
              </a:rPr>
              <a:t>ε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허용 </a:t>
            </a:r>
            <a:r>
              <a:rPr lang="ko-KR" altLang="en-US" dirty="0" smtClean="0">
                <a:latin typeface="+mn-ea"/>
                <a:ea typeface="+mn-ea"/>
              </a:rPr>
              <a:t>오차</a:t>
            </a:r>
            <a:r>
              <a:rPr lang="en-US" altLang="ko-KR" dirty="0" smtClean="0">
                <a:latin typeface="+mn-ea"/>
                <a:ea typeface="+mn-ea"/>
              </a:rPr>
              <a:t>(tolerance))</a:t>
            </a:r>
            <a:r>
              <a:rPr lang="ko-KR" altLang="en-US" dirty="0">
                <a:latin typeface="+mn-ea"/>
                <a:ea typeface="+mn-ea"/>
              </a:rPr>
              <a:t>보다 작아지면 경사 </a:t>
            </a:r>
            <a:r>
              <a:rPr lang="ko-KR" altLang="en-US" dirty="0" err="1">
                <a:latin typeface="+mn-ea"/>
                <a:ea typeface="+mn-ea"/>
              </a:rPr>
              <a:t>하강법이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거의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최솟값에 도달한 것이므로 알고리즘을 중지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6DF641-DE80-85BC-0133-F1C5FDDC3E9E}"/>
              </a:ext>
            </a:extLst>
          </p:cNvPr>
          <p:cNvSpPr txBox="1"/>
          <p:nvPr/>
        </p:nvSpPr>
        <p:spPr>
          <a:xfrm>
            <a:off x="4159657" y="6103126"/>
            <a:ext cx="3935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가지 학습률에 대한 경사 하강법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1654096-A8CE-6C57-AD7F-D241863F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11" y="3650952"/>
            <a:ext cx="6413377" cy="24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51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4.2.2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확률적 경사 하강법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확률적 경사 하강법은 매 스텝에서 한 개의 샘플을 랜덤으로 선택</a:t>
            </a:r>
            <a:r>
              <a:rPr lang="en-US" altLang="ko-KR">
                <a:latin typeface="+mn-ea"/>
                <a:ea typeface="+mn-ea"/>
              </a:rPr>
              <a:t>,</a:t>
            </a:r>
            <a:r>
              <a:rPr lang="ko-KR" altLang="en-US">
                <a:latin typeface="+mn-ea"/>
                <a:ea typeface="+mn-ea"/>
              </a:rPr>
              <a:t> 그 하나의 샘플에 대한 그레이디언트를 계산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한 번에 하나의 샘플을 처리하면 매 반복에서 다뤄야 할 데이터가 매우 적기 때문에 알고리즘이 확실히 훨씬 빠름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확률적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랜덤</a:t>
            </a:r>
            <a:r>
              <a:rPr lang="en-US" altLang="ko-KR">
                <a:latin typeface="+mn-ea"/>
                <a:ea typeface="+mn-ea"/>
              </a:rPr>
              <a:t>)</a:t>
            </a:r>
            <a:r>
              <a:rPr lang="ko-KR" altLang="en-US">
                <a:latin typeface="+mn-ea"/>
                <a:ea typeface="+mn-ea"/>
              </a:rPr>
              <a:t>이므로 이 알고리즘은 배치 경사 하강법보다 훨씬 불안정</a:t>
            </a:r>
            <a:endParaRPr lang="en-US" altLang="ko-KR"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학습 스케줄</a:t>
            </a:r>
            <a:r>
              <a:rPr lang="en-US" altLang="ko-KR">
                <a:latin typeface="+mn-ea"/>
                <a:ea typeface="+mn-ea"/>
              </a:rPr>
              <a:t>(learning schedule) - </a:t>
            </a:r>
            <a:r>
              <a:rPr lang="ko-KR" altLang="en-US">
                <a:latin typeface="+mn-ea"/>
                <a:ea typeface="+mn-ea"/>
              </a:rPr>
              <a:t>매 반복에서 학습률을 결정하는 함수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6DF641-DE80-85BC-0133-F1C5FDDC3E9E}"/>
              </a:ext>
            </a:extLst>
          </p:cNvPr>
          <p:cNvSpPr txBox="1"/>
          <p:nvPr/>
        </p:nvSpPr>
        <p:spPr>
          <a:xfrm>
            <a:off x="2966621" y="5926431"/>
            <a:ext cx="6258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확률적 경사 하강법을 사용하면 개별 훈련 스텝은 매우 빠르지만 배치 경사 하강법을 사용할 때보다 훨씬 더 확률적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976D942-2686-37C9-F273-1BE6396F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2854325"/>
            <a:ext cx="4238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04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학습 스케줄을 사용한 확률적 경사 하강법의 구현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24ECFD4-1AA2-21F9-1A2F-864C71CC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4" y="1196729"/>
            <a:ext cx="6817986" cy="41565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C9A6302-59CB-FEC2-B975-778B3507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389500"/>
            <a:ext cx="6826203" cy="10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훈련의 첫 </a:t>
            </a:r>
            <a:r>
              <a:rPr lang="en-US" altLang="ko-KR">
                <a:latin typeface="+mn-ea"/>
                <a:ea typeface="+mn-ea"/>
              </a:rPr>
              <a:t>20 </a:t>
            </a:r>
            <a:r>
              <a:rPr lang="ko-KR" altLang="en-US">
                <a:latin typeface="+mn-ea"/>
                <a:ea typeface="+mn-ea"/>
              </a:rPr>
              <a:t>스텝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스텝이 불규칙하게 진행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샘플을 랜덤으로 선택하므로 어떤 샘플은 한 에포크에서 여러 번 선택될 수 있고 어떤 샘플은 전혀 선택되지 못할 수 있음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8F55D2-3176-66EB-2ECF-FB7E1EBD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929783"/>
            <a:ext cx="5857875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A4DBA3-E2E8-B567-0954-C059F01AFB5D}"/>
              </a:ext>
            </a:extLst>
          </p:cNvPr>
          <p:cNvSpPr txBox="1"/>
          <p:nvPr/>
        </p:nvSpPr>
        <p:spPr>
          <a:xfrm>
            <a:off x="3622089" y="5815983"/>
            <a:ext cx="5291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확률적 경사 하강법의 첫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20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스텝</a:t>
            </a:r>
          </a:p>
        </p:txBody>
      </p:sp>
    </p:spTree>
    <p:extLst>
      <p:ext uri="{BB962C8B-B14F-4D97-AF65-F5344CB8AC3E}">
        <p14:creationId xmlns:p14="http://schemas.microsoft.com/office/powerpoint/2010/main" val="371581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en-US" altLang="ko-KR">
                <a:latin typeface="+mn-ea"/>
                <a:ea typeface="+mn-ea"/>
              </a:rPr>
              <a:t>SGDRegressor </a:t>
            </a:r>
            <a:r>
              <a:rPr lang="ko-KR" altLang="en-US">
                <a:latin typeface="+mn-ea"/>
                <a:ea typeface="+mn-ea"/>
              </a:rPr>
              <a:t>클래스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사이킷런에서 </a:t>
            </a:r>
            <a:r>
              <a:rPr lang="en-US" altLang="ko-KR">
                <a:latin typeface="+mn-ea"/>
                <a:ea typeface="+mn-ea"/>
              </a:rPr>
              <a:t>SGD </a:t>
            </a:r>
            <a:r>
              <a:rPr lang="ko-KR" altLang="en-US">
                <a:latin typeface="+mn-ea"/>
                <a:ea typeface="+mn-ea"/>
              </a:rPr>
              <a:t>방식으로 제곱 오차 비용 함수를 최적화하는 선형 회귀 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5143F3-5B31-9F21-64DF-F3429F33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0242"/>
            <a:ext cx="7886700" cy="1666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46CC7B2-8580-00DE-689C-027663AF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06775"/>
            <a:ext cx="4705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4.2.3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미니배치 경사 하강법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미니배치 경사 하강법</a:t>
            </a:r>
            <a:r>
              <a:rPr lang="en-US" altLang="ko-KR">
                <a:latin typeface="+mn-ea"/>
                <a:ea typeface="+mn-ea"/>
              </a:rPr>
              <a:t>(mini-batch gradient descent)</a:t>
            </a:r>
          </a:p>
          <a:p>
            <a:pPr lvl="2"/>
            <a:r>
              <a:rPr lang="ko-KR" altLang="en-US">
                <a:latin typeface="+mn-ea"/>
                <a:ea typeface="+mn-ea"/>
              </a:rPr>
              <a:t>미니배치라 부르는 임의의 작은 샘플 세트에 대해 그레이디언트를 계산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장점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확률적 경사 하강법에 비해 행렬 연산에 최적화된 하드웨어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특히 </a:t>
            </a:r>
            <a:r>
              <a:rPr lang="en-US" altLang="ko-KR">
                <a:latin typeface="+mn-ea"/>
                <a:ea typeface="+mn-ea"/>
              </a:rPr>
              <a:t>GPU</a:t>
            </a:r>
            <a:r>
              <a:rPr lang="ko-KR" altLang="en-US">
                <a:latin typeface="+mn-ea"/>
                <a:ea typeface="+mn-ea"/>
              </a:rPr>
              <a:t>를 사용해서 성능을 향상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FA8350-204E-108E-4785-36705CFC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453" y="2631897"/>
            <a:ext cx="5691094" cy="3184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D05890-A07C-7831-86A5-C59497D7F652}"/>
              </a:ext>
            </a:extLst>
          </p:cNvPr>
          <p:cNvSpPr txBox="1"/>
          <p:nvPr/>
        </p:nvSpPr>
        <p:spPr>
          <a:xfrm>
            <a:off x="3622089" y="5815983"/>
            <a:ext cx="5291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파라미터 공간에 표시된 경사 하강법의 경로</a:t>
            </a:r>
          </a:p>
        </p:txBody>
      </p:sp>
    </p:spTree>
    <p:extLst>
      <p:ext uri="{BB962C8B-B14F-4D97-AF65-F5344CB8AC3E}">
        <p14:creationId xmlns:p14="http://schemas.microsoft.com/office/powerpoint/2010/main" val="34952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</a:t>
            </a:r>
            <a:r>
              <a:rPr lang="ko-KR" altLang="en-US" dirty="0" smtClean="0"/>
              <a:t>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+mn-ea"/>
                <a:ea typeface="+mn-ea"/>
              </a:rPr>
              <a:t>최적화 알고리즘 비교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i="1" dirty="0">
                <a:latin typeface="+mn-ea"/>
                <a:ea typeface="+mn-ea"/>
              </a:rPr>
              <a:t>m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훈련 샘플 수</a:t>
            </a:r>
            <a:r>
              <a:rPr lang="en-US" altLang="ko-KR" dirty="0">
                <a:latin typeface="+mn-ea"/>
                <a:ea typeface="+mn-ea"/>
              </a:rPr>
              <a:t>), </a:t>
            </a:r>
            <a:r>
              <a:rPr lang="en-US" altLang="ko-KR" i="1" dirty="0">
                <a:latin typeface="+mn-ea"/>
                <a:ea typeface="+mn-ea"/>
              </a:rPr>
              <a:t>n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특성 수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D05890-A07C-7831-86A5-C59497D7F652}"/>
              </a:ext>
            </a:extLst>
          </p:cNvPr>
          <p:cNvSpPr txBox="1"/>
          <p:nvPr/>
        </p:nvSpPr>
        <p:spPr>
          <a:xfrm>
            <a:off x="2086252" y="2049660"/>
            <a:ext cx="5291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표 </a:t>
            </a:r>
            <a:r>
              <a:rPr lang="en-US" altLang="ko-KR" sz="1400" b="1">
                <a:latin typeface="+mn-ea"/>
              </a:rPr>
              <a:t>4-1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선형 회귀를 사용한 알고리즘 비교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7392CB2-152C-C7AB-8EE4-3F4DA389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357437"/>
            <a:ext cx="7858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78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</a:t>
            </a:r>
            <a:r>
              <a:rPr lang="ko-KR" altLang="en-US" dirty="0" smtClean="0"/>
              <a:t> </a:t>
            </a:r>
            <a:r>
              <a:rPr lang="ko-KR" altLang="en-US" dirty="0"/>
              <a:t>다항 회귀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다항 회귀</a:t>
            </a:r>
            <a:r>
              <a:rPr lang="en-US" altLang="ko-KR">
                <a:latin typeface="+mn-ea"/>
                <a:ea typeface="+mn-ea"/>
              </a:rPr>
              <a:t>(polynomial regression)</a:t>
            </a:r>
          </a:p>
          <a:p>
            <a:pPr lvl="2"/>
            <a:r>
              <a:rPr lang="ko-KR" altLang="en-US">
                <a:latin typeface="+mn-ea"/>
                <a:ea typeface="+mn-ea"/>
              </a:rPr>
              <a:t>비선형 데이터에 대해 각 특성의 거듭제곱을 새로운 특성으로 추가하고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이 확장된 특성을 포함한 데이터셋에 </a:t>
            </a:r>
            <a:r>
              <a:rPr lang="en-US" altLang="ko-KR">
                <a:latin typeface="+mn-ea"/>
                <a:ea typeface="+mn-ea"/>
              </a:rPr>
              <a:t/>
            </a:r>
            <a:br>
              <a:rPr lang="en-US" altLang="ko-KR">
                <a:latin typeface="+mn-ea"/>
                <a:ea typeface="+mn-ea"/>
              </a:rPr>
            </a:br>
            <a:r>
              <a:rPr lang="ko-KR" altLang="en-US">
                <a:latin typeface="+mn-ea"/>
                <a:ea typeface="+mn-ea"/>
              </a:rPr>
              <a:t>선형 모델을 훈련시키는 것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en-US" altLang="ko-KR">
                <a:latin typeface="+mn-ea"/>
                <a:ea typeface="+mn-ea"/>
              </a:rPr>
              <a:t>y = ax2 + bx + c</a:t>
            </a:r>
            <a:r>
              <a:rPr lang="ko-KR" altLang="en-US">
                <a:latin typeface="+mn-ea"/>
                <a:ea typeface="+mn-ea"/>
              </a:rPr>
              <a:t>인 간단한 </a:t>
            </a:r>
            <a:r>
              <a:rPr lang="en-US" altLang="ko-KR">
                <a:latin typeface="+mn-ea"/>
                <a:ea typeface="+mn-ea"/>
              </a:rPr>
              <a:t>2</a:t>
            </a:r>
            <a:r>
              <a:rPr lang="ko-KR" altLang="en-US">
                <a:latin typeface="+mn-ea"/>
                <a:ea typeface="+mn-ea"/>
              </a:rPr>
              <a:t>차 방정식에 약간의 잡을 추가한 비선형 데이터를 준비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02D0EA-C958-88AC-AD11-FB47D9C7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93835"/>
            <a:ext cx="6790081" cy="12078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E8B6242-702A-C292-90CD-19F18452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27" y="3342072"/>
            <a:ext cx="3852746" cy="2479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F7D55F-6208-0C4B-C613-EA74D6E32879}"/>
              </a:ext>
            </a:extLst>
          </p:cNvPr>
          <p:cNvSpPr txBox="1"/>
          <p:nvPr/>
        </p:nvSpPr>
        <p:spPr>
          <a:xfrm>
            <a:off x="4465468" y="5821500"/>
            <a:ext cx="355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잡음이 포함된 비선형 데이터셋</a:t>
            </a:r>
          </a:p>
        </p:txBody>
      </p:sp>
    </p:spTree>
    <p:extLst>
      <p:ext uri="{BB962C8B-B14F-4D97-AF65-F5344CB8AC3E}">
        <p14:creationId xmlns:p14="http://schemas.microsoft.com/office/powerpoint/2010/main" val="2666402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</a:t>
            </a:r>
            <a:r>
              <a:rPr lang="ko-KR" altLang="en-US" dirty="0" smtClean="0"/>
              <a:t> </a:t>
            </a:r>
            <a:r>
              <a:rPr lang="ko-KR" altLang="en-US" dirty="0"/>
              <a:t>다항 회귀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사이킷런의 </a:t>
            </a:r>
            <a:r>
              <a:rPr lang="en-US" altLang="ko-KR">
                <a:latin typeface="+mn-ea"/>
                <a:ea typeface="+mn-ea"/>
              </a:rPr>
              <a:t>PolynomialFeatures</a:t>
            </a:r>
            <a:r>
              <a:rPr lang="ko-KR" altLang="en-US">
                <a:latin typeface="+mn-ea"/>
                <a:ea typeface="+mn-ea"/>
              </a:rPr>
              <a:t>를 사용해 훈련 데이터를 변환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훈련 세트에 있는 각 특성을 제곱</a:t>
            </a:r>
            <a:r>
              <a:rPr lang="en-US" altLang="ko-KR">
                <a:latin typeface="+mn-ea"/>
                <a:ea typeface="+mn-ea"/>
              </a:rPr>
              <a:t>(2</a:t>
            </a:r>
            <a:r>
              <a:rPr lang="ko-KR" altLang="en-US">
                <a:latin typeface="+mn-ea"/>
                <a:ea typeface="+mn-ea"/>
              </a:rPr>
              <a:t>차 다항</a:t>
            </a:r>
            <a:r>
              <a:rPr lang="en-US" altLang="ko-KR">
                <a:latin typeface="+mn-ea"/>
                <a:ea typeface="+mn-ea"/>
              </a:rPr>
              <a:t>)</a:t>
            </a:r>
            <a:r>
              <a:rPr lang="ko-KR" altLang="en-US">
                <a:latin typeface="+mn-ea"/>
                <a:ea typeface="+mn-ea"/>
              </a:rPr>
              <a:t>하여 새로운 특성으로 추가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en-US" altLang="ko-KR">
                <a:latin typeface="+mn-ea"/>
                <a:ea typeface="+mn-ea"/>
              </a:rPr>
              <a:t>X_poly</a:t>
            </a:r>
            <a:r>
              <a:rPr lang="ko-KR" altLang="en-US">
                <a:latin typeface="+mn-ea"/>
                <a:ea typeface="+mn-ea"/>
              </a:rPr>
              <a:t>는 이제 원래 특성 </a:t>
            </a:r>
            <a:r>
              <a:rPr lang="en-US" altLang="ko-KR">
                <a:latin typeface="+mn-ea"/>
                <a:ea typeface="+mn-ea"/>
              </a:rPr>
              <a:t>X</a:t>
            </a:r>
            <a:r>
              <a:rPr lang="ko-KR" altLang="en-US">
                <a:latin typeface="+mn-ea"/>
                <a:ea typeface="+mn-ea"/>
              </a:rPr>
              <a:t>와 이 특성의 제곱을 포함</a:t>
            </a:r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확장된 훈련 데이터에 </a:t>
            </a:r>
            <a:r>
              <a:rPr lang="en-US" altLang="ko-KR">
                <a:latin typeface="+mn-ea"/>
                <a:ea typeface="+mn-ea"/>
              </a:rPr>
              <a:t>LinearRegression</a:t>
            </a:r>
            <a:r>
              <a:rPr lang="ko-KR" altLang="en-US">
                <a:latin typeface="+mn-ea"/>
                <a:ea typeface="+mn-ea"/>
              </a:rPr>
              <a:t>을 적용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0E4A4FA-0AA1-5C5B-82D7-CAB10243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785640"/>
            <a:ext cx="7505826" cy="21186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ADAB9CD-1AC5-BA21-A553-11DC7766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355157"/>
            <a:ext cx="7442447" cy="13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5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</a:t>
            </a:r>
            <a:r>
              <a:rPr lang="ko-KR" altLang="en-US" dirty="0" smtClean="0"/>
              <a:t> </a:t>
            </a:r>
            <a:r>
              <a:rPr lang="ko-KR" altLang="en-US" dirty="0"/>
              <a:t>다항 회귀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특성이 여러 개일 때 다항 회귀는 특성 사이의 관계를 찾을 수 있음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일반적인 선형 회귀 모델에서는 불가능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en-US" altLang="ko-KR">
                <a:latin typeface="+mn-ea"/>
                <a:ea typeface="+mn-ea"/>
              </a:rPr>
              <a:t>PolynomialFeatures</a:t>
            </a:r>
            <a:r>
              <a:rPr lang="ko-KR" altLang="en-US">
                <a:latin typeface="+mn-ea"/>
                <a:ea typeface="+mn-ea"/>
              </a:rPr>
              <a:t>가 주어진 차수까지 특성 간의 모든 교차항을 추가하기 때문임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2C138C28-49A8-C60F-E8F0-5EC041DE67E8}"/>
                  </a:ext>
                </a:extLst>
              </p:cNvPr>
              <p:cNvSpPr txBox="1"/>
              <p:nvPr/>
            </p:nvSpPr>
            <p:spPr>
              <a:xfrm>
                <a:off x="6800675" y="4386618"/>
                <a:ext cx="48910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원래 함수 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y = 0.5x</a:t>
                </a:r>
                <a:r>
                  <a:rPr lang="en-US" altLang="ko-KR" sz="1400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1</a:t>
                </a:r>
                <a:r>
                  <a:rPr lang="en-US" altLang="ko-KR" sz="1400" baseline="30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2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+1.0x</a:t>
                </a:r>
                <a:r>
                  <a:rPr lang="en-US" altLang="ko-KR" sz="1400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1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+ 2.0 +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가우스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_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잡음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예측된 모델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sz="1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= 0.56x</a:t>
                </a:r>
                <a:r>
                  <a:rPr lang="en-US" altLang="ko-KR" sz="1400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1</a:t>
                </a:r>
                <a:r>
                  <a:rPr lang="en-US" altLang="ko-KR" sz="1400" baseline="30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2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+ 0.93x</a:t>
                </a:r>
                <a:r>
                  <a:rPr lang="en-US" altLang="ko-KR" sz="1400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1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+ 1.78</a:t>
                </a:r>
                <a:endParaRPr lang="ko-KR" altLang="en-US" sz="140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138C28-49A8-C60F-E8F0-5EC041DE6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75" y="4386618"/>
                <a:ext cx="4891056" cy="523220"/>
              </a:xfrm>
              <a:prstGeom prst="rect">
                <a:avLst/>
              </a:prstGeom>
              <a:blipFill>
                <a:blip r:embed="rId2"/>
                <a:stretch>
                  <a:fillRect l="-249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EEC4B39-EB4E-7A8F-AE2D-AC8B08BF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16" y="2280924"/>
            <a:ext cx="4891056" cy="3160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C80FD1-044D-3799-3392-EAEB6953B19B}"/>
              </a:ext>
            </a:extLst>
          </p:cNvPr>
          <p:cNvSpPr txBox="1"/>
          <p:nvPr/>
        </p:nvSpPr>
        <p:spPr>
          <a:xfrm>
            <a:off x="2470991" y="5541426"/>
            <a:ext cx="355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다항 회귀 모델의 예측</a:t>
            </a:r>
          </a:p>
        </p:txBody>
      </p:sp>
    </p:spTree>
    <p:extLst>
      <p:ext uri="{BB962C8B-B14F-4D97-AF65-F5344CB8AC3E}">
        <p14:creationId xmlns:p14="http://schemas.microsoft.com/office/powerpoint/2010/main" val="331688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4.4</a:t>
            </a:r>
            <a:r>
              <a:rPr lang="ko-KR" altLang="en-US" dirty="0" smtClean="0"/>
              <a:t> </a:t>
            </a:r>
            <a:r>
              <a:rPr lang="ko-KR" altLang="en-US" dirty="0"/>
              <a:t>학습 곡선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en-US" altLang="ko-KR">
                <a:latin typeface="+mn-ea"/>
                <a:ea typeface="+mn-ea"/>
              </a:rPr>
              <a:t>300</a:t>
            </a:r>
            <a:r>
              <a:rPr lang="ko-KR" altLang="en-US">
                <a:latin typeface="+mn-ea"/>
                <a:ea typeface="+mn-ea"/>
              </a:rPr>
              <a:t>차 다항 회귀 모델을 이전 훈련 데이터에 적용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이 고차 다항 회귀 모델은 심각하게 훈련 데이터에 과대적합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반면에 선형 모델은 과소적합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이 경우 가장 일반화가 잘되는 모델은 </a:t>
            </a:r>
            <a:r>
              <a:rPr lang="en-US" altLang="ko-KR">
                <a:latin typeface="+mn-ea"/>
                <a:ea typeface="+mn-ea"/>
              </a:rPr>
              <a:t>2</a:t>
            </a:r>
            <a:r>
              <a:rPr lang="ko-KR" altLang="en-US">
                <a:latin typeface="+mn-ea"/>
                <a:ea typeface="+mn-ea"/>
              </a:rPr>
              <a:t>차 다항 회귀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C80FD1-044D-3799-3392-EAEB6953B19B}"/>
              </a:ext>
            </a:extLst>
          </p:cNvPr>
          <p:cNvSpPr txBox="1"/>
          <p:nvPr/>
        </p:nvSpPr>
        <p:spPr>
          <a:xfrm>
            <a:off x="4317547" y="5601110"/>
            <a:ext cx="355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고차 다항 회귀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343322-0715-0936-50D1-34A612D7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96" y="2307567"/>
            <a:ext cx="4949208" cy="3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77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4.4</a:t>
            </a:r>
            <a:r>
              <a:rPr lang="ko-KR" altLang="en-US" dirty="0" smtClean="0"/>
              <a:t> </a:t>
            </a:r>
            <a:r>
              <a:rPr lang="ko-KR" altLang="en-US" dirty="0"/>
              <a:t>학습 곡선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en-US" altLang="ko-KR">
                <a:latin typeface="+mn-ea"/>
                <a:ea typeface="+mn-ea"/>
              </a:rPr>
              <a:t>learning_curve() </a:t>
            </a:r>
            <a:r>
              <a:rPr lang="ko-KR" altLang="en-US">
                <a:latin typeface="+mn-ea"/>
                <a:ea typeface="+mn-ea"/>
              </a:rPr>
              <a:t>함수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교차 검증을 사용하여 모델을 훈련하고 평가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결과는 과소적합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C80FD1-044D-3799-3392-EAEB6953B19B}"/>
              </a:ext>
            </a:extLst>
          </p:cNvPr>
          <p:cNvSpPr txBox="1"/>
          <p:nvPr/>
        </p:nvSpPr>
        <p:spPr>
          <a:xfrm>
            <a:off x="7025237" y="4706059"/>
            <a:ext cx="355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학습 곡선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116EF1-671A-A249-2E31-D7647A73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92" y="1936128"/>
            <a:ext cx="4899374" cy="25183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2F3122A-4AC7-2BC5-35D7-28F6B0E5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858" y="1936128"/>
            <a:ext cx="4101345" cy="27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92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4.4</a:t>
            </a:r>
            <a:r>
              <a:rPr lang="ko-KR" altLang="en-US" dirty="0" smtClean="0"/>
              <a:t> </a:t>
            </a:r>
            <a:r>
              <a:rPr lang="ko-KR" altLang="en-US" dirty="0"/>
              <a:t>학습 곡선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en-US" altLang="ko-KR">
                <a:latin typeface="+mn-ea"/>
                <a:ea typeface="+mn-ea"/>
              </a:rPr>
              <a:t>10</a:t>
            </a:r>
            <a:r>
              <a:rPr lang="ko-KR" altLang="en-US">
                <a:latin typeface="+mn-ea"/>
                <a:ea typeface="+mn-ea"/>
              </a:rPr>
              <a:t>차 다항 회귀 모델의 학습 곡선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C80FD1-044D-3799-3392-EAEB6953B19B}"/>
              </a:ext>
            </a:extLst>
          </p:cNvPr>
          <p:cNvSpPr txBox="1"/>
          <p:nvPr/>
        </p:nvSpPr>
        <p:spPr>
          <a:xfrm>
            <a:off x="6800295" y="4184791"/>
            <a:ext cx="391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4-16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차 다항 회귀의 학습 곡선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AF7E44F-E1F0-9815-0CBA-93A7A6CA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2" y="1372987"/>
            <a:ext cx="5365054" cy="21844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C6F59E1-BC88-4EF5-2D91-266B0E47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55" y="1309642"/>
            <a:ext cx="4293417" cy="27752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64F36-DA7B-3636-1602-618BC0BB695B}"/>
              </a:ext>
            </a:extLst>
          </p:cNvPr>
          <p:cNvSpPr txBox="1"/>
          <p:nvPr/>
        </p:nvSpPr>
        <p:spPr>
          <a:xfrm>
            <a:off x="2220912" y="4755105"/>
            <a:ext cx="80431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훈련 데이터의 오차가 이전보다 훨씬 낮음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두 곡선 사이에 공간이 있음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검증 데이터에서보다 훈련 데이터에서 모델이 훨씬 더 나은 성능을 보인다는 의미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과대적합 모델의 특징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그러나 더 큰 훈련 세트를 사용하면 두 곡선이 점점 가까워짐</a:t>
            </a:r>
          </a:p>
        </p:txBody>
      </p:sp>
    </p:spTree>
    <p:extLst>
      <p:ext uri="{BB962C8B-B14F-4D97-AF65-F5344CB8AC3E}">
        <p14:creationId xmlns:p14="http://schemas.microsoft.com/office/powerpoint/2010/main" val="1484227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4.4</a:t>
            </a:r>
            <a:r>
              <a:rPr lang="ko-KR" altLang="en-US" dirty="0" smtClean="0"/>
              <a:t> </a:t>
            </a:r>
            <a:r>
              <a:rPr lang="ko-KR" altLang="en-US" dirty="0"/>
              <a:t>학습 곡선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b="1" dirty="0">
                <a:latin typeface="+mn-ea"/>
                <a:ea typeface="+mn-ea"/>
              </a:rPr>
              <a:t>       편향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r>
              <a:rPr lang="ko-KR" altLang="en-US" b="1" dirty="0">
                <a:latin typeface="+mn-ea"/>
                <a:ea typeface="+mn-ea"/>
              </a:rPr>
              <a:t>분산 트레이드오프</a:t>
            </a:r>
            <a:endParaRPr lang="en-US" altLang="ko-KR" b="1" dirty="0">
              <a:latin typeface="+mn-ea"/>
              <a:ea typeface="+mn-ea"/>
            </a:endParaRPr>
          </a:p>
          <a:p>
            <a:pPr lvl="2"/>
            <a:endParaRPr lang="en-US" altLang="ko-KR" b="1" dirty="0">
              <a:latin typeface="+mn-ea"/>
              <a:ea typeface="+mn-ea"/>
            </a:endParaRPr>
          </a:p>
          <a:p>
            <a:pPr lvl="2"/>
            <a:r>
              <a:rPr lang="ko-KR" altLang="en-US" b="1" dirty="0">
                <a:latin typeface="+mn-ea"/>
                <a:ea typeface="+mn-ea"/>
              </a:rPr>
              <a:t>편향</a:t>
            </a:r>
          </a:p>
          <a:p>
            <a:pPr marL="1371600" lvl="3" indent="0">
              <a:buNone/>
            </a:pPr>
            <a:r>
              <a:rPr lang="ko-KR" altLang="en-US" dirty="0">
                <a:latin typeface="+mn-ea"/>
                <a:ea typeface="+mn-ea"/>
              </a:rPr>
              <a:t>일반화 오차 중에서 편향은 잘못된 가정으로 인한 것</a:t>
            </a:r>
            <a:endParaRPr lang="en-US" altLang="ko-KR" dirty="0">
              <a:latin typeface="+mn-ea"/>
              <a:ea typeface="+mn-ea"/>
            </a:endParaRPr>
          </a:p>
          <a:p>
            <a:pPr marL="1371600" lvl="3" indent="0">
              <a:buNone/>
            </a:pPr>
            <a:r>
              <a:rPr lang="ko-KR" altLang="en-US" dirty="0">
                <a:latin typeface="+mn-ea"/>
                <a:ea typeface="+mn-ea"/>
              </a:rPr>
              <a:t>예를 들어 데이터가 실제로는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차인데 선형으로 가정하는 경우</a:t>
            </a:r>
            <a:endParaRPr lang="en-US" altLang="ko-KR" dirty="0">
              <a:latin typeface="+mn-ea"/>
              <a:ea typeface="+mn-ea"/>
            </a:endParaRPr>
          </a:p>
          <a:p>
            <a:pPr marL="1371600" lvl="3" indent="0">
              <a:buNone/>
            </a:pPr>
            <a:r>
              <a:rPr lang="ko-KR" altLang="en-US" dirty="0">
                <a:latin typeface="+mn-ea"/>
                <a:ea typeface="+mn-ea"/>
              </a:rPr>
              <a:t>편향이 큰 모델은 훈련 데이터에 </a:t>
            </a:r>
            <a:r>
              <a:rPr lang="ko-KR" altLang="en-US" dirty="0" err="1">
                <a:latin typeface="+mn-ea"/>
                <a:ea typeface="+mn-ea"/>
              </a:rPr>
              <a:t>과소적합되기</a:t>
            </a:r>
            <a:r>
              <a:rPr lang="ko-KR" altLang="en-US" dirty="0">
                <a:latin typeface="+mn-ea"/>
                <a:ea typeface="+mn-ea"/>
              </a:rPr>
              <a:t> 쉬움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b="1" dirty="0">
                <a:latin typeface="+mn-ea"/>
                <a:ea typeface="+mn-ea"/>
              </a:rPr>
              <a:t>분산</a:t>
            </a:r>
          </a:p>
          <a:p>
            <a:pPr marL="1371600" lvl="3" indent="0">
              <a:buNone/>
            </a:pPr>
            <a:r>
              <a:rPr lang="ko-KR" altLang="en-US" dirty="0">
                <a:latin typeface="+mn-ea"/>
                <a:ea typeface="+mn-ea"/>
              </a:rPr>
              <a:t>분산은 훈련 데이터에 있는 작은 변동에 모델이 과도하게 민감하기 때문에 나타남</a:t>
            </a:r>
            <a:endParaRPr lang="en-US" altLang="ko-KR" dirty="0">
              <a:latin typeface="+mn-ea"/>
              <a:ea typeface="+mn-ea"/>
            </a:endParaRPr>
          </a:p>
          <a:p>
            <a:pPr marL="1371600" lvl="3" indent="0">
              <a:buNone/>
            </a:pPr>
            <a:r>
              <a:rPr lang="ko-KR" altLang="en-US" dirty="0">
                <a:latin typeface="+mn-ea"/>
                <a:ea typeface="+mn-ea"/>
              </a:rPr>
              <a:t>자유도가 높은 모델</a:t>
            </a:r>
            <a:r>
              <a:rPr lang="en-US" altLang="ko-KR" dirty="0">
                <a:latin typeface="+mn-ea"/>
                <a:ea typeface="+mn-ea"/>
              </a:rPr>
              <a:t>( </a:t>
            </a:r>
            <a:r>
              <a:rPr lang="ko-KR" altLang="en-US" dirty="0">
                <a:latin typeface="+mn-ea"/>
                <a:ea typeface="+mn-ea"/>
              </a:rPr>
              <a:t>예 고차 다항 회귀 모델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이 높은 분산을 가지기 쉬워 훈련 데이터에 </a:t>
            </a:r>
            <a:r>
              <a:rPr lang="ko-KR" altLang="en-US" dirty="0" err="1">
                <a:latin typeface="+mn-ea"/>
                <a:ea typeface="+mn-ea"/>
              </a:rPr>
              <a:t>과대적합되는</a:t>
            </a:r>
            <a:r>
              <a:rPr lang="ko-KR" altLang="en-US" dirty="0">
                <a:latin typeface="+mn-ea"/>
                <a:ea typeface="+mn-ea"/>
              </a:rPr>
              <a:t> 경향</a:t>
            </a:r>
            <a:endParaRPr lang="en-US" altLang="ko-KR" b="1" dirty="0">
              <a:latin typeface="+mn-ea"/>
              <a:ea typeface="+mn-ea"/>
            </a:endParaRPr>
          </a:p>
          <a:p>
            <a:pPr lvl="2"/>
            <a:r>
              <a:rPr lang="ko-KR" altLang="en-US" b="1" dirty="0">
                <a:latin typeface="+mn-ea"/>
                <a:ea typeface="+mn-ea"/>
              </a:rPr>
              <a:t>줄일 수 없는 오차</a:t>
            </a:r>
          </a:p>
          <a:p>
            <a:pPr marL="1371600" lvl="3" indent="0">
              <a:buNone/>
            </a:pPr>
            <a:r>
              <a:rPr lang="ko-KR" altLang="en-US" dirty="0">
                <a:latin typeface="+mn-ea"/>
                <a:ea typeface="+mn-ea"/>
              </a:rPr>
              <a:t>줄일 수 없는 오차</a:t>
            </a:r>
            <a:r>
              <a:rPr lang="en-US" altLang="ko-KR" dirty="0">
                <a:latin typeface="+mn-ea"/>
                <a:ea typeface="+mn-ea"/>
              </a:rPr>
              <a:t>(irreducible error)</a:t>
            </a:r>
            <a:r>
              <a:rPr lang="ko-KR" altLang="en-US" dirty="0">
                <a:latin typeface="+mn-ea"/>
                <a:ea typeface="+mn-ea"/>
              </a:rPr>
              <a:t>는 데이터 자체에 있는 잡음 때문에 발생</a:t>
            </a:r>
            <a:endParaRPr lang="en-US" altLang="ko-KR" dirty="0">
              <a:latin typeface="+mn-ea"/>
              <a:ea typeface="+mn-ea"/>
            </a:endParaRPr>
          </a:p>
          <a:p>
            <a:pPr marL="1371600" lvl="3" indent="0">
              <a:buNone/>
            </a:pPr>
            <a:r>
              <a:rPr lang="ko-KR" altLang="en-US" dirty="0">
                <a:latin typeface="+mn-ea"/>
                <a:ea typeface="+mn-ea"/>
              </a:rPr>
              <a:t>이 오차를 줄일 수 있는 유일한 방법은 데이터에서 잡음을 제거하는 것</a:t>
            </a:r>
            <a:endParaRPr lang="en-US" altLang="ko-KR" dirty="0">
              <a:latin typeface="+mn-ea"/>
              <a:ea typeface="+mn-ea"/>
            </a:endParaRPr>
          </a:p>
          <a:p>
            <a:pPr marL="1371600" lvl="3" indent="0">
              <a:buNone/>
            </a:pP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예를 들어 고장 난 센서 같은 데이터 소스를 고치거나 이상치를 감지해 제거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0296D63-628D-F1D3-F725-FCDC840F6AED}"/>
              </a:ext>
            </a:extLst>
          </p:cNvPr>
          <p:cNvSpPr/>
          <p:nvPr/>
        </p:nvSpPr>
        <p:spPr>
          <a:xfrm>
            <a:off x="482154" y="823504"/>
            <a:ext cx="10792487" cy="4432078"/>
          </a:xfrm>
          <a:prstGeom prst="roundRect">
            <a:avLst>
              <a:gd name="adj" fmla="val 2699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241ACD81-1D59-1C42-AC87-9993954F7978}"/>
              </a:ext>
            </a:extLst>
          </p:cNvPr>
          <p:cNvSpPr/>
          <p:nvPr/>
        </p:nvSpPr>
        <p:spPr>
          <a:xfrm>
            <a:off x="611428" y="823504"/>
            <a:ext cx="277760" cy="436744"/>
          </a:xfrm>
          <a:custGeom>
            <a:avLst/>
            <a:gdLst>
              <a:gd name="connsiteX0" fmla="*/ 0 w 603567"/>
              <a:gd name="connsiteY0" fmla="*/ 0 h 960515"/>
              <a:gd name="connsiteX1" fmla="*/ 603567 w 603567"/>
              <a:gd name="connsiteY1" fmla="*/ 0 h 960515"/>
              <a:gd name="connsiteX2" fmla="*/ 603567 w 603567"/>
              <a:gd name="connsiteY2" fmla="*/ 960515 h 960515"/>
              <a:gd name="connsiteX3" fmla="*/ 301784 w 603567"/>
              <a:gd name="connsiteY3" fmla="*/ 529925 h 960515"/>
              <a:gd name="connsiteX4" fmla="*/ 0 w 603567"/>
              <a:gd name="connsiteY4" fmla="*/ 960515 h 96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567" h="960515">
                <a:moveTo>
                  <a:pt x="0" y="0"/>
                </a:moveTo>
                <a:lnTo>
                  <a:pt x="603567" y="0"/>
                </a:lnTo>
                <a:lnTo>
                  <a:pt x="603567" y="960515"/>
                </a:lnTo>
                <a:lnTo>
                  <a:pt x="301784" y="529925"/>
                </a:lnTo>
                <a:lnTo>
                  <a:pt x="0" y="960515"/>
                </a:lnTo>
                <a:close/>
              </a:path>
            </a:pathLst>
          </a:cu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58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b="1">
                    <a:solidFill>
                      <a:srgbClr val="FF0000"/>
                    </a:solidFill>
                    <a:latin typeface="+mn-ea"/>
                    <a:ea typeface="+mn-ea"/>
                  </a:rPr>
                  <a:t>4.5.1 </a:t>
                </a:r>
                <a:r>
                  <a:rPr lang="ko-KR" altLang="en-US" b="1">
                    <a:solidFill>
                      <a:srgbClr val="FF0000"/>
                    </a:solidFill>
                    <a:latin typeface="+mn-ea"/>
                    <a:ea typeface="+mn-ea"/>
                  </a:rPr>
                  <a:t>릿지 회귀</a:t>
                </a:r>
                <a:endParaRPr lang="en-US" altLang="ko-KR" b="1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lvl="1"/>
                <a:r>
                  <a:rPr lang="ko-KR" altLang="en-US">
                    <a:latin typeface="+mn-ea"/>
                    <a:ea typeface="+mn-ea"/>
                  </a:rPr>
                  <a:t>릿지 회귀</a:t>
                </a:r>
                <a:r>
                  <a:rPr lang="en-US" altLang="ko-KR">
                    <a:latin typeface="+mn-ea"/>
                    <a:ea typeface="+mn-ea"/>
                  </a:rPr>
                  <a:t>(ridge regression) </a:t>
                </a:r>
                <a:r>
                  <a:rPr lang="ko-KR" altLang="en-US">
                    <a:latin typeface="+mn-ea"/>
                    <a:ea typeface="+mn-ea"/>
                  </a:rPr>
                  <a:t>또는 티호노프 규제</a:t>
                </a:r>
                <a:r>
                  <a:rPr lang="en-US" altLang="ko-KR">
                    <a:latin typeface="+mn-ea"/>
                    <a:ea typeface="+mn-ea"/>
                  </a:rPr>
                  <a:t>(Tikhonov regularization)</a:t>
                </a:r>
              </a:p>
              <a:p>
                <a:pPr lvl="2"/>
                <a:r>
                  <a:rPr lang="ko-KR" altLang="en-US">
                    <a:latin typeface="+mn-ea"/>
                    <a:ea typeface="+mn-ea"/>
                  </a:rPr>
                  <a:t>규제가 추가된 선형 회귀 버전</a:t>
                </a:r>
              </a:p>
              <a:p>
                <a:pPr lvl="2"/>
                <a:r>
                  <a:rPr lang="ko-KR" altLang="en-US">
                    <a:latin typeface="+mn-ea"/>
                    <a:ea typeface="+mn-ea"/>
                  </a:rPr>
                  <a:t>규제항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836967"/>
                            </a:solidFill>
                            <a:latin typeface="Cambria Math"/>
                            <a:ea typeface="+mn-ea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altLang="ko-KR" i="1" smtClean="0">
                            <a:solidFill>
                              <a:srgbClr val="836967"/>
                            </a:solidFill>
                            <a:latin typeface="Cambria Math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b>
                        <m:r>
                          <a:rPr lang="en-US" altLang="ko-KR" i="0" smtClean="0">
                            <a:latin typeface="Cambria Math" panose="02040503050406030204" pitchFamily="18" charset="0"/>
                            <a:ea typeface="+mn-ea"/>
                          </a:rPr>
                          <m:t>ⅈ=1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altLang="ko-KR" i="1" smtClean="0">
                            <a:solidFill>
                              <a:srgbClr val="836967"/>
                            </a:solidFill>
                            <a:latin typeface="Cambria Math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+mn-ea"/>
                          </a:rPr>
                          <m:t>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i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>
                    <a:latin typeface="+mn-ea"/>
                    <a:ea typeface="+mn-ea"/>
                  </a:rPr>
                  <a:t> </a:t>
                </a:r>
                <a:r>
                  <a:rPr lang="ko-KR" altLang="en-US">
                    <a:latin typeface="+mn-ea"/>
                    <a:ea typeface="+mn-ea"/>
                  </a:rPr>
                  <a:t>이 </a:t>
                </a:r>
                <a:r>
                  <a:rPr lang="en-US" altLang="ko-KR">
                    <a:latin typeface="+mn-ea"/>
                    <a:ea typeface="+mn-ea"/>
                  </a:rPr>
                  <a:t>MSE</a:t>
                </a:r>
                <a:r>
                  <a:rPr lang="ko-KR" altLang="en-US">
                    <a:latin typeface="+mn-ea"/>
                    <a:ea typeface="+mn-ea"/>
                  </a:rPr>
                  <a:t>에 추가</a:t>
                </a:r>
                <a:endParaRPr lang="en-US" altLang="ko-KR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  <a:blipFill>
                <a:blip r:embed="rId2"/>
                <a:stretch>
                  <a:fillRect l="-497" t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C80FD1-044D-3799-3392-EAEB6953B19B}"/>
              </a:ext>
            </a:extLst>
          </p:cNvPr>
          <p:cNvSpPr txBox="1"/>
          <p:nvPr/>
        </p:nvSpPr>
        <p:spPr>
          <a:xfrm>
            <a:off x="4705166" y="2616109"/>
            <a:ext cx="2731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릿지 회귀의 비용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3C28903-4712-1898-49C3-DB29D463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37" y="2978150"/>
            <a:ext cx="2600325" cy="6667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B65768CE-AF60-1873-8488-3648A9AA333F}"/>
              </a:ext>
            </a:extLst>
          </p:cNvPr>
          <p:cNvSpPr/>
          <p:nvPr/>
        </p:nvSpPr>
        <p:spPr>
          <a:xfrm>
            <a:off x="4492101" y="2396971"/>
            <a:ext cx="3098307" cy="13582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64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잡음이 많은 선형 데이터에 몇 가지 다른 </a:t>
            </a:r>
            <a:r>
              <a:rPr lang="en-US" altLang="ko-KR">
                <a:latin typeface="+mn-ea"/>
                <a:ea typeface="+mn-ea"/>
              </a:rPr>
              <a:t>α</a:t>
            </a:r>
            <a:r>
              <a:rPr lang="ko-KR" altLang="en-US">
                <a:latin typeface="+mn-ea"/>
                <a:ea typeface="+mn-ea"/>
              </a:rPr>
              <a:t>를 사용해 릿지 모델을 훈련시킨 결과 비교</a:t>
            </a:r>
            <a:r>
              <a:rPr lang="en-US" altLang="ko-KR"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왼쪽 그래프</a:t>
            </a:r>
            <a:r>
              <a:rPr lang="en-US" altLang="ko-KR">
                <a:latin typeface="+mn-ea"/>
                <a:ea typeface="+mn-ea"/>
              </a:rPr>
              <a:t>)</a:t>
            </a:r>
            <a:r>
              <a:rPr lang="ko-KR" altLang="en-US">
                <a:latin typeface="+mn-ea"/>
                <a:ea typeface="+mn-ea"/>
              </a:rPr>
              <a:t> 평범한 릿지 모델을 사용해 선형적인 예측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오른쪽 그래프</a:t>
            </a:r>
            <a:r>
              <a:rPr lang="en-US" altLang="ko-KR">
                <a:latin typeface="+mn-ea"/>
                <a:ea typeface="+mn-ea"/>
              </a:rPr>
              <a:t>)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PolynomialFeatures(degree=10)</a:t>
            </a:r>
            <a:r>
              <a:rPr lang="ko-KR" altLang="en-US">
                <a:latin typeface="+mn-ea"/>
                <a:ea typeface="+mn-ea"/>
              </a:rPr>
              <a:t>을 사용해 먼저 데이터를 확장하고 </a:t>
            </a:r>
            <a:r>
              <a:rPr lang="en-US" altLang="ko-KR">
                <a:latin typeface="+mn-ea"/>
                <a:ea typeface="+mn-ea"/>
              </a:rPr>
              <a:t>StandardScaler</a:t>
            </a:r>
            <a:r>
              <a:rPr lang="ko-KR" altLang="en-US">
                <a:latin typeface="+mn-ea"/>
                <a:ea typeface="+mn-ea"/>
              </a:rPr>
              <a:t>를 사용해 스케일을 </a:t>
            </a:r>
            <a:r>
              <a:rPr lang="en-US" altLang="ko-KR">
                <a:latin typeface="+mn-ea"/>
                <a:ea typeface="+mn-ea"/>
              </a:rPr>
              <a:t/>
            </a:r>
            <a:br>
              <a:rPr lang="en-US" altLang="ko-KR">
                <a:latin typeface="+mn-ea"/>
                <a:ea typeface="+mn-ea"/>
              </a:rPr>
            </a:br>
            <a:r>
              <a:rPr lang="ko-KR" altLang="en-US">
                <a:latin typeface="+mn-ea"/>
                <a:ea typeface="+mn-ea"/>
              </a:rPr>
              <a:t>조정한 후 릿지 모델을 적용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C80FD1-044D-3799-3392-EAEB6953B19B}"/>
              </a:ext>
            </a:extLst>
          </p:cNvPr>
          <p:cNvSpPr txBox="1"/>
          <p:nvPr/>
        </p:nvSpPr>
        <p:spPr>
          <a:xfrm>
            <a:off x="2603106" y="5538755"/>
            <a:ext cx="7048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다양한 수준의 릿지 규제를 사용한 선형 회귀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다항 회귀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881F6D-4C9C-E363-1B94-DF850E70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2374637"/>
            <a:ext cx="8039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릿지 회귀의 정규 방정식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en-US" altLang="ko-KR">
                <a:latin typeface="+mn-ea"/>
                <a:ea typeface="+mn-ea"/>
              </a:rPr>
              <a:t>A</a:t>
            </a:r>
            <a:r>
              <a:rPr lang="ko-KR" altLang="en-US">
                <a:latin typeface="+mn-ea"/>
                <a:ea typeface="+mn-ea"/>
              </a:rPr>
              <a:t>는 편향에 해당하는 맨 왼쪽 위의 원소가 </a:t>
            </a:r>
            <a:r>
              <a:rPr lang="en-US" altLang="ko-KR">
                <a:latin typeface="+mn-ea"/>
                <a:ea typeface="+mn-ea"/>
              </a:rPr>
              <a:t>0</a:t>
            </a:r>
            <a:r>
              <a:rPr lang="ko-KR" altLang="en-US">
                <a:latin typeface="+mn-ea"/>
                <a:ea typeface="+mn-ea"/>
              </a:rPr>
              <a:t>인 </a:t>
            </a:r>
            <a:r>
              <a:rPr lang="en-US" altLang="ko-KR">
                <a:latin typeface="+mn-ea"/>
                <a:ea typeface="+mn-ea"/>
              </a:rPr>
              <a:t>(n + 1) × (n + 1)</a:t>
            </a:r>
            <a:r>
              <a:rPr lang="ko-KR" altLang="en-US">
                <a:latin typeface="+mn-ea"/>
                <a:ea typeface="+mn-ea"/>
              </a:rPr>
              <a:t>의 단위 행렬</a:t>
            </a:r>
            <a:r>
              <a:rPr lang="en-US" altLang="ko-KR">
                <a:latin typeface="+mn-ea"/>
                <a:ea typeface="+mn-ea"/>
              </a:rPr>
              <a:t>(identity matrix)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520512-EB2A-9CBC-BB69-3C886E7A2C08}"/>
              </a:ext>
            </a:extLst>
          </p:cNvPr>
          <p:cNvSpPr txBox="1"/>
          <p:nvPr/>
        </p:nvSpPr>
        <p:spPr>
          <a:xfrm>
            <a:off x="4651699" y="2037736"/>
            <a:ext cx="2993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릿지 회귀의 정규 방정식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D6C757F5-F6B7-F00E-ADD4-865CAD06523C}"/>
              </a:ext>
            </a:extLst>
          </p:cNvPr>
          <p:cNvSpPr/>
          <p:nvPr/>
        </p:nvSpPr>
        <p:spPr>
          <a:xfrm>
            <a:off x="4546846" y="1818598"/>
            <a:ext cx="3098307" cy="13582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1862F8F-1319-5799-6A8E-73EA070A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95" y="2495190"/>
            <a:ext cx="20955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6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사이킷런에서 정규 방정식을 사용한 릿지 회귀를 적용</a:t>
            </a:r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확률적 경사 하강법을 사용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89695E6-F935-5576-AA78-F346F505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1014"/>
            <a:ext cx="7953375" cy="1704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6EA672E-D375-E58D-68A6-6652CCF5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22" y="3645901"/>
            <a:ext cx="78962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0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4.5.2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라쏘 회귀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라쏘</a:t>
            </a:r>
            <a:r>
              <a:rPr lang="en-US" altLang="ko-KR">
                <a:latin typeface="+mn-ea"/>
                <a:ea typeface="+mn-ea"/>
              </a:rPr>
              <a:t>(least absolute shrinkage and selection operator, lasso) </a:t>
            </a:r>
            <a:r>
              <a:rPr lang="ko-KR" altLang="en-US">
                <a:latin typeface="+mn-ea"/>
                <a:ea typeface="+mn-ea"/>
              </a:rPr>
              <a:t>회귀는 선형 회귀의 또 다른 규제된 버전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릿지 회귀처럼 비용 함수에 규제항을 더하지만 </a:t>
            </a:r>
            <a:r>
              <a:rPr lang="en-US" altLang="ko-KR">
                <a:latin typeface="+mn-ea"/>
                <a:ea typeface="+mn-ea"/>
              </a:rPr>
              <a:t>ℓ</a:t>
            </a:r>
            <a:r>
              <a:rPr lang="en-US" altLang="ko-KR" baseline="-25000">
                <a:latin typeface="+mn-ea"/>
                <a:ea typeface="+mn-ea"/>
              </a:rPr>
              <a:t>2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노름 대신 가중치 벡터의 </a:t>
            </a:r>
            <a:r>
              <a:rPr lang="en-US" altLang="ko-KR">
                <a:latin typeface="+mn-ea"/>
                <a:ea typeface="+mn-ea"/>
              </a:rPr>
              <a:t>ℓ</a:t>
            </a:r>
            <a:r>
              <a:rPr lang="en-US" altLang="ko-KR" baseline="-25000">
                <a:latin typeface="+mn-ea"/>
                <a:ea typeface="+mn-ea"/>
              </a:rPr>
              <a:t>1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노름을 사용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B0D4B0-F5C1-918D-543C-D5414E448080}"/>
              </a:ext>
            </a:extLst>
          </p:cNvPr>
          <p:cNvSpPr txBox="1"/>
          <p:nvPr/>
        </p:nvSpPr>
        <p:spPr>
          <a:xfrm>
            <a:off x="3172741" y="2172205"/>
            <a:ext cx="2993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라쏘 회귀의 비용 함수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FEEA7950-E761-4A99-5C44-BCCB0CBACC57}"/>
              </a:ext>
            </a:extLst>
          </p:cNvPr>
          <p:cNvSpPr/>
          <p:nvPr/>
        </p:nvSpPr>
        <p:spPr>
          <a:xfrm>
            <a:off x="3183384" y="1970843"/>
            <a:ext cx="5825231" cy="7102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69AE953-5325-38E6-9AE9-67B76E65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80" y="2040343"/>
            <a:ext cx="245745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05C47DB-DFC5-D6FA-A40B-9C3FBAA6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99" y="2961737"/>
            <a:ext cx="6545800" cy="2503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29B7FD-BA69-0B9C-E09A-927760C53612}"/>
              </a:ext>
            </a:extLst>
          </p:cNvPr>
          <p:cNvSpPr txBox="1"/>
          <p:nvPr/>
        </p:nvSpPr>
        <p:spPr>
          <a:xfrm>
            <a:off x="2603106" y="5538755"/>
            <a:ext cx="712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다양한 수준의 라쏘 규제를 사용한 선형 회귀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다항 회귀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137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라쏘 회귀는 자동으로 특성 선택을 수행하고 희소 모델</a:t>
            </a:r>
            <a:r>
              <a:rPr lang="en-US" altLang="ko-KR">
                <a:latin typeface="+mn-ea"/>
                <a:ea typeface="+mn-ea"/>
              </a:rPr>
              <a:t>(sparse model)</a:t>
            </a:r>
            <a:r>
              <a:rPr lang="ko-KR" altLang="en-US">
                <a:latin typeface="+mn-ea"/>
                <a:ea typeface="+mn-ea"/>
              </a:rPr>
              <a:t>을 생성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29B7FD-BA69-0B9C-E09A-927760C53612}"/>
              </a:ext>
            </a:extLst>
          </p:cNvPr>
          <p:cNvSpPr txBox="1"/>
          <p:nvPr/>
        </p:nvSpPr>
        <p:spPr>
          <a:xfrm>
            <a:off x="2603106" y="5658273"/>
            <a:ext cx="712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4-19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라쏘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vs.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릿지 규제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826E038-33B8-83CD-60CC-CE3D6BC3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70" y="1324554"/>
            <a:ext cx="5409460" cy="42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16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>
                <a:latin typeface="+mn-ea"/>
                <a:ea typeface="+mn-ea"/>
              </a:rPr>
              <a:t>라쏘의</a:t>
            </a:r>
            <a:r>
              <a:rPr lang="ko-KR" altLang="en-US" dirty="0">
                <a:latin typeface="+mn-ea"/>
                <a:ea typeface="+mn-ea"/>
              </a:rPr>
              <a:t> 비용 함수는 </a:t>
            </a:r>
            <a:r>
              <a:rPr lang="en-US" altLang="ko-KR" i="1" dirty="0" err="1">
                <a:latin typeface="+mn-ea"/>
                <a:ea typeface="+mn-ea"/>
              </a:rPr>
              <a:t>θ</a:t>
            </a:r>
            <a:r>
              <a:rPr lang="en-US" altLang="ko-KR" i="1" baseline="-25000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 = 0(i= 1, 2, ..., n</a:t>
            </a:r>
            <a:r>
              <a:rPr lang="ko-KR" altLang="en-US" dirty="0">
                <a:latin typeface="+mn-ea"/>
                <a:ea typeface="+mn-ea"/>
              </a:rPr>
              <a:t>일 때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에서 미분 가능하지 않음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i="1" dirty="0" err="1">
                <a:latin typeface="+mn-ea"/>
                <a:ea typeface="+mn-ea"/>
              </a:rPr>
              <a:t>θ</a:t>
            </a:r>
            <a:r>
              <a:rPr lang="en-US" altLang="ko-KR" i="1" baseline="-25000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 = 0</a:t>
            </a:r>
            <a:r>
              <a:rPr lang="ko-KR" altLang="en-US" dirty="0">
                <a:latin typeface="+mn-ea"/>
                <a:ea typeface="+mn-ea"/>
              </a:rPr>
              <a:t>일 때 </a:t>
            </a:r>
            <a:r>
              <a:rPr lang="ko-KR" altLang="en-US" dirty="0" err="1">
                <a:latin typeface="+mn-ea"/>
                <a:ea typeface="+mn-ea"/>
              </a:rPr>
              <a:t>서브그레이디언트</a:t>
            </a:r>
            <a:r>
              <a:rPr lang="ko-KR" altLang="en-US" dirty="0">
                <a:latin typeface="+mn-ea"/>
                <a:ea typeface="+mn-ea"/>
              </a:rPr>
              <a:t> 벡터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subgradient</a:t>
            </a:r>
            <a:r>
              <a:rPr lang="en-US" altLang="ko-KR" dirty="0">
                <a:latin typeface="+mn-ea"/>
                <a:ea typeface="+mn-ea"/>
              </a:rPr>
              <a:t> vector) </a:t>
            </a:r>
            <a:r>
              <a:rPr lang="en-US" altLang="ko-KR" b="1" dirty="0">
                <a:latin typeface="+mn-ea"/>
                <a:ea typeface="+mn-ea"/>
              </a:rPr>
              <a:t>g</a:t>
            </a:r>
            <a:r>
              <a:rPr lang="ko-KR" altLang="en-US" dirty="0">
                <a:latin typeface="+mn-ea"/>
                <a:ea typeface="+mn-ea"/>
              </a:rPr>
              <a:t>를 사용하면 경사 </a:t>
            </a:r>
            <a:r>
              <a:rPr lang="ko-KR" altLang="en-US" dirty="0" err="1">
                <a:latin typeface="+mn-ea"/>
                <a:ea typeface="+mn-ea"/>
              </a:rPr>
              <a:t>하강법을</a:t>
            </a:r>
            <a:r>
              <a:rPr lang="ko-KR" altLang="en-US" dirty="0">
                <a:latin typeface="+mn-ea"/>
                <a:ea typeface="+mn-ea"/>
              </a:rPr>
              <a:t> 적용하는 데 문제가 없음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Lasso </a:t>
            </a:r>
            <a:r>
              <a:rPr lang="ko-KR" altLang="en-US" dirty="0">
                <a:latin typeface="+mn-ea"/>
                <a:ea typeface="+mn-ea"/>
              </a:rPr>
              <a:t>클래스를 사용한 간단한 </a:t>
            </a:r>
            <a:r>
              <a:rPr lang="ko-KR" altLang="en-US" dirty="0" err="1">
                <a:latin typeface="+mn-ea"/>
                <a:ea typeface="+mn-ea"/>
              </a:rPr>
              <a:t>사이킷런</a:t>
            </a:r>
            <a:r>
              <a:rPr lang="ko-KR" altLang="en-US" dirty="0">
                <a:latin typeface="+mn-ea"/>
                <a:ea typeface="+mn-ea"/>
              </a:rPr>
              <a:t> 예제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1F213D-6BA3-0EE6-67F9-115BF58A5257}"/>
              </a:ext>
            </a:extLst>
          </p:cNvPr>
          <p:cNvSpPr txBox="1"/>
          <p:nvPr/>
        </p:nvSpPr>
        <p:spPr>
          <a:xfrm>
            <a:off x="4117986" y="1827115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라쏘 회귀의 서브그레이디언트 벡터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82A615B-B46F-FF0F-6EF9-96A808156D9C}"/>
              </a:ext>
            </a:extLst>
          </p:cNvPr>
          <p:cNvSpPr/>
          <p:nvPr/>
        </p:nvSpPr>
        <p:spPr>
          <a:xfrm>
            <a:off x="2379216" y="1669001"/>
            <a:ext cx="7253056" cy="222829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C1F3CE8-86EC-EDAC-4956-58DF1675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27071"/>
            <a:ext cx="6858000" cy="1400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78E0012-D31F-B422-D44D-95E60297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52783"/>
            <a:ext cx="3880296" cy="1350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91946B0-B088-3D03-04D5-A269F967BB0D}"/>
              </a:ext>
            </a:extLst>
          </p:cNvPr>
          <p:cNvSpPr txBox="1"/>
          <p:nvPr/>
        </p:nvSpPr>
        <p:spPr>
          <a:xfrm>
            <a:off x="4926333" y="5427954"/>
            <a:ext cx="629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Lasso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대신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SGDRegressor(penalty="l1", alpha=0.1)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을 사용할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3879165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4.5.3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엘라스틱넷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엘라스틱넷 회귀</a:t>
            </a:r>
            <a:r>
              <a:rPr lang="en-US" altLang="ko-KR">
                <a:latin typeface="+mn-ea"/>
                <a:ea typeface="+mn-ea"/>
              </a:rPr>
              <a:t>(elastic net regression)</a:t>
            </a:r>
          </a:p>
          <a:p>
            <a:pPr lvl="2"/>
            <a:r>
              <a:rPr lang="ko-KR" altLang="en-US">
                <a:latin typeface="+mn-ea"/>
                <a:ea typeface="+mn-ea"/>
              </a:rPr>
              <a:t>릿지 회귀와 라쏘 회귀를 절충한 모델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규제항은 릿지와 회귀의 규제항을 단순히 더한 것이며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혼합 정도는 혼합 비율 </a:t>
            </a:r>
            <a:r>
              <a:rPr lang="en-US" altLang="ko-KR">
                <a:latin typeface="+mn-ea"/>
                <a:ea typeface="+mn-ea"/>
              </a:rPr>
              <a:t>r</a:t>
            </a:r>
            <a:r>
              <a:rPr lang="ko-KR" altLang="en-US">
                <a:latin typeface="+mn-ea"/>
                <a:ea typeface="+mn-ea"/>
              </a:rPr>
              <a:t>을 사용해 조절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en-US" altLang="ko-KR">
                <a:latin typeface="+mn-ea"/>
                <a:ea typeface="+mn-ea"/>
              </a:rPr>
              <a:t>r = 0</a:t>
            </a:r>
            <a:r>
              <a:rPr lang="ko-KR" altLang="en-US">
                <a:latin typeface="+mn-ea"/>
                <a:ea typeface="+mn-ea"/>
              </a:rPr>
              <a:t>이면 엘라스틱넷은 릿지 회귀와 같고</a:t>
            </a:r>
            <a:r>
              <a:rPr lang="en-US" altLang="ko-KR">
                <a:latin typeface="+mn-ea"/>
                <a:ea typeface="+mn-ea"/>
              </a:rPr>
              <a:t>, r = 1</a:t>
            </a:r>
            <a:r>
              <a:rPr lang="ko-KR" altLang="en-US">
                <a:latin typeface="+mn-ea"/>
                <a:ea typeface="+mn-ea"/>
              </a:rPr>
              <a:t>이면 라쏘 회귀와 같음</a:t>
            </a:r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사이킷런의 </a:t>
            </a:r>
            <a:r>
              <a:rPr lang="en-US" altLang="ko-KR">
                <a:latin typeface="+mn-ea"/>
                <a:ea typeface="+mn-ea"/>
              </a:rPr>
              <a:t>ElasticNet</a:t>
            </a:r>
            <a:r>
              <a:rPr lang="ko-KR" altLang="en-US">
                <a:latin typeface="+mn-ea"/>
                <a:ea typeface="+mn-ea"/>
              </a:rPr>
              <a:t>을 사용한 간단한 예제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A666CD-F093-139F-5DF4-CAC47E56B659}"/>
              </a:ext>
            </a:extLst>
          </p:cNvPr>
          <p:cNvSpPr txBox="1"/>
          <p:nvPr/>
        </p:nvSpPr>
        <p:spPr>
          <a:xfrm>
            <a:off x="3958188" y="2757275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엘라스틱넷 비용 함수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CD7F1DBA-F75E-2104-9053-2DD2942905CB}"/>
              </a:ext>
            </a:extLst>
          </p:cNvPr>
          <p:cNvSpPr/>
          <p:nvPr/>
        </p:nvSpPr>
        <p:spPr>
          <a:xfrm>
            <a:off x="3604334" y="2730642"/>
            <a:ext cx="4900474" cy="106012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6060E63-3336-6024-E1EC-ABF3A3E7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3089726"/>
            <a:ext cx="4476750" cy="638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B12A896-8C85-6F13-4C84-08757BA0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57931"/>
            <a:ext cx="5045476" cy="1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22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4.5.4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조기 종료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조기 종료</a:t>
            </a:r>
            <a:r>
              <a:rPr lang="en-US" altLang="ko-KR">
                <a:latin typeface="+mn-ea"/>
                <a:ea typeface="+mn-ea"/>
              </a:rPr>
              <a:t>(early stopping)</a:t>
            </a:r>
          </a:p>
          <a:p>
            <a:pPr lvl="2"/>
            <a:r>
              <a:rPr lang="ko-KR" altLang="en-US">
                <a:latin typeface="+mn-ea"/>
                <a:ea typeface="+mn-ea"/>
              </a:rPr>
              <a:t>검증 오차가 최솟값에 도달하면 바로 훈련을 중지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E0D32F-5049-C980-7003-D534B6E4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52" y="2171699"/>
            <a:ext cx="4895295" cy="3177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29EA40-40CB-7300-CAB6-541BD9B92915}"/>
              </a:ext>
            </a:extLst>
          </p:cNvPr>
          <p:cNvSpPr txBox="1"/>
          <p:nvPr/>
        </p:nvSpPr>
        <p:spPr>
          <a:xfrm>
            <a:off x="2564131" y="5554291"/>
            <a:ext cx="712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4-20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조기 종료 규제</a:t>
            </a:r>
          </a:p>
        </p:txBody>
      </p:sp>
    </p:spTree>
    <p:extLst>
      <p:ext uri="{BB962C8B-B14F-4D97-AF65-F5344CB8AC3E}">
        <p14:creationId xmlns:p14="http://schemas.microsoft.com/office/powerpoint/2010/main" val="3822063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</a:t>
            </a:r>
            <a:r>
              <a:rPr lang="ko-KR" altLang="en-US" dirty="0" smtClean="0"/>
              <a:t> </a:t>
            </a:r>
            <a:r>
              <a:rPr lang="ko-KR" altLang="en-US" dirty="0"/>
              <a:t>규제가 있는 선형 모델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조기 종료 코드 예제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A0D1357-F6A5-3E16-97E2-E8B1FBBB69FB}"/>
              </a:ext>
            </a:extLst>
          </p:cNvPr>
          <p:cNvGrpSpPr/>
          <p:nvPr/>
        </p:nvGrpSpPr>
        <p:grpSpPr>
          <a:xfrm>
            <a:off x="1118078" y="1404743"/>
            <a:ext cx="5682218" cy="4048514"/>
            <a:chOff x="1970333" y="443631"/>
            <a:chExt cx="7896225" cy="586868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94DFC19-1240-719C-9EA2-7F69BD7FC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0333" y="443631"/>
              <a:ext cx="7896225" cy="46482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1F66205E-0E80-07D6-7A7D-D02405A4C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0333" y="5083595"/>
              <a:ext cx="7877175" cy="12287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0D575D-D32E-29F0-C523-15B84E8CA5AA}"/>
              </a:ext>
            </a:extLst>
          </p:cNvPr>
          <p:cNvSpPr txBox="1"/>
          <p:nvPr/>
        </p:nvSpPr>
        <p:spPr>
          <a:xfrm>
            <a:off x="6326188" y="2286979"/>
            <a:ext cx="55128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다항 특성을 추가하고 훈련 세트와 검증 세트 모두에 대해 모든 입력 특성의 스케일을 조정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코드는 원래 훈련 세트를 더 작은 훈련 세트와 검증 세트로 분할했다고 가정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규제가 없고 학습률이 작은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SGDRegressor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모델을 생성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훈련 반복에서는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fit()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대신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partial_fit()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을 호출하여 점진적인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학습을 수행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각 에포크에서 검증 세트의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RMSE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를 측정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확인된 가장 낮은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RMSE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보다 낮으면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best_model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변수에 모델의 복사본을 저장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이 구현은 실제로 학습을 중지하지는 않지만 학습 후 최상의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모델로 되돌릴 수 있음</a:t>
            </a:r>
          </a:p>
        </p:txBody>
      </p:sp>
    </p:spTree>
    <p:extLst>
      <p:ext uri="{BB962C8B-B14F-4D97-AF65-F5344CB8AC3E}">
        <p14:creationId xmlns:p14="http://schemas.microsoft.com/office/powerpoint/2010/main" val="2624048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4.6.1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확률 추정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선형 회귀 모델과 같이 로지스틱 회귀 모델은 입력 특성의 가중치 합을 계산하고 편향을 더함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대신 선형 회귀처럼 바로 결과를 출력하지 않고 결괏값의 로지스틱을 출력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AB29D92-603B-7984-82E5-0F509EFC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35" y="2458632"/>
            <a:ext cx="1924050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53208C-3A7A-5962-133A-9F70D8C367D8}"/>
              </a:ext>
            </a:extLst>
          </p:cNvPr>
          <p:cNvSpPr txBox="1"/>
          <p:nvPr/>
        </p:nvSpPr>
        <p:spPr>
          <a:xfrm>
            <a:off x="1738419" y="2127354"/>
            <a:ext cx="4541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로지스틱 회귀 모델의 확률 추정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벡터 표현식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6D4B107-26D0-63AF-3A90-EC082BADCDC7}"/>
              </a:ext>
            </a:extLst>
          </p:cNvPr>
          <p:cNvSpPr/>
          <p:nvPr/>
        </p:nvSpPr>
        <p:spPr>
          <a:xfrm>
            <a:off x="1558794" y="2035622"/>
            <a:ext cx="4900474" cy="106012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B474A56-C3E7-F72E-10D9-AD2077B68954}"/>
              </a:ext>
            </a:extLst>
          </p:cNvPr>
          <p:cNvSpPr txBox="1"/>
          <p:nvPr/>
        </p:nvSpPr>
        <p:spPr>
          <a:xfrm>
            <a:off x="6633705" y="2127354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로지스틱 함수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FB8FC402-2446-FDDC-AA4F-43FDA75B6F30}"/>
              </a:ext>
            </a:extLst>
          </p:cNvPr>
          <p:cNvSpPr/>
          <p:nvPr/>
        </p:nvSpPr>
        <p:spPr>
          <a:xfrm>
            <a:off x="7107948" y="2035622"/>
            <a:ext cx="2914941" cy="1060123"/>
          </a:xfrm>
          <a:prstGeom prst="roundRect">
            <a:avLst>
              <a:gd name="adj" fmla="val 1248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2AB7270-D9FC-C816-A164-250670E2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19" y="2457570"/>
            <a:ext cx="1828800" cy="6381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239429E-0A7D-20CD-3FFF-5CBC88D06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099" y="3533480"/>
            <a:ext cx="6545802" cy="2362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47191FC-096E-5987-40F6-A605E12CE032}"/>
              </a:ext>
            </a:extLst>
          </p:cNvPr>
          <p:cNvSpPr txBox="1"/>
          <p:nvPr/>
        </p:nvSpPr>
        <p:spPr>
          <a:xfrm>
            <a:off x="2564131" y="5918277"/>
            <a:ext cx="712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4-21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로지스틱 함수</a:t>
            </a:r>
          </a:p>
        </p:txBody>
      </p:sp>
    </p:spTree>
    <p:extLst>
      <p:ext uri="{BB962C8B-B14F-4D97-AF65-F5344CB8AC3E}">
        <p14:creationId xmlns:p14="http://schemas.microsoft.com/office/powerpoint/2010/main" val="2333904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ko-KR" altLang="en-US">
                    <a:latin typeface="+mn-ea"/>
                    <a:ea typeface="+mn-ea"/>
                  </a:rPr>
                  <a:t>로지스틱 회귀 모델이 샘플 </a:t>
                </a:r>
                <a:r>
                  <a:rPr lang="en-US" altLang="ko-KR">
                    <a:latin typeface="+mn-ea"/>
                    <a:ea typeface="+mn-ea"/>
                  </a:rPr>
                  <a:t>x</a:t>
                </a:r>
                <a:r>
                  <a:rPr lang="ko-KR" altLang="en-US">
                    <a:latin typeface="+mn-ea"/>
                    <a:ea typeface="+mn-ea"/>
                  </a:rPr>
                  <a:t>가 양성 클래스에 속할 확률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solidFill>
                              <a:srgbClr val="836967"/>
                            </a:solidFill>
                            <a:latin typeface="Cambria Math"/>
                            <a:ea typeface="+mn-ea"/>
                          </a:rPr>
                        </m:ctrlPr>
                      </m:acc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ko-KR">
                    <a:latin typeface="+mn-ea"/>
                    <a:ea typeface="+mn-ea"/>
                  </a:rPr>
                  <a:t> = </a:t>
                </a:r>
                <a:r>
                  <a:rPr lang="en-US" altLang="ko-KR" i="1">
                    <a:latin typeface="+mn-ea"/>
                    <a:ea typeface="+mn-ea"/>
                  </a:rPr>
                  <a:t>h</a:t>
                </a:r>
                <a:r>
                  <a:rPr lang="en-US" altLang="ko-KR" baseline="-25000">
                    <a:latin typeface="+mn-ea"/>
                    <a:ea typeface="+mn-ea"/>
                  </a:rPr>
                  <a:t>θ</a:t>
                </a:r>
                <a:r>
                  <a:rPr lang="en-US" altLang="ko-KR">
                    <a:latin typeface="+mn-ea"/>
                    <a:ea typeface="+mn-ea"/>
                  </a:rPr>
                  <a:t>(x) </a:t>
                </a:r>
                <a:r>
                  <a:rPr lang="ko-KR" altLang="en-US">
                    <a:latin typeface="+mn-ea"/>
                    <a:ea typeface="+mn-ea"/>
                  </a:rPr>
                  <a:t>를 추정하면 </a:t>
                </a:r>
                <a:r>
                  <a:rPr lang="en-US" altLang="ko-KR">
                    <a:latin typeface="+mn-ea"/>
                    <a:ea typeface="+mn-ea"/>
                  </a:rPr>
                  <a:t/>
                </a:r>
                <a:br>
                  <a:rPr lang="en-US" altLang="ko-KR">
                    <a:latin typeface="+mn-ea"/>
                    <a:ea typeface="+mn-ea"/>
                  </a:rPr>
                </a:br>
                <a:r>
                  <a:rPr lang="ko-KR" altLang="en-US">
                    <a:latin typeface="+mn-ea"/>
                    <a:ea typeface="+mn-ea"/>
                  </a:rPr>
                  <a:t>이에 대한 예측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/>
                            <a:ea typeface="+mn-ea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>
                    <a:latin typeface="+mn-ea"/>
                    <a:ea typeface="+mn-ea"/>
                  </a:rPr>
                  <a:t>을 쉽게 구할 수 있음</a:t>
                </a:r>
                <a:endParaRPr lang="en-US" altLang="ko-KR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524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B474A56-C3E7-F72E-10D9-AD2077B68954}"/>
              </a:ext>
            </a:extLst>
          </p:cNvPr>
          <p:cNvSpPr txBox="1"/>
          <p:nvPr/>
        </p:nvSpPr>
        <p:spPr>
          <a:xfrm>
            <a:off x="4263368" y="1692030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로지스틱 회귀 모델 예측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FB8FC402-2446-FDDC-AA4F-43FDA75B6F30}"/>
              </a:ext>
            </a:extLst>
          </p:cNvPr>
          <p:cNvSpPr/>
          <p:nvPr/>
        </p:nvSpPr>
        <p:spPr>
          <a:xfrm>
            <a:off x="4596954" y="1627250"/>
            <a:ext cx="3206518" cy="1257993"/>
          </a:xfrm>
          <a:prstGeom prst="roundRect">
            <a:avLst>
              <a:gd name="adj" fmla="val 1248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2A5603D-246B-24F9-6926-5EB15465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7" y="2017658"/>
            <a:ext cx="19526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8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4.6.2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훈련과 비용 함수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훈련의 목적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양성 샘플</a:t>
            </a:r>
            <a:r>
              <a:rPr lang="en-US" altLang="ko-KR">
                <a:latin typeface="+mn-ea"/>
                <a:ea typeface="+mn-ea"/>
              </a:rPr>
              <a:t>(y = 1)</a:t>
            </a:r>
            <a:r>
              <a:rPr lang="ko-KR" altLang="en-US">
                <a:latin typeface="+mn-ea"/>
                <a:ea typeface="+mn-ea"/>
              </a:rPr>
              <a:t>에 대해서는 높은 확률을 추정하고 음성 샘플</a:t>
            </a:r>
            <a:r>
              <a:rPr lang="en-US" altLang="ko-KR">
                <a:latin typeface="+mn-ea"/>
                <a:ea typeface="+mn-ea"/>
              </a:rPr>
              <a:t>(y= 0)</a:t>
            </a:r>
            <a:r>
              <a:rPr lang="ko-KR" altLang="en-US">
                <a:latin typeface="+mn-ea"/>
                <a:ea typeface="+mn-ea"/>
              </a:rPr>
              <a:t>에 대해서는 낮은 확률을 추정하는 </a:t>
            </a:r>
            <a:r>
              <a:rPr lang="en-US" altLang="ko-KR">
                <a:latin typeface="+mn-ea"/>
                <a:ea typeface="+mn-ea"/>
              </a:rPr>
              <a:t/>
            </a:r>
            <a:br>
              <a:rPr lang="en-US" altLang="ko-KR">
                <a:latin typeface="+mn-ea"/>
                <a:ea typeface="+mn-ea"/>
              </a:rPr>
            </a:br>
            <a:r>
              <a:rPr lang="ko-KR" altLang="en-US">
                <a:latin typeface="+mn-ea"/>
                <a:ea typeface="+mn-ea"/>
              </a:rPr>
              <a:t>모델의 파라미터 벡터 </a:t>
            </a:r>
            <a:r>
              <a:rPr lang="en-US" altLang="ko-KR" b="1">
                <a:latin typeface="+mn-ea"/>
                <a:ea typeface="+mn-ea"/>
              </a:rPr>
              <a:t>θ</a:t>
            </a:r>
            <a:r>
              <a:rPr lang="ko-KR" altLang="en-US">
                <a:latin typeface="+mn-ea"/>
                <a:ea typeface="+mn-ea"/>
              </a:rPr>
              <a:t>를 찾는 것</a:t>
            </a:r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비용 함수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로그 손실</a:t>
            </a:r>
            <a:r>
              <a:rPr lang="en-US" altLang="ko-KR">
                <a:latin typeface="+mn-ea"/>
                <a:ea typeface="+mn-ea"/>
              </a:rPr>
              <a:t>(log loss) - </a:t>
            </a:r>
            <a:r>
              <a:rPr lang="ko-KR" altLang="en-US">
                <a:latin typeface="+mn-ea"/>
                <a:ea typeface="+mn-ea"/>
              </a:rPr>
              <a:t>전체 훈련 세트에 대한 비용 함수는 모든 훈련 샘플의 비용을 평균</a:t>
            </a:r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비용 함수의 편도함수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B474A56-C3E7-F72E-10D9-AD2077B68954}"/>
              </a:ext>
            </a:extLst>
          </p:cNvPr>
          <p:cNvSpPr txBox="1"/>
          <p:nvPr/>
        </p:nvSpPr>
        <p:spPr>
          <a:xfrm>
            <a:off x="2139972" y="2408839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하나의 훈련 샘플에 대한 비용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1979A2-E482-65FB-196A-0907DFC0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88" y="2115052"/>
            <a:ext cx="2962275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6AF8AE-DF48-6877-C2F5-53A0E79D4AA1}"/>
              </a:ext>
            </a:extLst>
          </p:cNvPr>
          <p:cNvSpPr txBox="1"/>
          <p:nvPr/>
        </p:nvSpPr>
        <p:spPr>
          <a:xfrm>
            <a:off x="2139972" y="4138711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로지스틱 회귀의 비용 함수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로그 손실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DC8C3B0-FE78-471C-BDDB-1991B0B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88" y="3977072"/>
            <a:ext cx="4705350" cy="666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B46E22-D50A-0412-742A-754ECD672082}"/>
              </a:ext>
            </a:extLst>
          </p:cNvPr>
          <p:cNvSpPr txBox="1"/>
          <p:nvPr/>
        </p:nvSpPr>
        <p:spPr>
          <a:xfrm>
            <a:off x="2139972" y="5434850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로지스틱 비용 함수의 편도함수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B1EDE7C-5364-0BE7-A497-02F6F86CB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88" y="5226788"/>
            <a:ext cx="3409950" cy="7239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956991D9-F78A-75B0-9671-4350B5F2A84A}"/>
              </a:ext>
            </a:extLst>
          </p:cNvPr>
          <p:cNvSpPr/>
          <p:nvPr/>
        </p:nvSpPr>
        <p:spPr>
          <a:xfrm>
            <a:off x="2006353" y="2166150"/>
            <a:ext cx="9277165" cy="82649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3C55DA25-590F-AD8B-8136-08F1FA6237A5}"/>
              </a:ext>
            </a:extLst>
          </p:cNvPr>
          <p:cNvSpPr/>
          <p:nvPr/>
        </p:nvSpPr>
        <p:spPr>
          <a:xfrm>
            <a:off x="2006352" y="3906112"/>
            <a:ext cx="9277165" cy="82649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284CD80-20FE-7A8E-6834-70B8BE993C9F}"/>
              </a:ext>
            </a:extLst>
          </p:cNvPr>
          <p:cNvSpPr/>
          <p:nvPr/>
        </p:nvSpPr>
        <p:spPr>
          <a:xfrm>
            <a:off x="2006351" y="5175490"/>
            <a:ext cx="9277165" cy="82649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8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4.6.3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결정 경계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>
                <a:latin typeface="+mn-ea"/>
                <a:ea typeface="+mn-ea"/>
              </a:rPr>
              <a:t>붓꽃</a:t>
            </a:r>
            <a:r>
              <a:rPr lang="en-US" altLang="ko-KR">
                <a:latin typeface="+mn-ea"/>
                <a:ea typeface="+mn-ea"/>
              </a:rPr>
              <a:t>(Iris) </a:t>
            </a:r>
            <a:r>
              <a:rPr lang="ko-KR" altLang="en-US">
                <a:latin typeface="+mn-ea"/>
                <a:ea typeface="+mn-ea"/>
              </a:rPr>
              <a:t>데이터셋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세 개의 품종 </a:t>
            </a:r>
            <a:r>
              <a:rPr lang="en-US" altLang="ko-KR">
                <a:latin typeface="+mn-ea"/>
                <a:ea typeface="+mn-ea"/>
              </a:rPr>
              <a:t>Iris-Setosa, Iris-Versicolor, Iris-Virginica</a:t>
            </a:r>
          </a:p>
          <a:p>
            <a:pPr lvl="2"/>
            <a:r>
              <a:rPr lang="en-US" altLang="ko-KR">
                <a:latin typeface="+mn-ea"/>
                <a:ea typeface="+mn-ea"/>
              </a:rPr>
              <a:t>150</a:t>
            </a:r>
            <a:r>
              <a:rPr lang="ko-KR" altLang="en-US">
                <a:latin typeface="+mn-ea"/>
                <a:ea typeface="+mn-ea"/>
              </a:rPr>
              <a:t>개 꽃잎</a:t>
            </a:r>
            <a:r>
              <a:rPr lang="en-US" altLang="ko-KR">
                <a:latin typeface="+mn-ea"/>
                <a:ea typeface="+mn-ea"/>
              </a:rPr>
              <a:t>(petal)</a:t>
            </a:r>
            <a:r>
              <a:rPr lang="ko-KR" altLang="en-US">
                <a:latin typeface="+mn-ea"/>
                <a:ea typeface="+mn-ea"/>
              </a:rPr>
              <a:t>과 꽃받침</a:t>
            </a:r>
            <a:r>
              <a:rPr lang="en-US" altLang="ko-KR">
                <a:latin typeface="+mn-ea"/>
                <a:ea typeface="+mn-ea"/>
              </a:rPr>
              <a:t>(sepal)</a:t>
            </a:r>
            <a:r>
              <a:rPr lang="ko-KR" altLang="en-US">
                <a:latin typeface="+mn-ea"/>
                <a:ea typeface="+mn-ea"/>
              </a:rPr>
              <a:t>의 너비와 길이 데이터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AAEA2F6-8AA5-5AEE-BEE9-F5DBD259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61" y="2470295"/>
            <a:ext cx="5689277" cy="3206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122868-A250-F93F-C131-D5703041806E}"/>
              </a:ext>
            </a:extLst>
          </p:cNvPr>
          <p:cNvSpPr txBox="1"/>
          <p:nvPr/>
        </p:nvSpPr>
        <p:spPr>
          <a:xfrm>
            <a:off x="2564131" y="5918277"/>
            <a:ext cx="712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4-22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세 종류의 붓꽃</a:t>
            </a:r>
          </a:p>
        </p:txBody>
      </p:sp>
    </p:spTree>
    <p:extLst>
      <p:ext uri="{BB962C8B-B14F-4D97-AF65-F5344CB8AC3E}">
        <p14:creationId xmlns:p14="http://schemas.microsoft.com/office/powerpoint/2010/main" val="1062717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꽃잎의 너비를 기반으로 </a:t>
            </a:r>
            <a:r>
              <a:rPr lang="en-US" altLang="ko-KR">
                <a:latin typeface="+mn-ea"/>
                <a:ea typeface="+mn-ea"/>
              </a:rPr>
              <a:t>Iris-Versicolor </a:t>
            </a:r>
            <a:r>
              <a:rPr lang="ko-KR" altLang="en-US">
                <a:latin typeface="+mn-ea"/>
                <a:ea typeface="+mn-ea"/>
              </a:rPr>
              <a:t>종을 감지하는 분류기 만들기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8F42620-20D7-EA6B-F57E-CDE07D20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86852"/>
            <a:ext cx="7924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78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데이터를 분할하고 훈련 세트에서 로지스틱 회귀 모델을 훈련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3FFED86-A5FD-E469-263C-DC175256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1403"/>
            <a:ext cx="7915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꽃잎의 너비가 </a:t>
            </a:r>
            <a:r>
              <a:rPr lang="en-US" altLang="ko-KR">
                <a:latin typeface="+mn-ea"/>
                <a:ea typeface="+mn-ea"/>
              </a:rPr>
              <a:t>0~3cm</a:t>
            </a:r>
            <a:r>
              <a:rPr lang="ko-KR" altLang="en-US">
                <a:latin typeface="+mn-ea"/>
                <a:ea typeface="+mn-ea"/>
              </a:rPr>
              <a:t>인 꽃에 대해 모델의 추정 확률을 계산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3A7780-31B1-273C-A790-3D0EEF0B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10832"/>
            <a:ext cx="6341616" cy="2590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48DEFF7-E04A-257F-1E28-A9CA97631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136" y="3837611"/>
            <a:ext cx="6131728" cy="2242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3D211A-747C-D6D1-4264-6538F4CECCF3}"/>
              </a:ext>
            </a:extLst>
          </p:cNvPr>
          <p:cNvSpPr txBox="1"/>
          <p:nvPr/>
        </p:nvSpPr>
        <p:spPr>
          <a:xfrm>
            <a:off x="2564131" y="6164531"/>
            <a:ext cx="712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4-23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추정 확률과 결정 경계</a:t>
            </a:r>
          </a:p>
        </p:txBody>
      </p:sp>
    </p:spTree>
    <p:extLst>
      <p:ext uri="{BB962C8B-B14F-4D97-AF65-F5344CB8AC3E}">
        <p14:creationId xmlns:p14="http://schemas.microsoft.com/office/powerpoint/2010/main" val="1355901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en-US" altLang="ko-KR">
                <a:latin typeface="+mn-ea"/>
                <a:ea typeface="+mn-ea"/>
              </a:rPr>
              <a:t>predict_proba() </a:t>
            </a:r>
            <a:r>
              <a:rPr lang="ko-KR" altLang="en-US">
                <a:latin typeface="+mn-ea"/>
                <a:ea typeface="+mn-ea"/>
              </a:rPr>
              <a:t>메서드 대신 </a:t>
            </a:r>
            <a:r>
              <a:rPr lang="en-US" altLang="ko-KR">
                <a:latin typeface="+mn-ea"/>
                <a:ea typeface="+mn-ea"/>
              </a:rPr>
              <a:t>predict() </a:t>
            </a:r>
            <a:r>
              <a:rPr lang="ko-KR" altLang="en-US">
                <a:latin typeface="+mn-ea"/>
                <a:ea typeface="+mn-ea"/>
              </a:rPr>
              <a:t>메서드를 사용하여 클래스를 예측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3D211A-747C-D6D1-4264-6538F4CECCF3}"/>
              </a:ext>
            </a:extLst>
          </p:cNvPr>
          <p:cNvSpPr txBox="1"/>
          <p:nvPr/>
        </p:nvSpPr>
        <p:spPr>
          <a:xfrm>
            <a:off x="2564131" y="6055876"/>
            <a:ext cx="712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4-24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선형 결정 경계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67C2261-3E36-5972-78FE-157D9EE2C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5"/>
          <a:stretch/>
        </p:blipFill>
        <p:spPr>
          <a:xfrm>
            <a:off x="1524000" y="1187666"/>
            <a:ext cx="4406283" cy="1428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59C72B5-E7EC-C26B-185B-9AE1FCB5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3076754"/>
            <a:ext cx="7800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2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4.6.4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소프트맥스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회귀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err="1">
                <a:latin typeface="+mn-ea"/>
                <a:ea typeface="+mn-ea"/>
              </a:rPr>
              <a:t>소프트맥스</a:t>
            </a:r>
            <a:r>
              <a:rPr lang="ko-KR" altLang="en-US" dirty="0">
                <a:latin typeface="+mn-ea"/>
                <a:ea typeface="+mn-ea"/>
              </a:rPr>
              <a:t> 회귀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softmax</a:t>
            </a:r>
            <a:r>
              <a:rPr lang="en-US" altLang="ko-KR" dirty="0">
                <a:latin typeface="+mn-ea"/>
                <a:ea typeface="+mn-ea"/>
              </a:rPr>
              <a:t> regression) </a:t>
            </a:r>
            <a:r>
              <a:rPr lang="ko-KR" altLang="en-US" dirty="0">
                <a:latin typeface="+mn-ea"/>
                <a:ea typeface="+mn-ea"/>
              </a:rPr>
              <a:t>또는 다항 </a:t>
            </a:r>
            <a:r>
              <a:rPr lang="ko-KR" altLang="en-US" dirty="0" err="1">
                <a:latin typeface="+mn-ea"/>
                <a:ea typeface="+mn-ea"/>
              </a:rPr>
              <a:t>로지스틱</a:t>
            </a:r>
            <a:r>
              <a:rPr lang="ko-KR" altLang="en-US" dirty="0">
                <a:latin typeface="+mn-ea"/>
                <a:ea typeface="+mn-ea"/>
              </a:rPr>
              <a:t> 회귀</a:t>
            </a:r>
            <a:r>
              <a:rPr lang="en-US" altLang="ko-KR" dirty="0">
                <a:latin typeface="+mn-ea"/>
                <a:ea typeface="+mn-ea"/>
              </a:rPr>
              <a:t>(multinomial logistic regression)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여러 개의 이진 분류기를 훈련시켜 연결하지 않고 직접 다중 클래스를 지원하도록 일반화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샘플 </a:t>
            </a:r>
            <a:r>
              <a:rPr lang="en-US" altLang="ko-KR" b="1" dirty="0">
                <a:latin typeface="+mn-ea"/>
                <a:ea typeface="+mn-ea"/>
              </a:rPr>
              <a:t>x</a:t>
            </a:r>
            <a:r>
              <a:rPr lang="ko-KR" altLang="en-US" dirty="0">
                <a:latin typeface="+mn-ea"/>
                <a:ea typeface="+mn-ea"/>
              </a:rPr>
              <a:t>가 주어지면 먼저 </a:t>
            </a:r>
            <a:r>
              <a:rPr lang="ko-KR" altLang="en-US" dirty="0" err="1">
                <a:latin typeface="+mn-ea"/>
                <a:ea typeface="+mn-ea"/>
              </a:rPr>
              <a:t>소프트맥스</a:t>
            </a:r>
            <a:r>
              <a:rPr lang="ko-KR" altLang="en-US" dirty="0">
                <a:latin typeface="+mn-ea"/>
                <a:ea typeface="+mn-ea"/>
              </a:rPr>
              <a:t> 회귀 모델이 각 클래스 </a:t>
            </a:r>
            <a:r>
              <a:rPr lang="en-US" altLang="ko-KR" i="1" dirty="0">
                <a:latin typeface="+mn-ea"/>
                <a:ea typeface="+mn-ea"/>
              </a:rPr>
              <a:t>k</a:t>
            </a:r>
            <a:r>
              <a:rPr lang="ko-KR" altLang="en-US" dirty="0">
                <a:latin typeface="+mn-ea"/>
                <a:ea typeface="+mn-ea"/>
              </a:rPr>
              <a:t>에 대한 점수 </a:t>
            </a:r>
            <a:r>
              <a:rPr lang="en-US" altLang="ko-KR" i="1" dirty="0" smtClean="0">
                <a:latin typeface="+mn-ea"/>
                <a:ea typeface="+mn-ea"/>
              </a:rPr>
              <a:t>s</a:t>
            </a:r>
            <a:r>
              <a:rPr lang="en-US" altLang="ko-KR" i="1" baseline="-25000" dirty="0" smtClean="0">
                <a:latin typeface="+mn-ea"/>
                <a:ea typeface="+mn-ea"/>
              </a:rPr>
              <a:t>k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b="1" dirty="0" smtClean="0">
                <a:latin typeface="+mn-ea"/>
                <a:ea typeface="+mn-ea"/>
              </a:rPr>
              <a:t>x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를 계산하고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그 점수에 </a:t>
            </a:r>
            <a:r>
              <a:rPr lang="ko-KR" altLang="en-US" dirty="0" err="1">
                <a:latin typeface="+mn-ea"/>
                <a:ea typeface="+mn-ea"/>
              </a:rPr>
              <a:t>소프트맥스</a:t>
            </a:r>
            <a:r>
              <a:rPr lang="ko-KR" altLang="en-US" dirty="0">
                <a:latin typeface="+mn-ea"/>
                <a:ea typeface="+mn-ea"/>
              </a:rPr>
              <a:t> 함수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또는 정규화된 지수 함수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를 적용하여 각 클래스의 확률을 추정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47929C-5F90-E822-317E-4F6EC9D2064F}"/>
              </a:ext>
            </a:extLst>
          </p:cNvPr>
          <p:cNvSpPr txBox="1"/>
          <p:nvPr/>
        </p:nvSpPr>
        <p:spPr>
          <a:xfrm>
            <a:off x="1327178" y="2766241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4-19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클래스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에 대한 소프트맥스 점수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72B6259-3C38-CE14-9E75-D10E7915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71" y="2654918"/>
            <a:ext cx="1466850" cy="419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2D15C0-BE23-1A06-B516-0D3F9A7C1B4B}"/>
              </a:ext>
            </a:extLst>
          </p:cNvPr>
          <p:cNvSpPr txBox="1"/>
          <p:nvPr/>
        </p:nvSpPr>
        <p:spPr>
          <a:xfrm>
            <a:off x="1327178" y="3556119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4-20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소프트맥스 함수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D1DD161-3EFF-69FB-6389-82B4458F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84" y="3235170"/>
            <a:ext cx="3019425" cy="819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78E048-5B29-7944-08E2-D9EAE650E5D3}"/>
              </a:ext>
            </a:extLst>
          </p:cNvPr>
          <p:cNvSpPr txBox="1"/>
          <p:nvPr/>
        </p:nvSpPr>
        <p:spPr>
          <a:xfrm>
            <a:off x="1327178" y="4345997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4-21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소프트맥스 회귀 분류기의 예측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659127A-3930-5B5F-A5E0-9DEBE3BCD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534" y="4215472"/>
            <a:ext cx="5267325" cy="5238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E162785-6927-DA2A-5E31-E2EAF3C25BDA}"/>
              </a:ext>
            </a:extLst>
          </p:cNvPr>
          <p:cNvSpPr txBox="1"/>
          <p:nvPr/>
        </p:nvSpPr>
        <p:spPr>
          <a:xfrm>
            <a:off x="1327178" y="5135875"/>
            <a:ext cx="395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4-22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크로스 엔트로피 비용 함수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F7F2078-4B5E-FC98-5D40-47FE8823F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259" y="4900499"/>
            <a:ext cx="2809875" cy="6477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7B02207E-55BD-A52D-62E8-826F19B0283C}"/>
              </a:ext>
            </a:extLst>
          </p:cNvPr>
          <p:cNvSpPr/>
          <p:nvPr/>
        </p:nvSpPr>
        <p:spPr>
          <a:xfrm>
            <a:off x="1118586" y="2654918"/>
            <a:ext cx="10138299" cy="3721182"/>
          </a:xfrm>
          <a:prstGeom prst="roundRect">
            <a:avLst>
              <a:gd name="adj" fmla="val 7546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948C52-1D19-CA26-F1FB-8DB976F8D67F}"/>
              </a:ext>
            </a:extLst>
          </p:cNvPr>
          <p:cNvSpPr txBox="1"/>
          <p:nvPr/>
        </p:nvSpPr>
        <p:spPr>
          <a:xfrm>
            <a:off x="1327178" y="5925753"/>
            <a:ext cx="5267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4-23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클래스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에 대한 크로스 엔트로피의 그레이디언트 벡터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C69C5F0-D5B7-66E5-1427-8925FBEEE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346" y="5709350"/>
            <a:ext cx="2933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81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ko-KR" altLang="en-US">
                <a:latin typeface="+mn-ea"/>
                <a:ea typeface="+mn-ea"/>
              </a:rPr>
              <a:t>소프트맥스 회귀를 사용해 붓꽃을 세 개의 클래스로 분류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사이킷런의 </a:t>
            </a:r>
            <a:r>
              <a:rPr lang="en-US" altLang="ko-KR">
                <a:latin typeface="+mn-ea"/>
                <a:ea typeface="+mn-ea"/>
              </a:rPr>
              <a:t>LogisticRegression</a:t>
            </a:r>
            <a:r>
              <a:rPr lang="ko-KR" altLang="en-US">
                <a:latin typeface="+mn-ea"/>
                <a:ea typeface="+mn-ea"/>
              </a:rPr>
              <a:t>은 클래스가 둘 이상일 때 자동으로 소프트맥스 회귀를 사용</a:t>
            </a:r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꽃잎의 길이가 </a:t>
            </a:r>
            <a:r>
              <a:rPr lang="en-US" altLang="ko-KR">
                <a:latin typeface="+mn-ea"/>
                <a:ea typeface="+mn-ea"/>
              </a:rPr>
              <a:t>5cm, </a:t>
            </a:r>
            <a:r>
              <a:rPr lang="ko-KR" altLang="en-US">
                <a:latin typeface="+mn-ea"/>
                <a:ea typeface="+mn-ea"/>
              </a:rPr>
              <a:t>너비가 </a:t>
            </a:r>
            <a:r>
              <a:rPr lang="en-US" altLang="ko-KR">
                <a:latin typeface="+mn-ea"/>
                <a:ea typeface="+mn-ea"/>
              </a:rPr>
              <a:t>2cm</a:t>
            </a:r>
            <a:r>
              <a:rPr lang="ko-KR" altLang="en-US">
                <a:latin typeface="+mn-ea"/>
                <a:ea typeface="+mn-ea"/>
              </a:rPr>
              <a:t>인 붓꽃을 발견했다고 가정하고 이 붓꽃의 품종이 무엇인지 모델에 질의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1179605-0A19-6E8A-754D-C11DC63A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3525"/>
            <a:ext cx="6915150" cy="1895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8B9FBE5-594E-A2E1-BD51-F31C77AC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73386"/>
            <a:ext cx="4791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81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pPr lvl="1"/>
            <a:r>
              <a:rPr lang="en-US" altLang="ko-KR">
                <a:latin typeface="+mn-ea"/>
                <a:ea typeface="+mn-ea"/>
              </a:rPr>
              <a:t>[</a:t>
            </a:r>
            <a:r>
              <a:rPr lang="ko-KR" altLang="en-US">
                <a:latin typeface="+mn-ea"/>
                <a:ea typeface="+mn-ea"/>
              </a:rPr>
              <a:t>그림 </a:t>
            </a:r>
            <a:r>
              <a:rPr lang="en-US" altLang="ko-KR">
                <a:latin typeface="+mn-ea"/>
                <a:ea typeface="+mn-ea"/>
              </a:rPr>
              <a:t>4-25] </a:t>
            </a:r>
            <a:r>
              <a:rPr lang="ko-KR" altLang="en-US">
                <a:latin typeface="+mn-ea"/>
                <a:ea typeface="+mn-ea"/>
              </a:rPr>
              <a:t>소프트맥스 회귀 결정 경계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결정 경계를 배경색으로 구분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>
                <a:latin typeface="+mn-ea"/>
                <a:ea typeface="+mn-ea"/>
              </a:rPr>
              <a:t>클래스 사이의 결정 경계가 모두 선형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en-US" altLang="ko-KR">
                <a:latin typeface="+mn-ea"/>
                <a:ea typeface="+mn-ea"/>
              </a:rPr>
              <a:t>Iris-Versicolor </a:t>
            </a:r>
            <a:r>
              <a:rPr lang="ko-KR" altLang="en-US">
                <a:latin typeface="+mn-ea"/>
                <a:ea typeface="+mn-ea"/>
              </a:rPr>
              <a:t>클래스에 대한 확률은 곡선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B46AF6-2E7C-83A9-FF52-118F1422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242351"/>
            <a:ext cx="786765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C5655C-3C5C-9B8F-BC6F-930A4DD16238}"/>
              </a:ext>
            </a:extLst>
          </p:cNvPr>
          <p:cNvSpPr txBox="1"/>
          <p:nvPr/>
        </p:nvSpPr>
        <p:spPr>
          <a:xfrm>
            <a:off x="2564131" y="5387535"/>
            <a:ext cx="7126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4-25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소프트맥스 회귀 결정 경계</a:t>
            </a:r>
          </a:p>
        </p:txBody>
      </p:sp>
    </p:spTree>
    <p:extLst>
      <p:ext uri="{BB962C8B-B14F-4D97-AF65-F5344CB8AC3E}">
        <p14:creationId xmlns:p14="http://schemas.microsoft.com/office/powerpoint/2010/main" val="279460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840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수백만 개의 특성을 가진 훈련 세트에서는 어떤 선형 회귀 알고리즘을 사용할 수 있을까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훈련 세트에 있는 특성들이 각기 아주 다른 스케일을 가지고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이런 데이터에 잘 작동하지 않는 알고리즘은 무엇일까</a:t>
            </a:r>
            <a:r>
              <a:rPr lang="en-US" altLang="ko-KR" sz="1600" dirty="0"/>
              <a:t>? </a:t>
            </a:r>
            <a:r>
              <a:rPr lang="ko-KR" altLang="en-US" sz="1600" dirty="0"/>
              <a:t>그 이유는 무엇일까</a:t>
            </a:r>
            <a:r>
              <a:rPr lang="en-US" altLang="ko-KR" sz="1600" dirty="0"/>
              <a:t>? </a:t>
            </a:r>
            <a:r>
              <a:rPr lang="ko-KR" altLang="en-US" sz="1600" dirty="0"/>
              <a:t>이 문제를 어떻게 해결할 수 있을까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경사 하강법으로 로지스틱 회귀 모델을 훈련시킬 때 지역 최솟값에 갇힐 가능성이 있을까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충분히 오랫동안 실행하면 모든 경사 하강법 알고리즘이 같은 모델을 만들어낼까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배치 경사 하강법을 사용하고 에포크마다 검증 오차를 그래프로 나타내봤다</a:t>
            </a:r>
            <a:r>
              <a:rPr lang="en-US" altLang="ko-KR" sz="1600" dirty="0"/>
              <a:t>. </a:t>
            </a:r>
            <a:r>
              <a:rPr lang="ko-KR" altLang="en-US" sz="1600" dirty="0"/>
              <a:t>검증 오차가 일정하게 </a:t>
            </a:r>
            <a:r>
              <a:rPr lang="ko-KR" altLang="en-US" sz="1600"/>
              <a:t>상승되고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있다면 </a:t>
            </a:r>
            <a:r>
              <a:rPr lang="ko-KR" altLang="en-US" sz="1600" dirty="0"/>
              <a:t>어떤 일이 일어나고 있는 걸까</a:t>
            </a:r>
            <a:r>
              <a:rPr lang="en-US" altLang="ko-KR" sz="1600" dirty="0"/>
              <a:t>? </a:t>
            </a:r>
            <a:r>
              <a:rPr lang="ko-KR" altLang="en-US" sz="1600" dirty="0"/>
              <a:t>이 문제를 어떻게 해결할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검증 오차가 상승하면 미니배치 경사 하강법을 즉시 중단하는 것이 좋은 방법인가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(</a:t>
            </a:r>
            <a:r>
              <a:rPr lang="ko-KR" altLang="en-US" sz="1600" dirty="0"/>
              <a:t>우리가 언급한 것 중에서</a:t>
            </a:r>
            <a:r>
              <a:rPr lang="en-US" altLang="ko-KR" sz="1600" dirty="0"/>
              <a:t>) </a:t>
            </a:r>
            <a:r>
              <a:rPr lang="ko-KR" altLang="en-US" sz="1600" dirty="0"/>
              <a:t>어떤 경사 하강법 알고리즘이 가장 빠르게 최적 솔루션의 주변에 도달할까</a:t>
            </a:r>
            <a:r>
              <a:rPr lang="en-US" altLang="ko-KR" sz="1600"/>
              <a:t>? </a:t>
            </a:r>
            <a:br>
              <a:rPr lang="en-US" altLang="ko-KR" sz="1600"/>
            </a:br>
            <a:r>
              <a:rPr lang="ko-KR" altLang="en-US" sz="1600"/>
              <a:t>실제로 </a:t>
            </a:r>
            <a:r>
              <a:rPr lang="ko-KR" altLang="en-US" sz="1600" dirty="0"/>
              <a:t>수렴하는 것은 어떤 것인가요</a:t>
            </a:r>
            <a:r>
              <a:rPr lang="en-US" altLang="ko-KR" sz="1600" dirty="0"/>
              <a:t>? </a:t>
            </a:r>
            <a:r>
              <a:rPr lang="ko-KR" altLang="en-US" sz="1600" dirty="0"/>
              <a:t>다른 방법들도 수렴하게 만들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다항 회귀를 사용했을 때 학습 곡선을 보니 훈련 오차와 검증 오차 사이에 간격이 크다</a:t>
            </a:r>
            <a:r>
              <a:rPr lang="en-US" altLang="ko-KR" sz="1600" dirty="0"/>
              <a:t>. </a:t>
            </a:r>
            <a:r>
              <a:rPr lang="ko-KR" altLang="en-US" sz="1600" dirty="0"/>
              <a:t>무슨 일이 생긴 걸까</a:t>
            </a:r>
            <a:r>
              <a:rPr lang="en-US" altLang="ko-KR" sz="1600"/>
              <a:t>? </a:t>
            </a:r>
            <a:br>
              <a:rPr lang="en-US" altLang="ko-KR" sz="1600"/>
            </a:br>
            <a:r>
              <a:rPr lang="ko-KR" altLang="en-US" sz="1600"/>
              <a:t>이 </a:t>
            </a:r>
            <a:r>
              <a:rPr lang="ko-KR" altLang="en-US" sz="1600" dirty="0"/>
              <a:t>문제를 해결하는 세 가지 방법은 무엇인가</a:t>
            </a:r>
            <a:r>
              <a:rPr lang="en-US" altLang="ko-KR" sz="1600" dirty="0"/>
              <a:t>?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151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840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/>
              <a:t>릿지 회귀를 사용했을 때 훈련 오차와 검증 오차가 거의 비슷하고 둘 다 높았다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모델에는 높은 편향이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문제인가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높은 분산이 문제인가</a:t>
            </a:r>
            <a:r>
              <a:rPr lang="en-US" altLang="ko-KR" sz="1600" dirty="0"/>
              <a:t>? </a:t>
            </a:r>
            <a:r>
              <a:rPr lang="ko-KR" altLang="en-US" sz="1600" dirty="0"/>
              <a:t>규제 하이퍼파라미터 </a:t>
            </a:r>
            <a:r>
              <a:rPr lang="en-US" altLang="ko-KR" sz="1600" dirty="0"/>
              <a:t>α</a:t>
            </a:r>
            <a:r>
              <a:rPr lang="ko-KR" altLang="en-US" sz="1600" dirty="0"/>
              <a:t>를 증가시켜야 할까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줄여야 할까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/>
              <a:t>다음과 같이 사용해야 하는 이유는</a:t>
            </a:r>
            <a:r>
              <a:rPr lang="en-US" altLang="ko-KR" sz="1600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평범한 선형 회귀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아무런 규제가 없는 모델</a:t>
            </a:r>
            <a:r>
              <a:rPr lang="en-US" altLang="ko-KR" sz="1600" dirty="0"/>
              <a:t>) </a:t>
            </a:r>
            <a:r>
              <a:rPr lang="ko-KR" altLang="en-US" sz="1600" dirty="0"/>
              <a:t>대신 릿지 회귀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릿지 회귀 대신 라쏘 회귀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라쏘 회귀 대신 </a:t>
            </a:r>
            <a:r>
              <a:rPr lang="ko-KR" altLang="en-US" sz="1600" dirty="0" err="1"/>
              <a:t>엘라스틱넷</a:t>
            </a:r>
            <a:r>
              <a:rPr lang="ko-KR" altLang="en-US" sz="1600" dirty="0"/>
              <a:t> 회귀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/>
              <a:t>사진을 낮과 밤</a:t>
            </a:r>
            <a:r>
              <a:rPr lang="en-US" altLang="ko-KR" sz="1600" dirty="0"/>
              <a:t>, </a:t>
            </a:r>
            <a:r>
              <a:rPr lang="ko-KR" altLang="en-US" sz="1600" dirty="0"/>
              <a:t>실내와 실외로 분류하려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두 개의 로지스틱 회귀 분류기를 만들어야 할까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하나의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소프트맥스</a:t>
            </a:r>
            <a:r>
              <a:rPr lang="ko-KR" altLang="en-US" sz="1600" dirty="0"/>
              <a:t> 회귀 분류기를 만들어야 할까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 err="1"/>
              <a:t>사이킷런을</a:t>
            </a:r>
            <a:r>
              <a:rPr lang="ko-KR" altLang="en-US" sz="1600" dirty="0"/>
              <a:t> 사용하지 않고 </a:t>
            </a:r>
            <a:r>
              <a:rPr lang="ko-KR" altLang="en-US" sz="1600" dirty="0" err="1"/>
              <a:t>넘파이만</a:t>
            </a:r>
            <a:r>
              <a:rPr lang="ko-KR" altLang="en-US" sz="1600" dirty="0"/>
              <a:t> 사용하여 조기 종료를 사용한 배치 경사 </a:t>
            </a:r>
            <a:r>
              <a:rPr lang="ko-KR" altLang="en-US" sz="1600" dirty="0" err="1"/>
              <a:t>하강법으로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소프트맥스</a:t>
            </a:r>
            <a:r>
              <a:rPr lang="ko-KR" altLang="en-US" sz="1600" dirty="0"/>
              <a:t> 회귀를 구현</a:t>
            </a:r>
          </a:p>
        </p:txBody>
      </p:sp>
    </p:spTree>
    <p:extLst>
      <p:ext uri="{BB962C8B-B14F-4D97-AF65-F5344CB8AC3E}">
        <p14:creationId xmlns:p14="http://schemas.microsoft.com/office/powerpoint/2010/main" val="34534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모델 훈련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4.1   </a:t>
            </a:r>
            <a:r>
              <a:rPr lang="ko-KR" altLang="en-US" dirty="0"/>
              <a:t>선형 회귀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4.2  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en-US" altLang="ko-KR" dirty="0" smtClean="0"/>
              <a:t>4.3   </a:t>
            </a:r>
            <a:r>
              <a:rPr lang="ko-KR" altLang="en-US" dirty="0"/>
              <a:t>다항 회귀</a:t>
            </a:r>
            <a:endParaRPr lang="en-US" altLang="ko-KR" dirty="0"/>
          </a:p>
          <a:p>
            <a:r>
              <a:rPr lang="en-US" altLang="ko-KR" dirty="0" smtClean="0"/>
              <a:t>4.4   </a:t>
            </a:r>
            <a:r>
              <a:rPr lang="ko-KR" altLang="en-US" dirty="0"/>
              <a:t>학습 곡선</a:t>
            </a:r>
            <a:endParaRPr lang="en-US" altLang="ko-KR" dirty="0"/>
          </a:p>
          <a:p>
            <a:r>
              <a:rPr lang="en-US" altLang="ko-KR" dirty="0" smtClean="0"/>
              <a:t>4.5   </a:t>
            </a:r>
            <a:r>
              <a:rPr lang="ko-KR" altLang="en-US" dirty="0"/>
              <a:t>규제가 있는 선형 모델</a:t>
            </a:r>
            <a:endParaRPr lang="en-US" altLang="ko-KR" dirty="0"/>
          </a:p>
          <a:p>
            <a:r>
              <a:rPr lang="en-US" altLang="ko-KR" dirty="0" smtClean="0"/>
              <a:t>4.6  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4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모델 훈련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신경망 </a:t>
            </a:r>
            <a:r>
              <a:rPr lang="ko-KR" altLang="en-US" sz="1600"/>
              <a:t>구축에 필요한 모델 </a:t>
            </a:r>
            <a:r>
              <a:rPr lang="ko-KR" altLang="en-US" sz="1600" dirty="0"/>
              <a:t>훈련 알고리즘 학습 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</a:t>
            </a:r>
            <a:r>
              <a:rPr lang="ko-KR" altLang="en-US" dirty="0" smtClean="0"/>
              <a:t> </a:t>
            </a:r>
            <a:r>
              <a:rPr lang="ko-KR" altLang="en-US" dirty="0"/>
              <a:t>선형 회귀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52418"/>
          </a:xfrm>
        </p:spPr>
        <p:txBody>
          <a:bodyPr>
            <a:normAutofit/>
          </a:bodyPr>
          <a:lstStyle/>
          <a:p>
            <a:r>
              <a:rPr lang="ko-KR" altLang="en-US">
                <a:latin typeface="+mn-ea"/>
                <a:ea typeface="+mn-ea"/>
              </a:rPr>
              <a:t>선형 회귀 모델</a:t>
            </a:r>
            <a:endParaRPr lang="en-US" altLang="ko-KR"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>
                <a:latin typeface="+mn-ea"/>
                <a:ea typeface="+mn-ea"/>
              </a:rPr>
              <a:t>일반적으로 선형 모델은 입력 특성의 가중치 합과 편향</a:t>
            </a:r>
            <a:r>
              <a:rPr lang="en-US" altLang="ko-KR" b="0" i="0" u="none" strike="noStrike" baseline="0">
                <a:latin typeface="+mn-ea"/>
                <a:ea typeface="+mn-ea"/>
              </a:rPr>
              <a:t>(bias) </a:t>
            </a:r>
            <a:r>
              <a:rPr lang="ko-KR" altLang="en-US" b="0" i="0" u="none" strike="noStrike" baseline="0">
                <a:latin typeface="+mn-ea"/>
                <a:ea typeface="+mn-ea"/>
              </a:rPr>
              <a:t>또는 절편</a:t>
            </a:r>
            <a:r>
              <a:rPr lang="en-US" altLang="ko-KR" b="0" i="0" u="none" strike="noStrike" baseline="0">
                <a:latin typeface="+mn-ea"/>
                <a:ea typeface="+mn-ea"/>
              </a:rPr>
              <a:t>(intercept)</a:t>
            </a:r>
            <a:r>
              <a:rPr lang="ko-KR" altLang="en-US" b="0" i="0" u="none" strike="noStrike" baseline="0">
                <a:latin typeface="+mn-ea"/>
                <a:ea typeface="+mn-ea"/>
              </a:rPr>
              <a:t>이라는 상수를 더해 예측을 만듦</a:t>
            </a:r>
            <a:endParaRPr lang="en-US" altLang="ko-KR" b="0" i="0" u="none" strike="noStrike" baseline="0">
              <a:latin typeface="+mn-ea"/>
              <a:ea typeface="+mn-ea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FF50B06-7E31-5E38-0110-0120B200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1563742"/>
            <a:ext cx="3048000" cy="361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742A47-30DF-4C4C-E585-333176A432F4}"/>
              </a:ext>
            </a:extLst>
          </p:cNvPr>
          <p:cNvSpPr txBox="1"/>
          <p:nvPr/>
        </p:nvSpPr>
        <p:spPr>
          <a:xfrm>
            <a:off x="5202315" y="1563742"/>
            <a:ext cx="45364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입력 특성인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인당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_GDP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에 대한 선형 함수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 모델 파라미터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4F15A0A7-14E3-1FA7-DB9B-B8CF58176104}"/>
              </a:ext>
            </a:extLst>
          </p:cNvPr>
          <p:cNvGrpSpPr/>
          <p:nvPr/>
        </p:nvGrpSpPr>
        <p:grpSpPr>
          <a:xfrm>
            <a:off x="1524000" y="2527316"/>
            <a:ext cx="3461552" cy="924040"/>
            <a:chOff x="3045780" y="2929889"/>
            <a:chExt cx="3461552" cy="9240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C290A6C-9DF7-239E-D066-163711D976F6}"/>
                </a:ext>
              </a:extLst>
            </p:cNvPr>
            <p:cNvSpPr txBox="1"/>
            <p:nvPr/>
          </p:nvSpPr>
          <p:spPr>
            <a:xfrm>
              <a:off x="3413834" y="2971346"/>
              <a:ext cx="27254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latin typeface="+mn-ea"/>
                </a:rPr>
                <a:t>식 </a:t>
              </a:r>
              <a:r>
                <a:rPr lang="en-US" altLang="ko-KR" sz="1400" b="1">
                  <a:latin typeface="+mn-ea"/>
                </a:rPr>
                <a:t>4-1 </a:t>
              </a:r>
              <a:r>
                <a:rPr lang="ko-KR" altLang="en-US" sz="1400" b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선형 회귀 모델의 예측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C3A8D533-1825-A429-8AB4-3BAC2317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4956" y="3408653"/>
              <a:ext cx="2743200" cy="409575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76F33B21-B8D6-28D5-81E0-E1FA71036B6A}"/>
                </a:ext>
              </a:extLst>
            </p:cNvPr>
            <p:cNvSpPr/>
            <p:nvPr/>
          </p:nvSpPr>
          <p:spPr>
            <a:xfrm>
              <a:off x="3045780" y="2929889"/>
              <a:ext cx="3461552" cy="92404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58C6B625-5D2C-71D9-A70B-158114A65625}"/>
                  </a:ext>
                </a:extLst>
              </p:cNvPr>
              <p:cNvSpPr txBox="1"/>
              <p:nvPr/>
            </p:nvSpPr>
            <p:spPr>
              <a:xfrm>
                <a:off x="1464815" y="3707824"/>
                <a:ext cx="463118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sz="14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은 예측값</a:t>
                </a:r>
                <a:endParaRPr lang="en-US" altLang="ko-KR" sz="140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i="1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n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은 특성의 수</a:t>
                </a:r>
                <a:endParaRPr lang="en-US" altLang="ko-KR" sz="140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i="1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x</a:t>
                </a:r>
                <a:r>
                  <a:rPr lang="en-US" altLang="ko-KR" sz="1400" i="1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i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1400" i="1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i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번째 특성값</a:t>
                </a:r>
                <a:endParaRPr lang="en-US" altLang="ko-KR" sz="140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i="1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θ</a:t>
                </a:r>
                <a:r>
                  <a:rPr lang="en-US" altLang="ko-KR" sz="1400" i="1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j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1400" i="1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j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번째 모델 파라미터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</a:b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편향 </a:t>
                </a:r>
                <a:r>
                  <a:rPr lang="en-US" altLang="ko-KR" sz="1400" i="1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θ</a:t>
                </a:r>
                <a:r>
                  <a:rPr lang="en-US" altLang="ko-KR" sz="1400" i="1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0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과 특성의 가중치 </a:t>
                </a:r>
                <a:r>
                  <a:rPr lang="en-US" altLang="ko-KR" sz="1400" i="1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θ</a:t>
                </a:r>
                <a:r>
                  <a:rPr lang="en-US" altLang="ko-KR" sz="1400" i="1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1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en-US" altLang="ko-KR" sz="1400" i="1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θ</a:t>
                </a:r>
                <a:r>
                  <a:rPr lang="en-US" altLang="ko-KR" sz="1400" i="1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2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..., </a:t>
                </a:r>
                <a:r>
                  <a:rPr lang="en-US" altLang="ko-KR" sz="1400" i="1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θ</a:t>
                </a:r>
                <a:r>
                  <a:rPr lang="en-US" altLang="ko-KR" sz="1400" i="1" baseline="-250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n</a:t>
                </a:r>
                <a:r>
                  <a:rPr lang="ko-KR" altLang="en-US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을 포함</a:t>
                </a:r>
                <a:r>
                  <a:rPr lang="en-US" altLang="ko-KR" sz="140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)</a:t>
                </a:r>
                <a:endParaRPr lang="ko-KR" altLang="en-US" sz="140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6B625-5D2C-71D9-A70B-158114A65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15" y="3707824"/>
                <a:ext cx="4631185" cy="1169551"/>
              </a:xfrm>
              <a:prstGeom prst="rect">
                <a:avLst/>
              </a:prstGeom>
              <a:blipFill>
                <a:blip r:embed="rId4"/>
                <a:stretch>
                  <a:fillRect l="-132" t="-1042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4ED2EDA-E73F-D2D8-E6D4-E6CA3A614878}"/>
              </a:ext>
            </a:extLst>
          </p:cNvPr>
          <p:cNvGrpSpPr/>
          <p:nvPr/>
        </p:nvGrpSpPr>
        <p:grpSpPr>
          <a:xfrm>
            <a:off x="6232863" y="2527316"/>
            <a:ext cx="3905435" cy="924040"/>
            <a:chOff x="3045779" y="2929889"/>
            <a:chExt cx="3905435" cy="92404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B05796D-43BD-340D-7BF9-2C5A68A0D60E}"/>
                </a:ext>
              </a:extLst>
            </p:cNvPr>
            <p:cNvSpPr txBox="1"/>
            <p:nvPr/>
          </p:nvSpPr>
          <p:spPr>
            <a:xfrm>
              <a:off x="3183015" y="2971346"/>
              <a:ext cx="34526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latin typeface="+mn-ea"/>
                </a:rPr>
                <a:t>식 </a:t>
              </a:r>
              <a:r>
                <a:rPr lang="en-US" altLang="ko-KR" sz="1400" b="1">
                  <a:latin typeface="+mn-ea"/>
                </a:rPr>
                <a:t>4-2 </a:t>
              </a:r>
              <a:r>
                <a:rPr lang="ko-KR" altLang="en-US" sz="1400" b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선형 회귀 모델의 예측</a:t>
              </a:r>
              <a:r>
                <a:rPr lang="en-US" altLang="ko-KR" sz="1400" b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벡터 형태</a:t>
              </a:r>
              <a:r>
                <a:rPr lang="en-US" altLang="ko-KR" sz="1400" b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F8AAAF80-559B-788C-E268-A5895E4659C7}"/>
                </a:ext>
              </a:extLst>
            </p:cNvPr>
            <p:cNvSpPr/>
            <p:nvPr/>
          </p:nvSpPr>
          <p:spPr>
            <a:xfrm>
              <a:off x="3045779" y="2929889"/>
              <a:ext cx="3905435" cy="92404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EAC672D-8547-E848-CFFC-5A6E3939E192}"/>
              </a:ext>
            </a:extLst>
          </p:cNvPr>
          <p:cNvSpPr txBox="1"/>
          <p:nvPr/>
        </p:nvSpPr>
        <p:spPr>
          <a:xfrm>
            <a:off x="6161839" y="3694185"/>
            <a:ext cx="463118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h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는 모델 파라미터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를 사용한 가설 함수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는 편향 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n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까지의 특성 가중치를 담은 모델의 파라미터 벡터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x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x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x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n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까지 담은 샘플의 특성 벡터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x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은 항상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θ · x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는 벡터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x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의 점곱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이는 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x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+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x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+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x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+...+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n</a:t>
            </a:r>
            <a:r>
              <a:rPr lang="en-US" altLang="ko-KR" sz="1400" i="1">
                <a:solidFill>
                  <a:schemeClr val="accent4">
                    <a:lumMod val="50000"/>
                  </a:schemeClr>
                </a:solidFill>
                <a:latin typeface="+mn-ea"/>
              </a:rPr>
              <a:t>x</a:t>
            </a:r>
            <a:r>
              <a:rPr lang="en-US" altLang="ko-KR" sz="1400" i="1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n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과 같음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5D7306DC-47F6-B8F0-A35F-8AEC6CDC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559" y="2990734"/>
            <a:ext cx="1581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16275</TotalTime>
  <Words>3717</Words>
  <Application>Microsoft Office PowerPoint</Application>
  <PresentationFormat>사용자 지정</PresentationFormat>
  <Paragraphs>573</Paragraphs>
  <Slides>60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4.1 선형 회귀(1)</vt:lpstr>
      <vt:lpstr>4.1 선형 회귀(2)</vt:lpstr>
      <vt:lpstr>4.1 선형 회귀(3)</vt:lpstr>
      <vt:lpstr>4.1 선형 회귀(4)</vt:lpstr>
      <vt:lpstr>4.1 선형 회귀(5)</vt:lpstr>
      <vt:lpstr>4.1 선형 회귀(6)</vt:lpstr>
      <vt:lpstr>4.1 선형 회귀(7)</vt:lpstr>
      <vt:lpstr>4.1 선형 회귀(8)</vt:lpstr>
      <vt:lpstr>4.1 선형 회귀(9)</vt:lpstr>
      <vt:lpstr>4.2 경사 하강법(1)</vt:lpstr>
      <vt:lpstr>4.2 경사 하강법(2)</vt:lpstr>
      <vt:lpstr>4.2 경사 하강법(3)</vt:lpstr>
      <vt:lpstr>4.2 경사 하강법(4)</vt:lpstr>
      <vt:lpstr>4.2 경사 하강법(5)</vt:lpstr>
      <vt:lpstr>4.2 경사 하강법(6)</vt:lpstr>
      <vt:lpstr>4.2 경사 하강법(7)</vt:lpstr>
      <vt:lpstr>4.2 경사 하강법(8)</vt:lpstr>
      <vt:lpstr>4.2 경사 하강법(9)</vt:lpstr>
      <vt:lpstr>4.2 경사 하강법(10)</vt:lpstr>
      <vt:lpstr>4.2 경사 하강법(11)</vt:lpstr>
      <vt:lpstr>4.2 경사 하강법(12)</vt:lpstr>
      <vt:lpstr>4.2 경사 하강법(13)</vt:lpstr>
      <vt:lpstr>4.3 다항 회귀(1)</vt:lpstr>
      <vt:lpstr>4.3 다항 회귀(2)</vt:lpstr>
      <vt:lpstr>4.3 다항 회귀(3)</vt:lpstr>
      <vt:lpstr>4.4 학습 곡선(1)</vt:lpstr>
      <vt:lpstr>4.4 학습 곡선(2)</vt:lpstr>
      <vt:lpstr>4.4 학습 곡선(3)</vt:lpstr>
      <vt:lpstr>4.4 학습 곡선(4)</vt:lpstr>
      <vt:lpstr>4.5 규제가 있는 선형 모델(1)</vt:lpstr>
      <vt:lpstr>4.5 규제가 있는 선형 모델(2)</vt:lpstr>
      <vt:lpstr>4.5 규제가 있는 선형 모델(3)</vt:lpstr>
      <vt:lpstr>4.5 규제가 있는 선형 모델(4)</vt:lpstr>
      <vt:lpstr>4.5 규제가 있는 선형 모델(5)</vt:lpstr>
      <vt:lpstr>4.5 규제가 있는 선형 모델(6)</vt:lpstr>
      <vt:lpstr>4.5 규제가 있는 선형 모델(7)</vt:lpstr>
      <vt:lpstr>4.5 규제가 있는 선형 모델(8)</vt:lpstr>
      <vt:lpstr>4.5 규제가 있는 선형 모델(9)</vt:lpstr>
      <vt:lpstr>4.5 규제가 있는 선형 모델(10)</vt:lpstr>
      <vt:lpstr>4.6 로지스틱 회귀(1)</vt:lpstr>
      <vt:lpstr>4.6 로지스틱 회귀(2)</vt:lpstr>
      <vt:lpstr>4.6 로지스틱 회귀(3)</vt:lpstr>
      <vt:lpstr>4.6 로지스틱 회귀(4)</vt:lpstr>
      <vt:lpstr>4.6 로지스틱 회귀(5)</vt:lpstr>
      <vt:lpstr>4.6 로지스틱 회귀(6)</vt:lpstr>
      <vt:lpstr>4.6 로지스틱 회귀(7)</vt:lpstr>
      <vt:lpstr>4.6 로지스틱 회귀(8)</vt:lpstr>
      <vt:lpstr>4.6 로지스틱 회귀(9)</vt:lpstr>
      <vt:lpstr>4.6 로지스틱 회귀(10)</vt:lpstr>
      <vt:lpstr>4.6 로지스틱 회귀(11)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375</cp:revision>
  <dcterms:created xsi:type="dcterms:W3CDTF">2020-01-31T07:25:46Z</dcterms:created>
  <dcterms:modified xsi:type="dcterms:W3CDTF">2023-10-16T05:42:13Z</dcterms:modified>
</cp:coreProperties>
</file>