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393" r:id="rId2"/>
    <p:sldId id="2424" r:id="rId3"/>
    <p:sldId id="2425" r:id="rId4"/>
    <p:sldId id="2421" r:id="rId5"/>
    <p:sldId id="2422" r:id="rId6"/>
    <p:sldId id="2423" r:id="rId7"/>
    <p:sldId id="2356" r:id="rId8"/>
    <p:sldId id="2341" r:id="rId9"/>
    <p:sldId id="2347" r:id="rId10"/>
    <p:sldId id="2399" r:id="rId11"/>
    <p:sldId id="2400" r:id="rId12"/>
    <p:sldId id="2401" r:id="rId13"/>
    <p:sldId id="2402" r:id="rId14"/>
    <p:sldId id="2403" r:id="rId15"/>
    <p:sldId id="2404" r:id="rId16"/>
    <p:sldId id="2405" r:id="rId17"/>
    <p:sldId id="2406" r:id="rId18"/>
    <p:sldId id="2407" r:id="rId19"/>
    <p:sldId id="2408" r:id="rId20"/>
    <p:sldId id="2409" r:id="rId21"/>
    <p:sldId id="2410" r:id="rId22"/>
    <p:sldId id="2411" r:id="rId23"/>
    <p:sldId id="2412" r:id="rId24"/>
    <p:sldId id="2413" r:id="rId25"/>
    <p:sldId id="2414" r:id="rId26"/>
    <p:sldId id="2415" r:id="rId27"/>
    <p:sldId id="2416" r:id="rId28"/>
    <p:sldId id="2417" r:id="rId29"/>
    <p:sldId id="2418" r:id="rId30"/>
    <p:sldId id="237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704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19"/>
        <p:guide orient="horz" pos="2704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 dirty="0" err="1"/>
              <a:t>머신러닝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머신러닝 </a:t>
            </a:r>
          </a:p>
          <a:p>
            <a:r>
              <a:rPr lang="en-US" dirty="0" smtClean="0"/>
              <a:t>5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서포트</a:t>
            </a:r>
            <a:r>
              <a:rPr lang="ko-KR" altLang="en-US" dirty="0" smtClean="0"/>
              <a:t> </a:t>
            </a:r>
            <a:r>
              <a:rPr lang="ko-KR" altLang="en-US" dirty="0"/>
              <a:t>벡터 머신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5.1</a:t>
            </a:r>
            <a:r>
              <a:rPr lang="ko-KR" altLang="en-US" dirty="0" smtClean="0"/>
              <a:t>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5.1.1 </a:t>
            </a:r>
            <a:r>
              <a:rPr lang="ko-KR" altLang="en-US" b="1">
                <a:solidFill>
                  <a:srgbClr val="FF0000"/>
                </a:solidFill>
              </a:rPr>
              <a:t>소프트 마진 분류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하드 마진 분류</a:t>
            </a:r>
            <a:r>
              <a:rPr lang="en-US" altLang="ko-KR"/>
              <a:t>(hard margin classification)</a:t>
            </a:r>
            <a:r>
              <a:rPr lang="ko-KR" altLang="en-US"/>
              <a:t>의 두 가지 문제점</a:t>
            </a:r>
            <a:endParaRPr lang="en-US" altLang="ko-KR"/>
          </a:p>
          <a:p>
            <a:pPr lvl="2"/>
            <a:r>
              <a:rPr lang="ko-KR" altLang="en-US"/>
              <a:t>데이터가 선형적으로 구분될 수 있어야 제대로 작동</a:t>
            </a:r>
            <a:endParaRPr lang="en-US" altLang="ko-KR"/>
          </a:p>
          <a:p>
            <a:pPr lvl="2"/>
            <a:r>
              <a:rPr lang="ko-KR" altLang="en-US"/>
              <a:t>이상치에 민감</a:t>
            </a:r>
            <a:endParaRPr lang="en-US" altLang="ko-KR"/>
          </a:p>
          <a:p>
            <a:pPr lvl="1"/>
            <a:r>
              <a:rPr lang="ko-KR" altLang="en-US"/>
              <a:t>소프트 마진 분류</a:t>
            </a:r>
            <a:r>
              <a:rPr lang="en-US" altLang="ko-KR"/>
              <a:t>(soft margin classification)</a:t>
            </a:r>
          </a:p>
          <a:p>
            <a:pPr lvl="2"/>
            <a:r>
              <a:rPr lang="ko-KR" altLang="en-US"/>
              <a:t>도로의 폭을 가능한 한 넓게 유지하는 것과 마진 오류</a:t>
            </a:r>
            <a:r>
              <a:rPr lang="en-US" altLang="ko-KR"/>
              <a:t>)margin violation) </a:t>
            </a:r>
            <a:r>
              <a:rPr lang="ko-KR" altLang="en-US"/>
              <a:t>사이에 적절한 균형을 유지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5D766B7-694E-ACE7-17E9-4220254509FD}"/>
              </a:ext>
            </a:extLst>
          </p:cNvPr>
          <p:cNvSpPr txBox="1"/>
          <p:nvPr/>
        </p:nvSpPr>
        <p:spPr>
          <a:xfrm>
            <a:off x="3116062" y="5238355"/>
            <a:ext cx="633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이상치에 민감한 하드 마진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978F69-D4DB-6712-89C8-CA7A4B1D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189165"/>
            <a:ext cx="7867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4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5.1</a:t>
            </a:r>
            <a:r>
              <a:rPr lang="ko-KR" altLang="en-US" dirty="0" smtClean="0"/>
              <a:t>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SVM </a:t>
            </a:r>
            <a:r>
              <a:rPr lang="ko-KR" altLang="en-US"/>
              <a:t>모델을 만들 때 규제 하이퍼파라미터 </a:t>
            </a:r>
            <a:r>
              <a:rPr lang="en-US" altLang="ko-KR"/>
              <a:t>C</a:t>
            </a:r>
            <a:r>
              <a:rPr lang="ko-KR" altLang="en-US"/>
              <a:t>를 포함하여 여러 하이퍼파라미터를 지정</a:t>
            </a:r>
            <a:endParaRPr lang="en-US" altLang="ko-KR"/>
          </a:p>
          <a:p>
            <a:pPr lvl="2"/>
            <a:r>
              <a:rPr lang="en-US" altLang="ko-KR"/>
              <a:t>C</a:t>
            </a:r>
            <a:r>
              <a:rPr lang="ko-KR" altLang="en-US"/>
              <a:t>를 줄이면 도로가 더 커지지만 더 많은 마진 오류가 발생</a:t>
            </a:r>
            <a:endParaRPr lang="en-US" altLang="ko-KR"/>
          </a:p>
          <a:p>
            <a:pPr lvl="3"/>
            <a:r>
              <a:rPr lang="ko-KR" altLang="en-US"/>
              <a:t>도로를 지지하는 샘플이 더 많아지므로 과대적합의 위험이 줄어듬</a:t>
            </a:r>
            <a:endParaRPr lang="en-US" altLang="ko-KR"/>
          </a:p>
          <a:p>
            <a:pPr lvl="2"/>
            <a:r>
              <a:rPr lang="ko-KR" altLang="en-US"/>
              <a:t>너무 많이 줄이면 이 경우처럼 모델이 과소적합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C=100</a:t>
            </a:r>
            <a:r>
              <a:rPr lang="ko-KR" altLang="en-US"/>
              <a:t>인 모델이 </a:t>
            </a:r>
            <a:r>
              <a:rPr lang="en-US" altLang="ko-KR"/>
              <a:t>C=1</a:t>
            </a:r>
            <a:r>
              <a:rPr lang="ko-KR" altLang="en-US"/>
              <a:t>인 모델보다 더 잘 일반화</a:t>
            </a:r>
            <a:endParaRPr lang="en-US" altLang="ko-KR"/>
          </a:p>
          <a:p>
            <a:pPr lvl="2"/>
            <a:r>
              <a:rPr lang="en-US" altLang="ko-KR"/>
              <a:t>SVM </a:t>
            </a:r>
            <a:r>
              <a:rPr lang="ko-KR" altLang="en-US"/>
              <a:t>모델이 과대적합이라면 </a:t>
            </a:r>
            <a:r>
              <a:rPr lang="en-US" altLang="ko-KR"/>
              <a:t>C</a:t>
            </a:r>
            <a:r>
              <a:rPr lang="ko-KR" altLang="en-US"/>
              <a:t>를 감소시켜 모델을 규제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5D766B7-694E-ACE7-17E9-4220254509FD}"/>
              </a:ext>
            </a:extLst>
          </p:cNvPr>
          <p:cNvSpPr txBox="1"/>
          <p:nvPr/>
        </p:nvSpPr>
        <p:spPr>
          <a:xfrm>
            <a:off x="3116062" y="4830962"/>
            <a:ext cx="633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넓은 마진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 vs.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적은 마진 오류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F575D11-D301-9BB9-E051-71E49890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748716"/>
            <a:ext cx="7877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9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5.1</a:t>
            </a:r>
            <a:r>
              <a:rPr lang="ko-KR" altLang="en-US" dirty="0" smtClean="0"/>
              <a:t>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붓꽃 데이터셋을 적재하고</a:t>
            </a:r>
            <a:r>
              <a:rPr lang="en-US" altLang="ko-KR"/>
              <a:t>, Iris-Virginia </a:t>
            </a:r>
            <a:r>
              <a:rPr lang="ko-KR" altLang="en-US"/>
              <a:t>품종을 감지하기 위해 선형 </a:t>
            </a:r>
            <a:r>
              <a:rPr lang="en-US" altLang="ko-KR"/>
              <a:t>SVM </a:t>
            </a:r>
            <a:r>
              <a:rPr lang="ko-KR" altLang="en-US"/>
              <a:t>모델을 훈련</a:t>
            </a:r>
            <a:endParaRPr lang="en-US" altLang="ko-KR"/>
          </a:p>
          <a:p>
            <a:pPr lvl="2"/>
            <a:r>
              <a:rPr lang="ko-KR" altLang="en-US"/>
              <a:t>이 파이프라인은 먼저 특성의 스케일을 변경한 다음 </a:t>
            </a:r>
            <a:r>
              <a:rPr lang="en-US" altLang="ko-KR"/>
              <a:t>C =1</a:t>
            </a:r>
            <a:r>
              <a:rPr lang="ko-KR" altLang="en-US"/>
              <a:t>인 </a:t>
            </a:r>
            <a:r>
              <a:rPr lang="en-US" altLang="ko-KR"/>
              <a:t>LinearSVC</a:t>
            </a:r>
            <a:r>
              <a:rPr lang="ko-KR" altLang="en-US"/>
              <a:t>를 사용</a:t>
            </a:r>
            <a:endParaRPr lang="en-US" altLang="ko-KR"/>
          </a:p>
          <a:p>
            <a:pPr lvl="2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5-4]</a:t>
            </a:r>
            <a:r>
              <a:rPr lang="ko-KR" altLang="en-US"/>
              <a:t>의 오른쪽 그래프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6597AD-C0F5-F7AC-8E2C-F0765B61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43100"/>
            <a:ext cx="59912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3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5.1</a:t>
            </a:r>
            <a:r>
              <a:rPr lang="ko-KR" altLang="en-US" dirty="0" smtClean="0"/>
              <a:t>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모델을 사용해 예측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SVM</a:t>
            </a:r>
            <a:r>
              <a:rPr lang="ko-KR" altLang="en-US"/>
              <a:t>이 이러한 예측을 하는 데 사용한 점수</a:t>
            </a:r>
            <a:endParaRPr lang="en-US" altLang="ko-KR"/>
          </a:p>
          <a:p>
            <a:pPr lvl="2"/>
            <a:r>
              <a:rPr lang="en-US" altLang="ko-KR"/>
              <a:t>SVM </a:t>
            </a:r>
            <a:r>
              <a:rPr lang="ko-KR" altLang="en-US"/>
              <a:t>모델은 각 샘플과 결정 경계 사이의 거리</a:t>
            </a:r>
            <a:r>
              <a:rPr lang="en-US" altLang="ko-KR"/>
              <a:t>(</a:t>
            </a:r>
            <a:r>
              <a:rPr lang="ko-KR" altLang="en-US"/>
              <a:t>양수 또는 음수</a:t>
            </a:r>
            <a:r>
              <a:rPr lang="en-US" altLang="ko-KR"/>
              <a:t>)</a:t>
            </a:r>
            <a:r>
              <a:rPr lang="ko-KR" altLang="en-US"/>
              <a:t>를 측정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AF0C387-F005-C098-3098-F679B62399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238"/>
          <a:stretch/>
        </p:blipFill>
        <p:spPr>
          <a:xfrm>
            <a:off x="1524001" y="1232887"/>
            <a:ext cx="4572000" cy="1143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005BBAB-DA6F-536D-9CEA-3978B7581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219"/>
          <a:stretch/>
        </p:blipFill>
        <p:spPr>
          <a:xfrm>
            <a:off x="1533525" y="3276939"/>
            <a:ext cx="4562476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5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5.2</a:t>
            </a:r>
            <a:r>
              <a:rPr lang="ko-KR" altLang="en-US" dirty="0" smtClean="0"/>
              <a:t> </a:t>
            </a:r>
            <a:r>
              <a:rPr lang="ko-KR" altLang="en-US" dirty="0"/>
              <a:t>비선형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비선형 데이터셋에</a:t>
            </a:r>
            <a:r>
              <a:rPr lang="en-US" altLang="ko-KR"/>
              <a:t> </a:t>
            </a:r>
            <a:r>
              <a:rPr lang="ko-KR" altLang="en-US"/>
              <a:t>다항 특성과 같은 특성을 더 추가하여 선형적으로 구분되는 데이터셋 만들기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F73385A-1B32-D95B-E0DA-8D69E4FFD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624104"/>
            <a:ext cx="7848600" cy="2562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1F3338-A975-CCB8-28D1-195C3545895F}"/>
              </a:ext>
            </a:extLst>
          </p:cNvPr>
          <p:cNvSpPr txBox="1"/>
          <p:nvPr/>
        </p:nvSpPr>
        <p:spPr>
          <a:xfrm>
            <a:off x="3116062" y="4292640"/>
            <a:ext cx="633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특성을 추가하여 선형적으로 구분되는 데이터셋 만들기</a:t>
            </a:r>
          </a:p>
        </p:txBody>
      </p:sp>
    </p:spTree>
    <p:extLst>
      <p:ext uri="{BB962C8B-B14F-4D97-AF65-F5344CB8AC3E}">
        <p14:creationId xmlns:p14="http://schemas.microsoft.com/office/powerpoint/2010/main" val="428372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5.2</a:t>
            </a:r>
            <a:r>
              <a:rPr lang="ko-KR" altLang="en-US" dirty="0" smtClean="0"/>
              <a:t> </a:t>
            </a:r>
            <a:r>
              <a:rPr lang="ko-KR" altLang="en-US" dirty="0"/>
              <a:t>비선형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PolynomialFeatures </a:t>
            </a:r>
            <a:r>
              <a:rPr lang="ko-KR" altLang="en-US"/>
              <a:t>변환기와 </a:t>
            </a:r>
            <a:r>
              <a:rPr lang="en-US" altLang="ko-KR"/>
              <a:t>StandardScaler, LinearSVC</a:t>
            </a:r>
            <a:r>
              <a:rPr lang="ko-KR" altLang="en-US"/>
              <a:t>를 연결하여 파이프라인을 만들고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moons </a:t>
            </a:r>
            <a:r>
              <a:rPr lang="ko-KR" altLang="en-US"/>
              <a:t>데이터셋에 적용</a:t>
            </a:r>
            <a:endParaRPr lang="en-US" altLang="ko-KR"/>
          </a:p>
          <a:p>
            <a:pPr lvl="2"/>
            <a:r>
              <a:rPr lang="en-US" altLang="ko-KR"/>
              <a:t>make_moons() </a:t>
            </a:r>
            <a:r>
              <a:rPr lang="ko-KR" altLang="en-US"/>
              <a:t>함수를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F141D86-D321-B6B2-E6FA-8A40A1C4F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62125"/>
            <a:ext cx="4946144" cy="27566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F69561A-29D0-8BB3-20F9-E046E03D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577" y="1762125"/>
            <a:ext cx="4985525" cy="3292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36B2E1D-E62B-0D83-40BB-94326CA84604}"/>
              </a:ext>
            </a:extLst>
          </p:cNvPr>
          <p:cNvSpPr txBox="1"/>
          <p:nvPr/>
        </p:nvSpPr>
        <p:spPr>
          <a:xfrm>
            <a:off x="6249879" y="5145005"/>
            <a:ext cx="633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다항 특성을 사용한 선형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SVM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분류기</a:t>
            </a:r>
          </a:p>
        </p:txBody>
      </p:sp>
    </p:spTree>
    <p:extLst>
      <p:ext uri="{BB962C8B-B14F-4D97-AF65-F5344CB8AC3E}">
        <p14:creationId xmlns:p14="http://schemas.microsoft.com/office/powerpoint/2010/main" val="537088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5.2</a:t>
            </a:r>
            <a:r>
              <a:rPr lang="ko-KR" altLang="en-US" dirty="0" smtClean="0"/>
              <a:t> </a:t>
            </a:r>
            <a:r>
              <a:rPr lang="ko-KR" altLang="en-US" dirty="0"/>
              <a:t>비선형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5.2.1 </a:t>
            </a:r>
            <a:r>
              <a:rPr lang="ko-KR" altLang="en-US" b="1">
                <a:solidFill>
                  <a:srgbClr val="FF0000"/>
                </a:solidFill>
              </a:rPr>
              <a:t>다항식 커널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커널 트릭</a:t>
            </a:r>
            <a:r>
              <a:rPr lang="en-US" altLang="ko-KR"/>
              <a:t>(kernel trick)</a:t>
            </a:r>
            <a:r>
              <a:rPr lang="ko-KR" altLang="en-US"/>
              <a:t> </a:t>
            </a:r>
            <a:endParaRPr lang="en-US" altLang="ko-KR"/>
          </a:p>
          <a:p>
            <a:pPr lvl="2"/>
            <a:r>
              <a:rPr lang="ko-KR" altLang="en-US"/>
              <a:t>실제로는 특성을 추가하지 않으면서 매우 높은 차수의 다항 특성을 많이 추가한 것과 같은 결과 도출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36B2E1D-E62B-0D83-40BB-94326CA84604}"/>
              </a:ext>
            </a:extLst>
          </p:cNvPr>
          <p:cNvSpPr txBox="1"/>
          <p:nvPr/>
        </p:nvSpPr>
        <p:spPr>
          <a:xfrm>
            <a:off x="2958213" y="5914215"/>
            <a:ext cx="633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다항식 커널을 사용한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SVM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57C46FD-A2A5-F3B1-8A0D-2223D51D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43273"/>
            <a:ext cx="6599068" cy="1489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D61D303-F77F-4FBB-CE0D-69D6D854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85" y="3395865"/>
            <a:ext cx="6815431" cy="25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26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5.2</a:t>
            </a:r>
            <a:r>
              <a:rPr lang="ko-KR" altLang="en-US" dirty="0" smtClean="0"/>
              <a:t> </a:t>
            </a:r>
            <a:r>
              <a:rPr lang="ko-KR" altLang="en-US" dirty="0"/>
              <a:t>비선형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5.2.2 </a:t>
            </a:r>
            <a:r>
              <a:rPr lang="ko-KR" altLang="en-US" b="1">
                <a:solidFill>
                  <a:srgbClr val="FF0000"/>
                </a:solidFill>
              </a:rPr>
              <a:t>유사도 특성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유사도 함수</a:t>
            </a:r>
            <a:r>
              <a:rPr lang="en-US" altLang="ko-KR"/>
              <a:t>(similarity function)</a:t>
            </a:r>
            <a:r>
              <a:rPr lang="ko-KR" altLang="en-US"/>
              <a:t>로 계산한 특성을 추가 </a:t>
            </a:r>
            <a:r>
              <a:rPr lang="en-US" altLang="ko-KR"/>
              <a:t>- </a:t>
            </a:r>
            <a:r>
              <a:rPr lang="ko-KR" altLang="en-US"/>
              <a:t>랜드마크와 얼마나 닮았는지 측정</a:t>
            </a:r>
            <a:endParaRPr lang="en-US" altLang="ko-KR"/>
          </a:p>
          <a:p>
            <a:pPr lvl="2"/>
            <a:r>
              <a:rPr lang="ko-KR" altLang="en-US"/>
              <a:t>앞에서 본 </a:t>
            </a:r>
            <a:r>
              <a:rPr lang="en-US" altLang="ko-KR"/>
              <a:t>1</a:t>
            </a:r>
            <a:r>
              <a:rPr lang="ko-KR" altLang="en-US"/>
              <a:t>차원 데이터셋에 두 개의 랜드마크 </a:t>
            </a:r>
            <a:r>
              <a:rPr lang="en-US" altLang="ko-KR"/>
              <a:t>x1 = -2</a:t>
            </a:r>
            <a:r>
              <a:rPr lang="ko-KR" altLang="en-US"/>
              <a:t>와 </a:t>
            </a:r>
            <a:r>
              <a:rPr lang="en-US" altLang="ko-KR"/>
              <a:t>x1 = 1</a:t>
            </a:r>
            <a:r>
              <a:rPr lang="ko-KR" altLang="en-US"/>
              <a:t>을 추가</a:t>
            </a:r>
            <a:r>
              <a:rPr lang="en-US" altLang="ko-KR"/>
              <a:t>([</a:t>
            </a:r>
            <a:r>
              <a:rPr lang="ko-KR" altLang="en-US"/>
              <a:t>그림 </a:t>
            </a:r>
            <a:r>
              <a:rPr lang="en-US" altLang="ko-KR"/>
              <a:t>5-8]</a:t>
            </a:r>
            <a:r>
              <a:rPr lang="ko-KR" altLang="en-US"/>
              <a:t>의 왼쪽 그래프</a:t>
            </a:r>
            <a:r>
              <a:rPr lang="en-US" altLang="ko-KR"/>
              <a:t>) </a:t>
            </a:r>
          </a:p>
          <a:p>
            <a:pPr lvl="2"/>
            <a:r>
              <a:rPr lang="en-US" altLang="ko-KR"/>
              <a:t>γ = 0.3</a:t>
            </a:r>
            <a:r>
              <a:rPr lang="ko-KR" altLang="en-US"/>
              <a:t>인 가우스 방사 기저 함수</a:t>
            </a:r>
            <a:r>
              <a:rPr lang="en-US" altLang="ko-KR"/>
              <a:t>(radial basis function, RBF)</a:t>
            </a:r>
            <a:r>
              <a:rPr lang="ko-KR" altLang="en-US"/>
              <a:t>를 유사도 함수로 정의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36B2E1D-E62B-0D83-40BB-94326CA84604}"/>
              </a:ext>
            </a:extLst>
          </p:cNvPr>
          <p:cNvSpPr txBox="1"/>
          <p:nvPr/>
        </p:nvSpPr>
        <p:spPr>
          <a:xfrm>
            <a:off x="2958213" y="5561236"/>
            <a:ext cx="633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가우스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RBF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를 사용한 유사도 특성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9108AB5-C944-D677-E2F8-165FC4A9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598961"/>
            <a:ext cx="80295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9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5.2</a:t>
            </a:r>
            <a:r>
              <a:rPr lang="ko-KR" altLang="en-US" dirty="0" smtClean="0"/>
              <a:t> </a:t>
            </a:r>
            <a:r>
              <a:rPr lang="ko-KR" altLang="en-US" dirty="0"/>
              <a:t>비선형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5.2.3 </a:t>
            </a:r>
            <a:r>
              <a:rPr lang="ko-KR" altLang="en-US" b="1">
                <a:solidFill>
                  <a:srgbClr val="FF0000"/>
                </a:solidFill>
              </a:rPr>
              <a:t>가우스 </a:t>
            </a:r>
            <a:r>
              <a:rPr lang="en-US" altLang="ko-KR" b="1">
                <a:solidFill>
                  <a:srgbClr val="FF0000"/>
                </a:solidFill>
              </a:rPr>
              <a:t>RBF </a:t>
            </a:r>
            <a:r>
              <a:rPr lang="ko-KR" altLang="en-US" b="1">
                <a:solidFill>
                  <a:srgbClr val="FF0000"/>
                </a:solidFill>
              </a:rPr>
              <a:t>커널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가우스</a:t>
            </a:r>
            <a:r>
              <a:rPr lang="en-US" altLang="ko-KR"/>
              <a:t>R BF </a:t>
            </a:r>
            <a:r>
              <a:rPr lang="ko-KR" altLang="en-US"/>
              <a:t>커널을 사용한 </a:t>
            </a:r>
            <a:r>
              <a:rPr lang="en-US" altLang="ko-KR"/>
              <a:t>SVC </a:t>
            </a:r>
            <a:r>
              <a:rPr lang="ko-KR" altLang="en-US"/>
              <a:t>모델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36B2E1D-E62B-0D83-40BB-94326CA84604}"/>
              </a:ext>
            </a:extLst>
          </p:cNvPr>
          <p:cNvSpPr txBox="1"/>
          <p:nvPr/>
        </p:nvSpPr>
        <p:spPr>
          <a:xfrm>
            <a:off x="2958213" y="6347093"/>
            <a:ext cx="633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5-9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RBF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커널을 사용한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SVM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C7364A2-AE6B-9B9B-5A6B-D9BF556D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73498"/>
            <a:ext cx="6414689" cy="1081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C5C33F-9605-C06A-883F-536BB6D1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886" y="2626010"/>
            <a:ext cx="5586227" cy="36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9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5.2</a:t>
            </a:r>
            <a:r>
              <a:rPr lang="ko-KR" altLang="en-US" dirty="0" smtClean="0"/>
              <a:t> </a:t>
            </a:r>
            <a:r>
              <a:rPr lang="ko-KR" altLang="en-US" dirty="0"/>
              <a:t>비선형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문자열 커널</a:t>
            </a:r>
            <a:r>
              <a:rPr lang="en-US" altLang="ko-KR"/>
              <a:t>(string kernel)</a:t>
            </a:r>
          </a:p>
          <a:p>
            <a:pPr lvl="2"/>
            <a:r>
              <a:rPr lang="ko-KR" altLang="en-US"/>
              <a:t>텍스트 문서나 </a:t>
            </a:r>
            <a:r>
              <a:rPr lang="en-US" altLang="ko-KR"/>
              <a:t>DNA </a:t>
            </a:r>
            <a:r>
              <a:rPr lang="ko-KR" altLang="en-US"/>
              <a:t>서열을 분류할 때 사용</a:t>
            </a:r>
            <a:endParaRPr lang="en-US" altLang="ko-KR"/>
          </a:p>
          <a:p>
            <a:pPr lvl="2"/>
            <a:r>
              <a:rPr lang="ko-KR" altLang="en-US"/>
              <a:t>문자열 서브시퀀스 커널</a:t>
            </a:r>
            <a:r>
              <a:rPr lang="en-US" altLang="ko-KR"/>
              <a:t>(string subsequence kernel)</a:t>
            </a:r>
            <a:r>
              <a:rPr lang="ko-KR" altLang="en-US"/>
              <a:t>이나 레벤슈타인 거리</a:t>
            </a:r>
            <a:r>
              <a:rPr lang="en-US" altLang="ko-KR"/>
              <a:t>(Levenshtein distance) </a:t>
            </a:r>
            <a:r>
              <a:rPr lang="ko-KR" altLang="en-US"/>
              <a:t>기반의 커널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여러 가지 커널 중 어떤 것을 사용해야 할까</a:t>
            </a:r>
            <a:r>
              <a:rPr lang="en-US" altLang="ko-KR"/>
              <a:t>? </a:t>
            </a:r>
          </a:p>
          <a:p>
            <a:pPr lvl="2"/>
            <a:r>
              <a:rPr lang="ko-KR" altLang="en-US"/>
              <a:t>경험적으로 봤을 때 언제나 선형 커널을 가장 먼저 시도</a:t>
            </a:r>
            <a:endParaRPr lang="en-US" altLang="ko-KR"/>
          </a:p>
          <a:p>
            <a:pPr lvl="3"/>
            <a:r>
              <a:rPr lang="en-US" altLang="ko-KR"/>
              <a:t>LinearSVC</a:t>
            </a:r>
            <a:r>
              <a:rPr lang="ko-KR" altLang="en-US"/>
              <a:t>가 </a:t>
            </a:r>
            <a:r>
              <a:rPr lang="en-US" altLang="ko-KR"/>
              <a:t>SVC(kernel="linear")</a:t>
            </a:r>
            <a:r>
              <a:rPr lang="ko-KR" altLang="en-US"/>
              <a:t>보다 훨씬 빠르다는 것을 기억</a:t>
            </a:r>
            <a:endParaRPr lang="en-US" altLang="ko-KR"/>
          </a:p>
          <a:p>
            <a:pPr lvl="3"/>
            <a:r>
              <a:rPr lang="ko-KR" altLang="en-US"/>
              <a:t>특히 훈련 세트가 아주 큰 경우</a:t>
            </a:r>
            <a:endParaRPr lang="en-US" altLang="ko-KR"/>
          </a:p>
          <a:p>
            <a:pPr lvl="2"/>
            <a:r>
              <a:rPr lang="ko-KR" altLang="en-US"/>
              <a:t>훈련 세트가 너무 크지 않다면 가우스 </a:t>
            </a:r>
            <a:r>
              <a:rPr lang="en-US" altLang="ko-KR"/>
              <a:t>RBF </a:t>
            </a:r>
            <a:r>
              <a:rPr lang="ko-KR" altLang="en-US"/>
              <a:t>커널도 시도</a:t>
            </a:r>
            <a:endParaRPr lang="en-US" altLang="ko-KR"/>
          </a:p>
          <a:p>
            <a:pPr lvl="2"/>
            <a:r>
              <a:rPr lang="ko-KR" altLang="en-US"/>
              <a:t>시간과 컴퓨팅 성능이 충분하다면 교차 검증과 하이퍼파라미터 탐색을 사용해 다른 커널도 시도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17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5.2</a:t>
            </a:r>
            <a:r>
              <a:rPr lang="ko-KR" altLang="en-US" dirty="0" smtClean="0"/>
              <a:t> </a:t>
            </a:r>
            <a:r>
              <a:rPr lang="ko-KR" altLang="en-US" dirty="0"/>
              <a:t>비선형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5.2.4 </a:t>
            </a:r>
            <a:r>
              <a:rPr lang="ko-KR" altLang="en-US" b="1">
                <a:solidFill>
                  <a:srgbClr val="FF0000"/>
                </a:solidFill>
              </a:rPr>
              <a:t>계산 복잡도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89F30C4-297C-E3AD-E8CD-75142D2B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897001"/>
            <a:ext cx="7753350" cy="1323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B6789F-CB55-0CDE-6EDC-42FFA710E401}"/>
              </a:ext>
            </a:extLst>
          </p:cNvPr>
          <p:cNvSpPr txBox="1"/>
          <p:nvPr/>
        </p:nvSpPr>
        <p:spPr>
          <a:xfrm>
            <a:off x="2139518" y="1589224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표 </a:t>
            </a:r>
            <a:r>
              <a:rPr lang="en-US" altLang="ko-KR" sz="1400" b="1">
                <a:latin typeface="+mn-ea"/>
              </a:rPr>
              <a:t>5-1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SVM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분류를 위한 사이킷런 파이썬 클래스 비교</a:t>
            </a:r>
          </a:p>
        </p:txBody>
      </p:sp>
    </p:spTree>
    <p:extLst>
      <p:ext uri="{BB962C8B-B14F-4D97-AF65-F5344CB8AC3E}">
        <p14:creationId xmlns:p14="http://schemas.microsoft.com/office/powerpoint/2010/main" val="124672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5.3</a:t>
            </a:r>
            <a:r>
              <a:rPr lang="ko-KR" altLang="en-US" dirty="0" smtClean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회귀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SVM</a:t>
            </a:r>
            <a:r>
              <a:rPr lang="ko-KR" altLang="en-US"/>
              <a:t>을 분류가 아니라 회귀에 적용하는 방법</a:t>
            </a:r>
            <a:endParaRPr lang="en-US" altLang="ko-KR"/>
          </a:p>
          <a:p>
            <a:pPr lvl="2"/>
            <a:r>
              <a:rPr lang="ko-KR" altLang="en-US"/>
              <a:t>일정한 마진 오류 안에서 두 클래스 간의 도로 폭이 가능한 한 최대가 되도록 하는 대신</a:t>
            </a:r>
            <a:r>
              <a:rPr lang="en-US" altLang="ko-KR"/>
              <a:t>, SVM </a:t>
            </a:r>
            <a:r>
              <a:rPr lang="ko-KR" altLang="en-US"/>
              <a:t>회귀는 제한된 마진 오류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도로 밖의 샘플</a:t>
            </a:r>
            <a:r>
              <a:rPr lang="en-US" altLang="ko-KR"/>
              <a:t>) </a:t>
            </a:r>
            <a:r>
              <a:rPr lang="ko-KR" altLang="en-US"/>
              <a:t>안에서 도로 안에 가능한 한 많은 샘플이 들어가도록 학습</a:t>
            </a:r>
            <a:endParaRPr lang="en-US" altLang="ko-KR"/>
          </a:p>
          <a:p>
            <a:pPr lvl="2"/>
            <a:r>
              <a:rPr lang="ko-KR" altLang="en-US"/>
              <a:t>도로의 폭은 하이퍼파라미터 </a:t>
            </a:r>
            <a:r>
              <a:rPr lang="en-US" altLang="ko-KR"/>
              <a:t>ε</a:t>
            </a:r>
            <a:r>
              <a:rPr lang="ko-KR" altLang="en-US"/>
              <a:t>으로 조절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B6789F-CB55-0CDE-6EDC-42FFA710E401}"/>
              </a:ext>
            </a:extLst>
          </p:cNvPr>
          <p:cNvSpPr txBox="1"/>
          <p:nvPr/>
        </p:nvSpPr>
        <p:spPr>
          <a:xfrm>
            <a:off x="3042082" y="5284362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5-10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SVM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회귀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292E2D6-531D-E4B5-5219-B37D31A3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84" y="2326447"/>
            <a:ext cx="7027231" cy="28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1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5.3</a:t>
            </a:r>
            <a:r>
              <a:rPr lang="ko-KR" altLang="en-US" dirty="0" smtClean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회귀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LinearSVR</a:t>
            </a:r>
            <a:r>
              <a:rPr lang="ko-KR" altLang="en-US"/>
              <a:t>을 사용해 선형 </a:t>
            </a:r>
            <a:r>
              <a:rPr lang="en-US" altLang="ko-KR"/>
              <a:t>SVM </a:t>
            </a:r>
            <a:r>
              <a:rPr lang="ko-KR" altLang="en-US"/>
              <a:t>회귀를 적용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B6789F-CB55-0CDE-6EDC-42FFA710E401}"/>
              </a:ext>
            </a:extLst>
          </p:cNvPr>
          <p:cNvSpPr txBox="1"/>
          <p:nvPr/>
        </p:nvSpPr>
        <p:spPr>
          <a:xfrm>
            <a:off x="3042082" y="5868160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5-11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차 다항 커널을 사용한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SVM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회귀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271717-C688-0F34-2FAE-4AF64ED2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54" y="1187296"/>
            <a:ext cx="5324952" cy="16928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7E077C1-3B7C-8EC1-93EF-13974C4AC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361" y="2974034"/>
            <a:ext cx="6697278" cy="28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9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5.3</a:t>
            </a:r>
            <a:r>
              <a:rPr lang="ko-KR" altLang="en-US" dirty="0" smtClean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회귀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사이킷런의 </a:t>
            </a:r>
            <a:r>
              <a:rPr lang="en-US" altLang="ko-KR"/>
              <a:t>SVR</a:t>
            </a:r>
            <a:r>
              <a:rPr lang="ko-KR" altLang="en-US"/>
              <a:t>을 사용해 </a:t>
            </a:r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5-11]</a:t>
            </a:r>
            <a:r>
              <a:rPr lang="ko-KR" altLang="en-US"/>
              <a:t>의 왼쪽 그래프에 해당하는 모델을 생성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SVR</a:t>
            </a:r>
            <a:r>
              <a:rPr lang="ko-KR" altLang="en-US"/>
              <a:t>은 </a:t>
            </a:r>
            <a:r>
              <a:rPr lang="en-US" altLang="ko-KR"/>
              <a:t>SVC</a:t>
            </a:r>
            <a:r>
              <a:rPr lang="ko-KR" altLang="en-US"/>
              <a:t>의 회귀 버전이고 </a:t>
            </a:r>
            <a:r>
              <a:rPr lang="en-US" altLang="ko-KR"/>
              <a:t>LinearSVR</a:t>
            </a:r>
            <a:r>
              <a:rPr lang="ko-KR" altLang="en-US"/>
              <a:t>은 </a:t>
            </a:r>
            <a:r>
              <a:rPr lang="en-US" altLang="ko-KR"/>
              <a:t>LinearSVC</a:t>
            </a:r>
            <a:r>
              <a:rPr lang="ko-KR" altLang="en-US"/>
              <a:t>의 회귀 버전</a:t>
            </a:r>
            <a:endParaRPr lang="en-US" altLang="ko-KR"/>
          </a:p>
          <a:p>
            <a:pPr lvl="1"/>
            <a:r>
              <a:rPr lang="en-US" altLang="ko-KR"/>
              <a:t>LinearSVR</a:t>
            </a:r>
            <a:r>
              <a:rPr lang="ko-KR" altLang="en-US"/>
              <a:t>은 </a:t>
            </a:r>
            <a:r>
              <a:rPr lang="en-US" altLang="ko-KR"/>
              <a:t>(LinearSVC</a:t>
            </a:r>
            <a:r>
              <a:rPr lang="ko-KR" altLang="en-US"/>
              <a:t>처럼</a:t>
            </a:r>
            <a:r>
              <a:rPr lang="en-US" altLang="ko-KR"/>
              <a:t>) </a:t>
            </a:r>
            <a:r>
              <a:rPr lang="ko-KR" altLang="en-US"/>
              <a:t>필요한 시간이 훈련 세트의 크기에 비례해서 선형적으로 늘어남</a:t>
            </a:r>
            <a:endParaRPr lang="en-US" altLang="ko-KR"/>
          </a:p>
          <a:p>
            <a:pPr lvl="1"/>
            <a:r>
              <a:rPr lang="ko-KR" altLang="en-US"/>
              <a:t>하지만 </a:t>
            </a:r>
            <a:r>
              <a:rPr lang="en-US" altLang="ko-KR"/>
              <a:t>SVR</a:t>
            </a:r>
            <a:r>
              <a:rPr lang="ko-KR" altLang="en-US"/>
              <a:t>은 </a:t>
            </a:r>
            <a:r>
              <a:rPr lang="en-US" altLang="ko-KR"/>
              <a:t>(SVC</a:t>
            </a:r>
            <a:r>
              <a:rPr lang="ko-KR" altLang="en-US"/>
              <a:t>처럼</a:t>
            </a:r>
            <a:r>
              <a:rPr lang="en-US" altLang="ko-KR"/>
              <a:t>) </a:t>
            </a:r>
            <a:r>
              <a:rPr lang="ko-KR" altLang="en-US"/>
              <a:t>훈련 세트가 커지면 훨씬 느려짐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95A5231-A69A-28D6-4B89-3F6E7574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64" y="1299706"/>
            <a:ext cx="7867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6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5.4</a:t>
            </a:r>
            <a:r>
              <a:rPr lang="ko-KR" altLang="en-US" dirty="0" smtClean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이론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선형 </a:t>
            </a:r>
            <a:r>
              <a:rPr lang="en-US" altLang="ko-KR"/>
              <a:t>SVM </a:t>
            </a:r>
            <a:r>
              <a:rPr lang="ko-KR" altLang="en-US"/>
              <a:t>분류기 모델은 결정 함수 </a:t>
            </a:r>
            <a:r>
              <a:rPr lang="en-US" altLang="ko-KR"/>
              <a:t>θ</a:t>
            </a:r>
            <a:r>
              <a:rPr lang="en-US" altLang="ko-KR" baseline="30000"/>
              <a:t>T</a:t>
            </a:r>
            <a:r>
              <a:rPr lang="en-US" altLang="ko-KR"/>
              <a:t>x = θ</a:t>
            </a:r>
            <a:r>
              <a:rPr lang="en-US" altLang="ko-KR" baseline="-25000"/>
              <a:t>0</a:t>
            </a:r>
            <a:r>
              <a:rPr lang="en-US" altLang="ko-KR"/>
              <a:t>x</a:t>
            </a:r>
            <a:r>
              <a:rPr lang="en-US" altLang="ko-KR" baseline="-25000"/>
              <a:t>0</a:t>
            </a:r>
            <a:r>
              <a:rPr lang="en-US" altLang="ko-KR"/>
              <a:t> + … + θ</a:t>
            </a:r>
            <a:r>
              <a:rPr lang="en-US" altLang="ko-KR" baseline="-25000"/>
              <a:t>n</a:t>
            </a:r>
            <a:r>
              <a:rPr lang="en-US" altLang="ko-KR"/>
              <a:t>x</a:t>
            </a:r>
            <a:r>
              <a:rPr lang="en-US" altLang="ko-KR" baseline="-25000"/>
              <a:t>n</a:t>
            </a:r>
            <a:r>
              <a:rPr lang="ko-KR" altLang="en-US"/>
              <a:t>를 계산해서 새로운 샘플 </a:t>
            </a:r>
            <a:r>
              <a:rPr lang="en-US" altLang="ko-KR"/>
              <a:t>x</a:t>
            </a:r>
            <a:r>
              <a:rPr lang="ko-KR" altLang="en-US"/>
              <a:t>의 클래스를 예측</a:t>
            </a:r>
            <a:endParaRPr lang="en-US" altLang="ko-KR"/>
          </a:p>
          <a:p>
            <a:pPr lvl="2"/>
            <a:r>
              <a:rPr lang="en-US" altLang="ko-KR"/>
              <a:t>(x</a:t>
            </a:r>
            <a:r>
              <a:rPr lang="en-US" altLang="ko-KR" baseline="-25000"/>
              <a:t>0</a:t>
            </a:r>
            <a:r>
              <a:rPr lang="ko-KR" altLang="en-US"/>
              <a:t>는 편향 특성이며 항상 </a:t>
            </a:r>
            <a:r>
              <a:rPr lang="en-US" altLang="ko-KR"/>
              <a:t>1)</a:t>
            </a:r>
          </a:p>
          <a:p>
            <a:pPr lvl="2"/>
            <a:r>
              <a:rPr lang="ko-KR" altLang="en-US"/>
              <a:t>결괏값이 </a:t>
            </a:r>
            <a:r>
              <a:rPr lang="en-US" altLang="ko-KR"/>
              <a:t>0</a:t>
            </a:r>
            <a:r>
              <a:rPr lang="ko-KR" altLang="en-US"/>
              <a:t>보다 크면 예측된 클래스 </a:t>
            </a:r>
            <a:r>
              <a:rPr lang="en-US" altLang="ko-KR"/>
              <a:t>ŷ</a:t>
            </a:r>
            <a:r>
              <a:rPr lang="ko-KR" altLang="en-US"/>
              <a:t>은 양성 클래스</a:t>
            </a:r>
            <a:r>
              <a:rPr lang="en-US" altLang="ko-KR"/>
              <a:t>(1)</a:t>
            </a:r>
            <a:r>
              <a:rPr lang="ko-KR" altLang="en-US"/>
              <a:t>가 됨</a:t>
            </a:r>
            <a:endParaRPr lang="en-US" altLang="ko-KR"/>
          </a:p>
          <a:p>
            <a:pPr lvl="2"/>
            <a:r>
              <a:rPr lang="ko-KR" altLang="en-US"/>
              <a:t>그렇지 않으면 음성 클래스</a:t>
            </a:r>
            <a:r>
              <a:rPr lang="en-US" altLang="ko-KR"/>
              <a:t>(0)</a:t>
            </a:r>
            <a:r>
              <a:rPr lang="ko-KR" altLang="en-US"/>
              <a:t>가 됨</a:t>
            </a:r>
            <a:endParaRPr lang="en-US" altLang="ko-KR"/>
          </a:p>
          <a:p>
            <a:pPr lvl="1"/>
            <a:r>
              <a:rPr lang="ko-KR" altLang="en-US"/>
              <a:t>선형 </a:t>
            </a:r>
            <a:r>
              <a:rPr lang="en-US" altLang="ko-KR"/>
              <a:t>SVM </a:t>
            </a:r>
            <a:r>
              <a:rPr lang="ko-KR" altLang="en-US"/>
              <a:t>분류기로</a:t>
            </a:r>
            <a:r>
              <a:rPr lang="en-US" altLang="ko-KR"/>
              <a:t> </a:t>
            </a:r>
            <a:r>
              <a:rPr lang="ko-KR" altLang="en-US"/>
              <a:t>훈련</a:t>
            </a:r>
            <a:endParaRPr lang="en-US" altLang="ko-KR"/>
          </a:p>
          <a:p>
            <a:pPr lvl="2"/>
            <a:r>
              <a:rPr lang="ko-KR" altLang="en-US"/>
              <a:t>마진 오류 횟수를 제한하면서 도로</a:t>
            </a:r>
            <a:r>
              <a:rPr lang="en-US" altLang="ko-KR"/>
              <a:t>(</a:t>
            </a:r>
            <a:r>
              <a:rPr lang="ko-KR" altLang="en-US"/>
              <a:t>또는 마진</a:t>
            </a:r>
            <a:r>
              <a:rPr lang="en-US" altLang="ko-KR"/>
              <a:t>)</a:t>
            </a:r>
            <a:r>
              <a:rPr lang="ko-KR" altLang="en-US"/>
              <a:t>를 가능한 한 넓게 만드는 가중치 벡터 </a:t>
            </a:r>
            <a:r>
              <a:rPr lang="en-US" altLang="ko-KR"/>
              <a:t>w</a:t>
            </a:r>
            <a:r>
              <a:rPr lang="ko-KR" altLang="en-US"/>
              <a:t>와 편향 </a:t>
            </a:r>
            <a:r>
              <a:rPr lang="en-US" altLang="ko-KR"/>
              <a:t>b</a:t>
            </a:r>
            <a:r>
              <a:rPr lang="ko-KR" altLang="en-US"/>
              <a:t>를 찾음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46F2173-755D-F595-198C-CA60FE46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13" y="3064765"/>
            <a:ext cx="7305173" cy="2455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306466-5550-C6D3-AD87-75F97CAE5D14}"/>
              </a:ext>
            </a:extLst>
          </p:cNvPr>
          <p:cNvSpPr txBox="1"/>
          <p:nvPr/>
        </p:nvSpPr>
        <p:spPr>
          <a:xfrm>
            <a:off x="3042082" y="5626745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5-12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가중치 벡터가 작을수록 마진은 커짐</a:t>
            </a:r>
          </a:p>
        </p:txBody>
      </p:sp>
    </p:spTree>
    <p:extLst>
      <p:ext uri="{BB962C8B-B14F-4D97-AF65-F5344CB8AC3E}">
        <p14:creationId xmlns:p14="http://schemas.microsoft.com/office/powerpoint/2010/main" val="311976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5.4</a:t>
            </a:r>
            <a:r>
              <a:rPr lang="ko-KR" altLang="en-US" dirty="0" smtClean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이론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하드 마진 선형 </a:t>
            </a:r>
            <a:r>
              <a:rPr lang="en-US" altLang="ko-KR"/>
              <a:t>SVM </a:t>
            </a:r>
            <a:r>
              <a:rPr lang="ko-KR" altLang="en-US"/>
              <a:t>분류기의 목적 함수를 제약이 있는 최적화</a:t>
            </a:r>
            <a:r>
              <a:rPr lang="en-US" altLang="ko-KR"/>
              <a:t>(constrained optimization) </a:t>
            </a:r>
            <a:r>
              <a:rPr lang="ko-KR" altLang="en-US"/>
              <a:t>문제로 표현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소프트 마진 분류기의 목적 함수를 구성하려면 각 샘플에 대해 슬랙 변수</a:t>
            </a:r>
            <a:r>
              <a:rPr lang="en-US" altLang="ko-KR"/>
              <a:t>(slack variable) ζ</a:t>
            </a:r>
            <a:r>
              <a:rPr lang="en-US" altLang="ko-KR" baseline="30000"/>
              <a:t>(i)</a:t>
            </a:r>
            <a:r>
              <a:rPr lang="en-US" altLang="ko-KR"/>
              <a:t> ≥ 0</a:t>
            </a:r>
            <a:r>
              <a:rPr lang="ko-KR" altLang="en-US"/>
              <a:t>을 도입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306466-5550-C6D3-AD87-75F97CAE5D14}"/>
              </a:ext>
            </a:extLst>
          </p:cNvPr>
          <p:cNvSpPr txBox="1"/>
          <p:nvPr/>
        </p:nvSpPr>
        <p:spPr>
          <a:xfrm>
            <a:off x="1168892" y="1781360"/>
            <a:ext cx="419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5-1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하드 마진 선형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SVM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분류기의 목적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A0E1D5E-5ED7-BA9F-3D0E-876D41C8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60" y="1392323"/>
            <a:ext cx="4191000" cy="1085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BD68077-D4A0-7882-E898-191E25228C66}"/>
              </a:ext>
            </a:extLst>
          </p:cNvPr>
          <p:cNvSpPr txBox="1"/>
          <p:nvPr/>
        </p:nvSpPr>
        <p:spPr>
          <a:xfrm>
            <a:off x="1168893" y="4417011"/>
            <a:ext cx="4358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5-2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소프트 마진 선형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SVM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분류기의 목적 함수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BA2D973-5227-D8CB-0D6D-932C5A88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460" y="4023211"/>
            <a:ext cx="5743575" cy="1095375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0E4F9557-CE86-5CB3-0F43-BD3E1BBBFE0F}"/>
              </a:ext>
            </a:extLst>
          </p:cNvPr>
          <p:cNvSpPr/>
          <p:nvPr/>
        </p:nvSpPr>
        <p:spPr>
          <a:xfrm>
            <a:off x="1047565" y="1296140"/>
            <a:ext cx="10485623" cy="137885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80BE1844-142E-21D1-EEAC-E3A7E04848BC}"/>
              </a:ext>
            </a:extLst>
          </p:cNvPr>
          <p:cNvSpPr/>
          <p:nvPr/>
        </p:nvSpPr>
        <p:spPr>
          <a:xfrm>
            <a:off x="1047565" y="3881472"/>
            <a:ext cx="10485623" cy="137885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8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5.4</a:t>
            </a:r>
            <a:r>
              <a:rPr lang="ko-KR" altLang="en-US" dirty="0" smtClean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이론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경사 하강법을 사용하여 힌지 손실</a:t>
            </a:r>
            <a:r>
              <a:rPr lang="en-US" altLang="ko-KR"/>
              <a:t>(hinge loss) </a:t>
            </a:r>
            <a:r>
              <a:rPr lang="ko-KR" altLang="en-US"/>
              <a:t>또는 제곱 힌지 손실</a:t>
            </a:r>
            <a:r>
              <a:rPr lang="en-US" altLang="ko-KR"/>
              <a:t>(squared hinge loss)</a:t>
            </a:r>
            <a:r>
              <a:rPr lang="ko-KR" altLang="en-US"/>
              <a:t>을 최소화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BD68077-D4A0-7882-E898-191E25228C66}"/>
              </a:ext>
            </a:extLst>
          </p:cNvPr>
          <p:cNvSpPr txBox="1"/>
          <p:nvPr/>
        </p:nvSpPr>
        <p:spPr>
          <a:xfrm>
            <a:off x="3666477" y="4576810"/>
            <a:ext cx="48590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5-13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힌지 손실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과 제곱 힌지 손실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727B9C8-4C65-9734-5020-EF3EB5D4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4" y="1480598"/>
            <a:ext cx="7905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94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5.5</a:t>
            </a:r>
            <a:r>
              <a:rPr lang="ko-KR" altLang="en-US" dirty="0" smtClean="0"/>
              <a:t> </a:t>
            </a:r>
            <a:r>
              <a:rPr lang="ko-KR" altLang="en-US" dirty="0" err="1"/>
              <a:t>쌍대</a:t>
            </a:r>
            <a:r>
              <a:rPr lang="ko-KR" altLang="en-US" dirty="0"/>
              <a:t> 문제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일반적으로 쌍대 문제의 해는 원 문제 해의 하한값이지만 어떤 조건하에서는 원 문제와 똑같은 해를 제공</a:t>
            </a:r>
            <a:endParaRPr lang="en-US" altLang="ko-KR"/>
          </a:p>
          <a:p>
            <a:pPr lvl="1"/>
            <a:r>
              <a:rPr lang="en-US" altLang="ko-KR"/>
              <a:t>SVM </a:t>
            </a:r>
            <a:r>
              <a:rPr lang="ko-KR" altLang="en-US"/>
              <a:t>문제는 이 조건을 만족시킴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BD68077-D4A0-7882-E898-191E25228C66}"/>
              </a:ext>
            </a:extLst>
          </p:cNvPr>
          <p:cNvSpPr txBox="1"/>
          <p:nvPr/>
        </p:nvSpPr>
        <p:spPr>
          <a:xfrm>
            <a:off x="1387794" y="2087961"/>
            <a:ext cx="374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5-3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선형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SVM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목적 함수의 쌍대 형식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206B962-B793-33DB-1DC0-E5F07B8E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71" y="1728988"/>
            <a:ext cx="5095875" cy="133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582B2-E37D-2A53-4723-BCD2478E6FC2}"/>
              </a:ext>
            </a:extLst>
          </p:cNvPr>
          <p:cNvSpPr txBox="1"/>
          <p:nvPr/>
        </p:nvSpPr>
        <p:spPr>
          <a:xfrm>
            <a:off x="1387794" y="4348809"/>
            <a:ext cx="4708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5-4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쌍대 문제에서 구한 해로 원 문제의 해 계산하기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0FA595A-3223-BDDE-33D7-61FF726EE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44" y="3805665"/>
            <a:ext cx="2543175" cy="167640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79DD7954-04AA-37DB-859E-DD7410E26838}"/>
              </a:ext>
            </a:extLst>
          </p:cNvPr>
          <p:cNvSpPr/>
          <p:nvPr/>
        </p:nvSpPr>
        <p:spPr>
          <a:xfrm>
            <a:off x="1047565" y="1646915"/>
            <a:ext cx="10485623" cy="154016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CA4C78EE-0D30-FB13-A96E-354BD048C2AD}"/>
              </a:ext>
            </a:extLst>
          </p:cNvPr>
          <p:cNvSpPr/>
          <p:nvPr/>
        </p:nvSpPr>
        <p:spPr>
          <a:xfrm>
            <a:off x="1047564" y="3805665"/>
            <a:ext cx="10485623" cy="178726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6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5.5</a:t>
            </a:r>
            <a:r>
              <a:rPr lang="ko-KR" altLang="en-US" dirty="0" smtClean="0"/>
              <a:t> </a:t>
            </a:r>
            <a:r>
              <a:rPr lang="ko-KR" altLang="en-US" dirty="0" err="1"/>
              <a:t>쌍대</a:t>
            </a:r>
            <a:r>
              <a:rPr lang="ko-KR" altLang="en-US" dirty="0"/>
              <a:t> 문제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5.5.1 </a:t>
            </a:r>
            <a:r>
              <a:rPr lang="ko-KR" altLang="en-US" b="1">
                <a:solidFill>
                  <a:srgbClr val="FF0000"/>
                </a:solidFill>
              </a:rPr>
              <a:t>커널 </a:t>
            </a:r>
            <a:r>
              <a:rPr lang="en-US" altLang="ko-KR" b="1">
                <a:solidFill>
                  <a:srgbClr val="FF0000"/>
                </a:solidFill>
              </a:rPr>
              <a:t>SVM</a:t>
            </a:r>
          </a:p>
          <a:p>
            <a:pPr lvl="1"/>
            <a:r>
              <a:rPr lang="ko-KR" altLang="en-US"/>
              <a:t>모든 훈련 샘플에 변환 </a:t>
            </a:r>
            <a:r>
              <a:rPr lang="en-US" altLang="ko-KR"/>
              <a:t>φ</a:t>
            </a:r>
            <a:r>
              <a:rPr lang="ko-KR" altLang="en-US"/>
              <a:t>를 적용하면 쌍대 문제</a:t>
            </a:r>
            <a:r>
              <a:rPr lang="en-US" altLang="ko-KR"/>
              <a:t>(</a:t>
            </a:r>
            <a:r>
              <a:rPr lang="ko-KR" altLang="en-US"/>
              <a:t>식 </a:t>
            </a:r>
            <a:r>
              <a:rPr lang="en-US" altLang="ko-KR"/>
              <a:t>5-3 )</a:t>
            </a:r>
            <a:r>
              <a:rPr lang="ko-KR" altLang="en-US"/>
              <a:t>에 점곱 </a:t>
            </a:r>
            <a:r>
              <a:rPr lang="en-US" altLang="ko-KR"/>
              <a:t>φ(x</a:t>
            </a:r>
            <a:r>
              <a:rPr lang="en-US" altLang="ko-KR" baseline="30000"/>
              <a:t>(i)</a:t>
            </a:r>
            <a:r>
              <a:rPr lang="en-US" altLang="ko-KR"/>
              <a:t>)</a:t>
            </a:r>
            <a:r>
              <a:rPr lang="en-US" altLang="ko-KR" baseline="30000"/>
              <a:t>T</a:t>
            </a:r>
            <a:r>
              <a:rPr lang="en-US" altLang="ko-KR"/>
              <a:t>φ(x</a:t>
            </a:r>
            <a:r>
              <a:rPr lang="en-US" altLang="ko-KR" baseline="30000"/>
              <a:t>(j)</a:t>
            </a:r>
            <a:r>
              <a:rPr lang="en-US" altLang="ko-KR"/>
              <a:t>)</a:t>
            </a:r>
            <a:r>
              <a:rPr lang="ko-KR" altLang="en-US"/>
              <a:t>가 포함</a:t>
            </a:r>
            <a:endParaRPr lang="en-US" altLang="ko-KR"/>
          </a:p>
          <a:p>
            <a:pPr lvl="2"/>
            <a:r>
              <a:rPr lang="ko-KR" altLang="en-US"/>
              <a:t>하지만 </a:t>
            </a:r>
            <a:r>
              <a:rPr lang="en-US" altLang="ko-KR"/>
              <a:t>ϕ</a:t>
            </a:r>
            <a:r>
              <a:rPr lang="ko-KR" altLang="en-US"/>
              <a:t>가 </a:t>
            </a:r>
            <a:r>
              <a:rPr lang="en-US" altLang="ko-KR"/>
              <a:t>[</a:t>
            </a:r>
            <a:r>
              <a:rPr lang="ko-KR" altLang="en-US"/>
              <a:t>식 </a:t>
            </a:r>
            <a:r>
              <a:rPr lang="en-US" altLang="ko-KR"/>
              <a:t>5-5]</a:t>
            </a:r>
            <a:r>
              <a:rPr lang="ko-KR" altLang="en-US"/>
              <a:t>에 정의된 </a:t>
            </a:r>
            <a:r>
              <a:rPr lang="en-US" altLang="ko-KR"/>
              <a:t>2</a:t>
            </a:r>
            <a:r>
              <a:rPr lang="ko-KR" altLang="en-US"/>
              <a:t>차 다항식 변환이라면 변환된 벡터의 점곱을 간단하게 </a:t>
            </a:r>
            <a:r>
              <a:rPr lang="en-US" altLang="ko-KR"/>
              <a:t>(x</a:t>
            </a:r>
            <a:r>
              <a:rPr lang="en-US" altLang="ko-KR" baseline="30000"/>
              <a:t>(i)T</a:t>
            </a:r>
            <a:r>
              <a:rPr lang="en-US" altLang="ko-KR"/>
              <a:t>x</a:t>
            </a:r>
            <a:r>
              <a:rPr lang="en-US" altLang="ko-KR" baseline="30000"/>
              <a:t>(j)</a:t>
            </a:r>
            <a:r>
              <a:rPr lang="en-US" altLang="ko-KR"/>
              <a:t>)</a:t>
            </a:r>
            <a:r>
              <a:rPr lang="en-US" altLang="ko-KR" baseline="30000"/>
              <a:t>2 </a:t>
            </a:r>
            <a:r>
              <a:rPr lang="ko-KR" altLang="en-US"/>
              <a:t>으로 바꿀 수 있음</a:t>
            </a:r>
            <a:endParaRPr lang="en-US" altLang="ko-KR"/>
          </a:p>
          <a:p>
            <a:pPr lvl="2"/>
            <a:r>
              <a:rPr lang="ko-KR" altLang="en-US"/>
              <a:t>그래서 실제로 훈련 샘플을 변환할 필요가 전혀 없음</a:t>
            </a:r>
            <a:r>
              <a:rPr lang="en-US" altLang="ko-KR"/>
              <a:t>. </a:t>
            </a:r>
            <a:r>
              <a:rPr lang="ko-KR" altLang="en-US"/>
              <a:t>즉</a:t>
            </a:r>
            <a:r>
              <a:rPr lang="en-US" altLang="ko-KR"/>
              <a:t>, [</a:t>
            </a:r>
            <a:r>
              <a:rPr lang="ko-KR" altLang="en-US"/>
              <a:t>식 </a:t>
            </a:r>
            <a:r>
              <a:rPr lang="en-US" altLang="ko-KR"/>
              <a:t>5-3]</a:t>
            </a:r>
            <a:r>
              <a:rPr lang="ko-KR" altLang="en-US"/>
              <a:t>에 있는 점곱을 제곱으로 바꾸기만 하면 됨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D0582B2-E37D-2A53-4723-BCD2478E6FC2}"/>
              </a:ext>
            </a:extLst>
          </p:cNvPr>
          <p:cNvSpPr txBox="1"/>
          <p:nvPr/>
        </p:nvSpPr>
        <p:spPr>
          <a:xfrm>
            <a:off x="2040771" y="2813702"/>
            <a:ext cx="2877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5-5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차 다항식 매핑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C72982E-24C3-05E6-D101-C67F23D4D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99" y="2502354"/>
            <a:ext cx="2762250" cy="123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FC7394-D8A4-E5B8-8D53-1D2A2B4AC96F}"/>
              </a:ext>
            </a:extLst>
          </p:cNvPr>
          <p:cNvSpPr txBox="1"/>
          <p:nvPr/>
        </p:nvSpPr>
        <p:spPr>
          <a:xfrm>
            <a:off x="1410457" y="4670650"/>
            <a:ext cx="3525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5-6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차 다항식 매핑을 위한 커널 트릭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4296A0B-0A6E-8B8E-410C-8FCE4DCD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962" y="4097487"/>
            <a:ext cx="5457825" cy="2219325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97F91F48-4409-D42B-F14E-396E5FD55D2B}"/>
              </a:ext>
            </a:extLst>
          </p:cNvPr>
          <p:cNvSpPr/>
          <p:nvPr/>
        </p:nvSpPr>
        <p:spPr>
          <a:xfrm>
            <a:off x="1651247" y="2308194"/>
            <a:ext cx="7439487" cy="157134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41E783C4-A749-164C-6273-75FEACF3075E}"/>
              </a:ext>
            </a:extLst>
          </p:cNvPr>
          <p:cNvSpPr/>
          <p:nvPr/>
        </p:nvSpPr>
        <p:spPr>
          <a:xfrm>
            <a:off x="994299" y="4061786"/>
            <a:ext cx="10280342" cy="225502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3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5.5</a:t>
            </a:r>
            <a:r>
              <a:rPr lang="ko-KR" altLang="en-US" dirty="0" smtClean="0"/>
              <a:t> </a:t>
            </a:r>
            <a:r>
              <a:rPr lang="ko-KR" altLang="en-US" dirty="0" err="1"/>
              <a:t>쌍대</a:t>
            </a:r>
            <a:r>
              <a:rPr lang="ko-KR" altLang="en-US" dirty="0"/>
              <a:t> 문제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xmlns="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3956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ko-KR" altLang="en-US"/>
                  <a:t>커널 트릭에서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을 모른 채로 예측 만들기</a:t>
                </a:r>
                <a:endParaRPr lang="en-US" altLang="ko-KR"/>
              </a:p>
              <a:p>
                <a:pPr lvl="2"/>
                <a:endParaRPr lang="en-US" altLang="ko-KR"/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815007"/>
                <a:ext cx="11046173" cy="52395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FC7394-D8A4-E5B8-8D53-1D2A2B4AC96F}"/>
              </a:ext>
            </a:extLst>
          </p:cNvPr>
          <p:cNvSpPr txBox="1"/>
          <p:nvPr/>
        </p:nvSpPr>
        <p:spPr>
          <a:xfrm>
            <a:off x="1588010" y="1652242"/>
            <a:ext cx="3330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5-8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커널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SVM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으로 예측하기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81C00B7-6808-4A06-6293-A35EEBBA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18" y="1533802"/>
            <a:ext cx="5657850" cy="2476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DCE4D69-9C00-B07D-6500-B45CACFC9351}"/>
              </a:ext>
            </a:extLst>
          </p:cNvPr>
          <p:cNvSpPr txBox="1"/>
          <p:nvPr/>
        </p:nvSpPr>
        <p:spPr>
          <a:xfrm>
            <a:off x="1524000" y="4484219"/>
            <a:ext cx="3330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5-9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커널 트릭을 사용한 편향 계산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98B1DB5-7025-B3D9-36E3-3F7C5225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238" y="4274480"/>
            <a:ext cx="6457950" cy="206692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ADDD6025-2204-6B32-DC9B-9D179B0C1297}"/>
              </a:ext>
            </a:extLst>
          </p:cNvPr>
          <p:cNvSpPr/>
          <p:nvPr/>
        </p:nvSpPr>
        <p:spPr>
          <a:xfrm>
            <a:off x="1198485" y="1406802"/>
            <a:ext cx="10493246" cy="2580844"/>
          </a:xfrm>
          <a:prstGeom prst="roundRect">
            <a:avLst>
              <a:gd name="adj" fmla="val 7143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6EE83CA3-E9A1-C509-4590-E64279A39885}"/>
              </a:ext>
            </a:extLst>
          </p:cNvPr>
          <p:cNvSpPr/>
          <p:nvPr/>
        </p:nvSpPr>
        <p:spPr>
          <a:xfrm>
            <a:off x="1198486" y="4225189"/>
            <a:ext cx="10506500" cy="2120119"/>
          </a:xfrm>
          <a:prstGeom prst="roundRect">
            <a:avLst>
              <a:gd name="adj" fmla="val 9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37502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서포트 벡터 머신의 근본 아이디어는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서포트 벡터가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SVM</a:t>
            </a:r>
            <a:r>
              <a:rPr lang="ko-KR" altLang="en-US" dirty="0"/>
              <a:t>을 사용할 때 입력값의 스케일이 왜 중요한가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SVM </a:t>
            </a:r>
            <a:r>
              <a:rPr lang="ko-KR" altLang="en-US" dirty="0"/>
              <a:t>분류기가 샘플을 분류할 때 신뢰도 점수와 확률을 출력할 수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/>
              <a:t>LinearSVC</a:t>
            </a:r>
            <a:r>
              <a:rPr lang="en-US" altLang="ko-KR" dirty="0"/>
              <a:t>, SVC, </a:t>
            </a:r>
            <a:r>
              <a:rPr lang="en-US" altLang="ko-KR" dirty="0" err="1"/>
              <a:t>SGDClassifier</a:t>
            </a:r>
            <a:r>
              <a:rPr lang="en-US" altLang="ko-KR" dirty="0"/>
              <a:t> </a:t>
            </a:r>
            <a:r>
              <a:rPr lang="ko-KR" altLang="en-US" dirty="0"/>
              <a:t>중에서 어떤 것을 선택해야 하나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RBF </a:t>
            </a:r>
            <a:r>
              <a:rPr lang="ko-KR" altLang="en-US" dirty="0"/>
              <a:t>커널을 사용해 </a:t>
            </a:r>
            <a:r>
              <a:rPr lang="en-US" altLang="ko-KR" dirty="0"/>
              <a:t>SVM </a:t>
            </a:r>
            <a:r>
              <a:rPr lang="ko-KR" altLang="en-US" dirty="0"/>
              <a:t>분류기를 훈련시켰더니 훈련 세트에 과소적합된 것 같다</a:t>
            </a:r>
            <a:r>
              <a:rPr lang="en-US" altLang="ko-KR" dirty="0"/>
              <a:t>. γ(gamma)</a:t>
            </a:r>
            <a:r>
              <a:rPr lang="ko-KR" altLang="en-US" dirty="0"/>
              <a:t>를 증가시켜야 할까</a:t>
            </a:r>
            <a:r>
              <a:rPr lang="en-US" altLang="ko-KR" dirty="0"/>
              <a:t>, </a:t>
            </a:r>
            <a:r>
              <a:rPr lang="ko-KR" altLang="en-US" dirty="0"/>
              <a:t>감소시켜야 할까</a:t>
            </a:r>
            <a:r>
              <a:rPr lang="en-US" altLang="ko-KR" dirty="0"/>
              <a:t>? C</a:t>
            </a:r>
            <a:r>
              <a:rPr lang="ko-KR" altLang="en-US" dirty="0"/>
              <a:t>의 경우는 어떤가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모델이 </a:t>
            </a:r>
            <a:r>
              <a:rPr lang="en-US" altLang="ko-KR" dirty="0"/>
              <a:t>ε</a:t>
            </a:r>
            <a:r>
              <a:rPr lang="ko-KR" altLang="en-US" dirty="0"/>
              <a:t>에 민감하다는 것은 무슨 의미인가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err="1"/>
              <a:t>커널</a:t>
            </a:r>
            <a:r>
              <a:rPr lang="ko-KR" altLang="en-US" dirty="0"/>
              <a:t> 트릭을 사용하는 이유는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선형적으로 분리되는 데이터셋에 </a:t>
            </a:r>
            <a:r>
              <a:rPr lang="en-US" altLang="ko-KR" dirty="0" err="1"/>
              <a:t>LinearSVC</a:t>
            </a:r>
            <a:r>
              <a:rPr lang="ko-KR" altLang="en-US" dirty="0"/>
              <a:t>를 훈련시키고</a:t>
            </a:r>
            <a:r>
              <a:rPr lang="en-US" altLang="ko-KR" dirty="0"/>
              <a:t>, </a:t>
            </a:r>
            <a:r>
              <a:rPr lang="ko-KR" altLang="en-US" dirty="0"/>
              <a:t>그런 다음 같은 데이터셋에 </a:t>
            </a:r>
            <a:r>
              <a:rPr lang="en-US" altLang="ko-KR" dirty="0"/>
              <a:t>SVC</a:t>
            </a:r>
            <a:r>
              <a:rPr lang="ko-KR" altLang="en-US" dirty="0"/>
              <a:t>와 </a:t>
            </a:r>
            <a:r>
              <a:rPr lang="en-US" altLang="ko-KR" dirty="0" err="1"/>
              <a:t>SGDClassifier</a:t>
            </a:r>
            <a:r>
              <a:rPr lang="ko-KR" altLang="en-US" dirty="0"/>
              <a:t>를 적용해보기</a:t>
            </a:r>
            <a:r>
              <a:rPr lang="en-US" altLang="ko-KR" dirty="0"/>
              <a:t>. </a:t>
            </a:r>
            <a:r>
              <a:rPr lang="ko-KR" altLang="en-US" dirty="0"/>
              <a:t>거의 비슷한 모델이 만들어지는지 확인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/>
              <a:t>sklearn.datasets.load_wine</a:t>
            </a:r>
            <a:r>
              <a:rPr lang="en-US" altLang="ko-KR" dirty="0"/>
              <a:t>()</a:t>
            </a:r>
            <a:r>
              <a:rPr lang="ko-KR" altLang="en-US" dirty="0"/>
              <a:t>을 사용해 </a:t>
            </a:r>
            <a:r>
              <a:rPr lang="ko-KR" altLang="en-US" dirty="0" err="1"/>
              <a:t>로드할</a:t>
            </a:r>
            <a:r>
              <a:rPr lang="ko-KR" altLang="en-US" dirty="0"/>
              <a:t> 수 있는 와인 </a:t>
            </a:r>
            <a:r>
              <a:rPr lang="ko-KR" altLang="en-US" dirty="0" err="1"/>
              <a:t>데이터셋에서</a:t>
            </a:r>
            <a:r>
              <a:rPr lang="ko-KR" altLang="en-US" dirty="0"/>
              <a:t> </a:t>
            </a:r>
            <a:r>
              <a:rPr lang="en-US" altLang="ko-KR" dirty="0"/>
              <a:t>SVM </a:t>
            </a:r>
            <a:r>
              <a:rPr lang="ko-KR" altLang="en-US" dirty="0"/>
              <a:t>분류기를 훈련하기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캘리포니아 주택 가격 데이터셋에 </a:t>
            </a:r>
            <a:r>
              <a:rPr lang="en-US" altLang="ko-KR" dirty="0"/>
              <a:t>SVM </a:t>
            </a:r>
            <a:r>
              <a:rPr lang="ko-KR" altLang="en-US" dirty="0"/>
              <a:t>회귀를 훈련시켜보기</a:t>
            </a:r>
          </a:p>
        </p:txBody>
      </p:sp>
    </p:spTree>
    <p:extLst>
      <p:ext uri="{BB962C8B-B14F-4D97-AF65-F5344CB8AC3E}">
        <p14:creationId xmlns:p14="http://schemas.microsoft.com/office/powerpoint/2010/main" val="109151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서포트 벡터 머신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5.1  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 </a:t>
            </a:r>
          </a:p>
          <a:p>
            <a:r>
              <a:rPr lang="en-US" altLang="ko-KR" dirty="0" smtClean="0"/>
              <a:t>5.2   </a:t>
            </a:r>
            <a:r>
              <a:rPr lang="ko-KR" altLang="en-US" dirty="0"/>
              <a:t>비선형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endParaRPr lang="en-US" altLang="ko-KR" dirty="0"/>
          </a:p>
          <a:p>
            <a:r>
              <a:rPr lang="en-US" altLang="ko-KR" dirty="0" smtClean="0"/>
              <a:t>5.3   </a:t>
            </a:r>
            <a:r>
              <a:rPr lang="en-US" altLang="ko-KR" dirty="0"/>
              <a:t>SVM </a:t>
            </a:r>
            <a:r>
              <a:rPr lang="ko-KR" altLang="en-US" dirty="0"/>
              <a:t>회귀</a:t>
            </a:r>
            <a:endParaRPr lang="en-US" altLang="ko-KR" dirty="0"/>
          </a:p>
          <a:p>
            <a:r>
              <a:rPr lang="en-US" altLang="ko-KR" dirty="0" smtClean="0"/>
              <a:t>5.4   </a:t>
            </a:r>
            <a:r>
              <a:rPr lang="en-US" altLang="ko-KR" dirty="0"/>
              <a:t>SVM </a:t>
            </a:r>
            <a:r>
              <a:rPr lang="ko-KR" altLang="en-US" dirty="0"/>
              <a:t>이론</a:t>
            </a:r>
            <a:endParaRPr lang="en-US" altLang="ko-KR" dirty="0"/>
          </a:p>
          <a:p>
            <a:r>
              <a:rPr lang="en-US" altLang="ko-KR" dirty="0" smtClean="0"/>
              <a:t>5.5   </a:t>
            </a:r>
            <a:r>
              <a:rPr lang="ko-KR" altLang="en-US" dirty="0" err="1"/>
              <a:t>쌍대</a:t>
            </a:r>
            <a:r>
              <a:rPr lang="ko-KR" altLang="en-US" dirty="0"/>
              <a:t> 문제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 smtClean="0">
                <a:cs typeface="+mj-cs"/>
              </a:rPr>
              <a:t>5</a:t>
            </a:r>
            <a:r>
              <a:rPr lang="ko-KR" altLang="en-US" sz="3600" b="1" dirty="0" smtClean="0">
                <a:cs typeface="+mj-cs"/>
              </a:rPr>
              <a:t>장</a:t>
            </a:r>
            <a:r>
              <a:rPr lang="en-US" altLang="ko-KR" sz="3600" b="1" dirty="0" smtClean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서포트 벡터 머신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SVM</a:t>
            </a:r>
            <a:r>
              <a:rPr lang="ko-KR" altLang="en-US" sz="1600" dirty="0"/>
              <a:t>의 핵심 개념</a:t>
            </a:r>
            <a:r>
              <a:rPr lang="en-US" altLang="ko-KR" sz="1600" dirty="0"/>
              <a:t>, </a:t>
            </a:r>
            <a:r>
              <a:rPr lang="ko-KR" altLang="en-US" sz="1600" dirty="0"/>
              <a:t>사용 방법</a:t>
            </a:r>
            <a:r>
              <a:rPr lang="en-US" altLang="ko-KR" sz="1600" dirty="0"/>
              <a:t>, </a:t>
            </a:r>
            <a:r>
              <a:rPr lang="ko-KR" altLang="en-US" sz="1600" dirty="0"/>
              <a:t>작동 원리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5.1</a:t>
            </a:r>
            <a:r>
              <a:rPr lang="ko-KR" altLang="en-US" dirty="0" smtClean="0"/>
              <a:t> </a:t>
            </a:r>
            <a:r>
              <a:rPr lang="ko-KR" altLang="en-US" dirty="0"/>
              <a:t>선형 </a:t>
            </a:r>
            <a:r>
              <a:rPr lang="en-US" altLang="ko-KR" dirty="0"/>
              <a:t>SVM </a:t>
            </a:r>
            <a:r>
              <a:rPr lang="ko-KR" altLang="en-US" dirty="0"/>
              <a:t>분류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239564"/>
          </a:xfrm>
        </p:spPr>
        <p:txBody>
          <a:bodyPr>
            <a:normAutofit/>
          </a:bodyPr>
          <a:lstStyle/>
          <a:p>
            <a:r>
              <a:rPr lang="ko-KR" altLang="en-US" dirty="0"/>
              <a:t>서포트 벡터 머신</a:t>
            </a:r>
            <a:r>
              <a:rPr lang="en-US" altLang="ko-KR" dirty="0"/>
              <a:t>(</a:t>
            </a:r>
            <a:r>
              <a:rPr lang="en-US" altLang="ko-KR"/>
              <a:t>SVM)</a:t>
            </a:r>
          </a:p>
          <a:p>
            <a:pPr lvl="1"/>
            <a:r>
              <a:rPr lang="ko-KR" altLang="en-US"/>
              <a:t>매우 </a:t>
            </a:r>
            <a:r>
              <a:rPr lang="ko-KR" altLang="en-US" dirty="0"/>
              <a:t>강력하고 선형이나 비선형 분류</a:t>
            </a:r>
            <a:r>
              <a:rPr lang="en-US" altLang="ko-KR" dirty="0"/>
              <a:t>, 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이상치 탐색에도 사용할 수 있는 다목적 머신러닝 모델</a:t>
            </a:r>
            <a:endParaRPr lang="en-US" altLang="ko-KR" dirty="0"/>
          </a:p>
          <a:p>
            <a:pPr lvl="2"/>
            <a:r>
              <a:rPr lang="ko-KR" altLang="en-US"/>
              <a:t>라지 마진 분류</a:t>
            </a:r>
            <a:r>
              <a:rPr lang="en-US" altLang="ko-KR"/>
              <a:t>(large margin classification)</a:t>
            </a:r>
            <a:endParaRPr lang="en-US" altLang="ko-KR" dirty="0"/>
          </a:p>
          <a:p>
            <a:pPr lvl="2"/>
            <a:r>
              <a:rPr lang="ko-KR" altLang="en-US"/>
              <a:t>서포트 벡터</a:t>
            </a:r>
            <a:r>
              <a:rPr lang="en-US" altLang="ko-KR"/>
              <a:t>(support vector)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719AD8C-BB5C-E5AF-8266-800C389C4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16" y="2225469"/>
            <a:ext cx="6915968" cy="16911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68FFD3F-F08F-DFD0-D420-0C397159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10" y="4292600"/>
            <a:ext cx="6873900" cy="19435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F0EE5F9-103F-FB59-CB19-BF3AF18B3CB1}"/>
              </a:ext>
            </a:extLst>
          </p:cNvPr>
          <p:cNvSpPr txBox="1"/>
          <p:nvPr/>
        </p:nvSpPr>
        <p:spPr>
          <a:xfrm>
            <a:off x="3116062" y="3807468"/>
            <a:ext cx="633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라지 마진 분류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5D766B7-694E-ACE7-17E9-4220254509FD}"/>
              </a:ext>
            </a:extLst>
          </p:cNvPr>
          <p:cNvSpPr txBox="1"/>
          <p:nvPr/>
        </p:nvSpPr>
        <p:spPr>
          <a:xfrm>
            <a:off x="3116062" y="6168707"/>
            <a:ext cx="6338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5-2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특성 스케일에 따른 민감성</a:t>
            </a:r>
          </a:p>
        </p:txBody>
      </p:sp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21697</TotalTime>
  <Words>2101</Words>
  <Application>Microsoft Office PowerPoint</Application>
  <PresentationFormat>사용자 지정</PresentationFormat>
  <Paragraphs>284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5.1 선형 SVM 분류(1)</vt:lpstr>
      <vt:lpstr>5.1 선형 SVM 분류(2)</vt:lpstr>
      <vt:lpstr>5.1 선형 SVM 분류(3)</vt:lpstr>
      <vt:lpstr>5.1 선형 SVM 분류(4)</vt:lpstr>
      <vt:lpstr>5.1 선형 SVM 분류(5)</vt:lpstr>
      <vt:lpstr>5.2 비선형 SVM 분류(1)</vt:lpstr>
      <vt:lpstr>5.2 비선형 SVM 분류(2)</vt:lpstr>
      <vt:lpstr>5.2 비선형 SVM 분류(3)</vt:lpstr>
      <vt:lpstr>5.2 비선형 SVM 분류(4)</vt:lpstr>
      <vt:lpstr>5.2 비선형 SVM 분류(5)</vt:lpstr>
      <vt:lpstr>5.2 비선형 SVM 분류(6)</vt:lpstr>
      <vt:lpstr>5.2 비선형 SVM 분류(7)</vt:lpstr>
      <vt:lpstr>5.3 SVM 회귀(1)</vt:lpstr>
      <vt:lpstr>5.3 SVM 회귀(2)</vt:lpstr>
      <vt:lpstr>5.3 SVM 회귀(3)</vt:lpstr>
      <vt:lpstr>5.4 SVM 이론(1)</vt:lpstr>
      <vt:lpstr>5.4 SVM 이론(2)</vt:lpstr>
      <vt:lpstr>5.4 SVM 이론(3)</vt:lpstr>
      <vt:lpstr>5.5 쌍대 문제(1)</vt:lpstr>
      <vt:lpstr>5.5 쌍대 문제(2)</vt:lpstr>
      <vt:lpstr>5.5 쌍대 문제(3)</vt:lpstr>
      <vt:lpstr>연습문제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369</cp:revision>
  <dcterms:created xsi:type="dcterms:W3CDTF">2020-01-31T07:25:46Z</dcterms:created>
  <dcterms:modified xsi:type="dcterms:W3CDTF">2023-10-16T05:42:19Z</dcterms:modified>
</cp:coreProperties>
</file>