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393" r:id="rId2"/>
    <p:sldId id="2424" r:id="rId3"/>
    <p:sldId id="2425" r:id="rId4"/>
    <p:sldId id="2421" r:id="rId5"/>
    <p:sldId id="2422" r:id="rId6"/>
    <p:sldId id="2423" r:id="rId7"/>
    <p:sldId id="2356" r:id="rId8"/>
    <p:sldId id="2341" r:id="rId9"/>
    <p:sldId id="2347" r:id="rId10"/>
    <p:sldId id="2400" r:id="rId11"/>
    <p:sldId id="2401" r:id="rId12"/>
    <p:sldId id="2402" r:id="rId13"/>
    <p:sldId id="2403" r:id="rId14"/>
    <p:sldId id="2404" r:id="rId15"/>
    <p:sldId id="2405" r:id="rId16"/>
    <p:sldId id="2406" r:id="rId17"/>
    <p:sldId id="2407" r:id="rId18"/>
    <p:sldId id="2408" r:id="rId19"/>
    <p:sldId id="2409" r:id="rId20"/>
    <p:sldId id="2410" r:id="rId21"/>
    <p:sldId id="2411" r:id="rId22"/>
    <p:sldId id="2412" r:id="rId23"/>
    <p:sldId id="2413" r:id="rId24"/>
    <p:sldId id="2414" r:id="rId25"/>
    <p:sldId id="2415" r:id="rId26"/>
    <p:sldId id="2416" r:id="rId27"/>
    <p:sldId id="2417" r:id="rId28"/>
    <p:sldId id="2418" r:id="rId29"/>
    <p:sldId id="2385" r:id="rId30"/>
    <p:sldId id="23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27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6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결정 트리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6.1</a:t>
            </a:r>
            <a:r>
              <a:rPr lang="ko-KR" altLang="en-US" dirty="0" smtClean="0"/>
              <a:t> </a:t>
            </a:r>
            <a:r>
              <a:rPr lang="ko-KR" altLang="en-US" dirty="0"/>
              <a:t>결정 트리 학습과 시각화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export_graphviz() </a:t>
            </a:r>
            <a:r>
              <a:rPr lang="ko-KR" altLang="en-US"/>
              <a:t>함수를 사용해 그래프 정의를 </a:t>
            </a:r>
            <a:r>
              <a:rPr lang="en-US" altLang="ko-KR"/>
              <a:t>iris_tree.dot </a:t>
            </a:r>
            <a:r>
              <a:rPr lang="ko-KR" altLang="en-US"/>
              <a:t>파일로 출력하여 훈련된 결정 트리를 시각화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graphviz.Source.from_file()</a:t>
            </a:r>
            <a:r>
              <a:rPr lang="ko-KR" altLang="en-US"/>
              <a:t>을 사용해 주피터 노트북에 파일을 로드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9F8FA08-DC1D-D01C-99D9-C1C797D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11275"/>
            <a:ext cx="7038975" cy="2981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3BCF41-7585-988F-A94D-8D0731D2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92435"/>
            <a:ext cx="3686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2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6.1</a:t>
            </a:r>
            <a:r>
              <a:rPr lang="ko-KR" altLang="en-US" dirty="0" smtClean="0"/>
              <a:t> </a:t>
            </a:r>
            <a:r>
              <a:rPr lang="ko-KR" altLang="en-US" dirty="0"/>
              <a:t>결정 트리 학습과 시각화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첫 번째 결정 트리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0863C5-0B63-3577-910B-6A9CC0C9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524000"/>
            <a:ext cx="611505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57697F-D253-0BC8-5ABF-93C51F7B7B61}"/>
              </a:ext>
            </a:extLst>
          </p:cNvPr>
          <p:cNvSpPr txBox="1"/>
          <p:nvPr/>
        </p:nvSpPr>
        <p:spPr>
          <a:xfrm>
            <a:off x="3048001" y="5550097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붓꽃 결정 트리</a:t>
            </a:r>
          </a:p>
        </p:txBody>
      </p:sp>
    </p:spTree>
    <p:extLst>
      <p:ext uri="{BB962C8B-B14F-4D97-AF65-F5344CB8AC3E}">
        <p14:creationId xmlns:p14="http://schemas.microsoft.com/office/powerpoint/2010/main" val="19604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6.2</a:t>
            </a:r>
            <a:r>
              <a:rPr lang="ko-KR" altLang="en-US" dirty="0" smtClean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노드의 속성</a:t>
            </a:r>
            <a:endParaRPr lang="en-US" altLang="ko-KR"/>
          </a:p>
          <a:p>
            <a:pPr lvl="2"/>
            <a:r>
              <a:rPr lang="en-US" altLang="ko-KR"/>
              <a:t>sample </a:t>
            </a:r>
            <a:r>
              <a:rPr lang="ko-KR" altLang="en-US"/>
              <a:t>속성 </a:t>
            </a:r>
            <a:r>
              <a:rPr lang="en-US" altLang="ko-KR"/>
              <a:t>-</a:t>
            </a:r>
            <a:r>
              <a:rPr lang="ko-KR" altLang="en-US"/>
              <a:t> 얼마나 많은 훈련 샘플이 적용되었는지 계산</a:t>
            </a:r>
            <a:endParaRPr lang="en-US" altLang="ko-KR"/>
          </a:p>
          <a:p>
            <a:pPr lvl="2"/>
            <a:r>
              <a:rPr lang="en-US" altLang="ko-KR"/>
              <a:t>value </a:t>
            </a:r>
            <a:r>
              <a:rPr lang="ko-KR" altLang="en-US"/>
              <a:t>속성 </a:t>
            </a:r>
            <a:r>
              <a:rPr lang="en-US" altLang="ko-KR"/>
              <a:t>-</a:t>
            </a:r>
            <a:r>
              <a:rPr lang="ko-KR" altLang="en-US"/>
              <a:t> 노드에서 각 클래스에 얼마나 많은 훈련 샘플이 있는지 계산</a:t>
            </a:r>
            <a:endParaRPr lang="en-US" altLang="ko-KR"/>
          </a:p>
          <a:p>
            <a:pPr lvl="2"/>
            <a:r>
              <a:rPr lang="en-US" altLang="ko-KR"/>
              <a:t>gini </a:t>
            </a:r>
            <a:r>
              <a:rPr lang="ko-KR" altLang="en-US"/>
              <a:t>속성 </a:t>
            </a:r>
            <a:r>
              <a:rPr lang="en-US" altLang="ko-KR"/>
              <a:t>-</a:t>
            </a:r>
            <a:r>
              <a:rPr lang="ko-KR" altLang="en-US"/>
              <a:t> 지니 불순도</a:t>
            </a:r>
            <a:r>
              <a:rPr lang="en-US" altLang="ko-KR"/>
              <a:t>(gini impurity)</a:t>
            </a:r>
            <a:r>
              <a:rPr lang="ko-KR" altLang="en-US"/>
              <a:t>를 측정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57697F-D253-0BC8-5ABF-93C51F7B7B61}"/>
              </a:ext>
            </a:extLst>
          </p:cNvPr>
          <p:cNvSpPr txBox="1"/>
          <p:nvPr/>
        </p:nvSpPr>
        <p:spPr>
          <a:xfrm>
            <a:off x="2990851" y="2483047"/>
            <a:ext cx="2257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6-1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지니 불순도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512021-26F7-FCB6-E80F-58045F4A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4" y="2782844"/>
            <a:ext cx="1543050" cy="695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03B161-4E78-078D-00D1-4D600AB67BE4}"/>
              </a:ext>
            </a:extLst>
          </p:cNvPr>
          <p:cNvSpPr txBox="1"/>
          <p:nvPr/>
        </p:nvSpPr>
        <p:spPr>
          <a:xfrm>
            <a:off x="5337969" y="2782843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G</a:t>
            </a:r>
            <a:r>
              <a:rPr lang="en-US" altLang="ko-KR" sz="1400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번째 노드의 지니 불순도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p</a:t>
            </a:r>
            <a:r>
              <a:rPr lang="en-US" altLang="ko-KR" sz="1400" baseline="-25000">
                <a:solidFill>
                  <a:schemeClr val="accent4">
                    <a:lumMod val="50000"/>
                  </a:schemeClr>
                </a:solidFill>
                <a:latin typeface="+mn-ea"/>
              </a:rPr>
              <a:t>i,k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번째 노드에 있는 훈련 샘플 중 클래스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에 속한 샘플의 비율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B5D4835-3A3A-870B-6CD0-DDDBEE72CD09}"/>
              </a:ext>
            </a:extLst>
          </p:cNvPr>
          <p:cNvSpPr/>
          <p:nvPr/>
        </p:nvSpPr>
        <p:spPr>
          <a:xfrm>
            <a:off x="2828925" y="2362200"/>
            <a:ext cx="2171700" cy="119062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2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6.2</a:t>
            </a:r>
            <a:r>
              <a:rPr lang="ko-KR" altLang="en-US" dirty="0" smtClean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결정 트리의 결정 경계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57697F-D253-0BC8-5ABF-93C51F7B7B61}"/>
              </a:ext>
            </a:extLst>
          </p:cNvPr>
          <p:cNvSpPr txBox="1"/>
          <p:nvPr/>
        </p:nvSpPr>
        <p:spPr>
          <a:xfrm>
            <a:off x="4038599" y="5538190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결정 트리의 결정 경계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687EA4-B396-5E20-9184-99F42DBD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547812"/>
            <a:ext cx="7858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6.2</a:t>
            </a:r>
            <a:r>
              <a:rPr lang="ko-KR" altLang="en-US" dirty="0" smtClean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b="1" dirty="0"/>
              <a:t>           </a:t>
            </a:r>
            <a:endParaRPr lang="en-US" altLang="ko-KR" b="1" dirty="0"/>
          </a:p>
          <a:p>
            <a:pPr marL="457200" lvl="1" indent="0">
              <a:buNone/>
            </a:pPr>
            <a:r>
              <a:rPr lang="ko-KR" altLang="en-US" b="1" dirty="0" smtClean="0"/>
              <a:t>  모델 </a:t>
            </a:r>
            <a:r>
              <a:rPr lang="ko-KR" altLang="en-US" b="1" dirty="0"/>
              <a:t>해석</a:t>
            </a:r>
            <a:r>
              <a:rPr lang="en-US" altLang="ko-KR" b="1" dirty="0"/>
              <a:t>: </a:t>
            </a:r>
            <a:r>
              <a:rPr lang="ko-KR" altLang="en-US" b="1" dirty="0"/>
              <a:t>화이트박스와 블랙박스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화이트박스</a:t>
            </a:r>
            <a:r>
              <a:rPr lang="en-US" altLang="ko-KR" dirty="0"/>
              <a:t>(white box)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2"/>
            <a:r>
              <a:rPr lang="ko-KR" altLang="en-US" dirty="0"/>
              <a:t>결정 </a:t>
            </a:r>
            <a:r>
              <a:rPr lang="ko-KR" altLang="en-US" dirty="0" err="1"/>
              <a:t>트리와</a:t>
            </a:r>
            <a:r>
              <a:rPr lang="ko-KR" altLang="en-US" dirty="0"/>
              <a:t> 같이 직관적이고 결정 방식을 이해하기 쉬운 모델</a:t>
            </a:r>
            <a:endParaRPr lang="en-US" altLang="ko-KR" dirty="0"/>
          </a:p>
          <a:p>
            <a:pPr lvl="1"/>
            <a:r>
              <a:rPr lang="ko-KR" altLang="en-US" dirty="0"/>
              <a:t>블랙박스</a:t>
            </a:r>
            <a:r>
              <a:rPr lang="en-US" altLang="ko-KR" dirty="0"/>
              <a:t>(black box)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2"/>
            <a:r>
              <a:rPr lang="ko-KR" altLang="en-US" dirty="0"/>
              <a:t>랜덤 </a:t>
            </a:r>
            <a:r>
              <a:rPr lang="ko-KR" altLang="en-US" dirty="0" err="1"/>
              <a:t>포레스트나</a:t>
            </a:r>
            <a:r>
              <a:rPr lang="ko-KR" altLang="en-US" dirty="0"/>
              <a:t> 신경망 등의 알고리즘 모델</a:t>
            </a:r>
          </a:p>
          <a:p>
            <a:pPr lvl="2"/>
            <a:r>
              <a:rPr lang="ko-KR" altLang="en-US" dirty="0"/>
              <a:t>성능이 뛰어나고 예측을 만드는 연산 과정을 쉽게 확인할 수 있음</a:t>
            </a:r>
            <a:endParaRPr lang="en-US" altLang="ko-KR" dirty="0"/>
          </a:p>
          <a:p>
            <a:pPr lvl="2"/>
            <a:r>
              <a:rPr lang="ko-KR" altLang="en-US" dirty="0"/>
              <a:t>그렇지만 왜 그런 예측을 만드는지는 쉽게 설명하기 어려움</a:t>
            </a:r>
            <a:endParaRPr lang="en-US" altLang="ko-KR" dirty="0"/>
          </a:p>
          <a:p>
            <a:pPr lvl="1"/>
            <a:r>
              <a:rPr lang="ko-KR" altLang="en-US" dirty="0"/>
              <a:t>결정 </a:t>
            </a:r>
            <a:r>
              <a:rPr lang="ko-KR" altLang="en-US" dirty="0" err="1"/>
              <a:t>트리는</a:t>
            </a:r>
            <a:r>
              <a:rPr lang="ko-KR" altLang="en-US" dirty="0"/>
              <a:t> 필요하다면</a:t>
            </a:r>
            <a:r>
              <a:rPr lang="en-US" altLang="ko-KR" dirty="0"/>
              <a:t> </a:t>
            </a:r>
            <a:r>
              <a:rPr lang="ko-KR" altLang="en-US" dirty="0"/>
              <a:t>수동으로 직접 따라 해볼 수 있는 간단하고 명확한 분류 방법을 사용</a:t>
            </a:r>
            <a:endParaRPr lang="en-US" altLang="ko-KR" dirty="0"/>
          </a:p>
          <a:p>
            <a:pPr lvl="2"/>
            <a:r>
              <a:rPr lang="ko-KR" altLang="en-US" dirty="0" smtClean="0"/>
              <a:t>해석 가능한 </a:t>
            </a:r>
            <a:r>
              <a:rPr lang="en-US" altLang="ko-KR" dirty="0"/>
              <a:t>ML(interpretable ML) </a:t>
            </a:r>
            <a:r>
              <a:rPr lang="ko-KR" altLang="en-US" dirty="0"/>
              <a:t>분야는 사람이 이해할 수 있는 방식으로 모델의 결정을 설명할 수 있는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ML </a:t>
            </a:r>
            <a:r>
              <a:rPr lang="ko-KR" altLang="en-US" dirty="0"/>
              <a:t>시스템을 만드는 것을 목표</a:t>
            </a:r>
            <a:endParaRPr lang="en-US" altLang="ko-KR" dirty="0"/>
          </a:p>
          <a:p>
            <a:pPr lvl="2"/>
            <a:r>
              <a:rPr lang="ko-KR" altLang="en-US" dirty="0"/>
              <a:t>이는 시스템이 불공정한 결정을 내리지 않도록 하는 등 많은 영역에서 중요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AA6892C-570A-9072-FC87-D71C773C8B2C}"/>
              </a:ext>
            </a:extLst>
          </p:cNvPr>
          <p:cNvSpPr/>
          <p:nvPr/>
        </p:nvSpPr>
        <p:spPr>
          <a:xfrm>
            <a:off x="658812" y="972528"/>
            <a:ext cx="10237788" cy="47996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9954F4-E610-4B25-1A32-96E26C4F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2" y="972528"/>
            <a:ext cx="28044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1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6.3</a:t>
            </a:r>
            <a:r>
              <a:rPr lang="ko-KR" altLang="en-US" dirty="0" smtClean="0"/>
              <a:t> </a:t>
            </a:r>
            <a:r>
              <a:rPr lang="ko-KR" altLang="en-US" dirty="0"/>
              <a:t>클래스 확률 추정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결정 트리에서 한 샘플이 특정 클래스 </a:t>
            </a:r>
            <a:r>
              <a:rPr lang="en-US" altLang="ko-KR"/>
              <a:t>k</a:t>
            </a:r>
            <a:r>
              <a:rPr lang="ko-KR" altLang="en-US"/>
              <a:t>에 속할 확률을 추정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1BEF8E-CA88-7BA9-CC17-48F701DB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57300"/>
            <a:ext cx="7324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</a:t>
            </a:r>
            <a:r>
              <a:rPr lang="ko-KR" altLang="en-US" dirty="0" smtClean="0"/>
              <a:t> </a:t>
            </a:r>
            <a:r>
              <a:rPr lang="en-US" altLang="ko-KR" dirty="0"/>
              <a:t>CART </a:t>
            </a:r>
            <a:r>
              <a:rPr lang="ko-KR" altLang="en-US" dirty="0"/>
              <a:t>훈련 알고리즘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결정 트리 훈련을 위한</a:t>
            </a:r>
            <a:r>
              <a:rPr lang="en-US" altLang="ko-KR"/>
              <a:t> CART(classification and regression tree) </a:t>
            </a:r>
            <a:r>
              <a:rPr lang="ko-KR" altLang="en-US"/>
              <a:t>알고리즘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04B473-C88F-749E-E6D8-5920CF8AD9B9}"/>
              </a:ext>
            </a:extLst>
          </p:cNvPr>
          <p:cNvSpPr txBox="1"/>
          <p:nvPr/>
        </p:nvSpPr>
        <p:spPr>
          <a:xfrm>
            <a:off x="1651794" y="1755255"/>
            <a:ext cx="3377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6-2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분류에 대한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CART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비용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CF1A4D8-4107-91A3-DAC1-71CF1D08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1614487"/>
            <a:ext cx="3924300" cy="14763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8E1A25A7-7D8B-2E18-DB4A-2B953FE6CEF8}"/>
              </a:ext>
            </a:extLst>
          </p:cNvPr>
          <p:cNvSpPr/>
          <p:nvPr/>
        </p:nvSpPr>
        <p:spPr>
          <a:xfrm>
            <a:off x="1524000" y="1495425"/>
            <a:ext cx="7610475" cy="76200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9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6.5</a:t>
            </a:r>
            <a:r>
              <a:rPr lang="ko-KR" altLang="en-US" dirty="0" smtClean="0"/>
              <a:t> </a:t>
            </a:r>
            <a:r>
              <a:rPr lang="ko-KR" altLang="en-US" dirty="0"/>
              <a:t>계산 복잡도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알고리즘은 각 노드에서 모든 훈련 샘플의 모든</a:t>
            </a:r>
            <a:r>
              <a:rPr lang="en-US" altLang="ko-KR"/>
              <a:t>(</a:t>
            </a:r>
            <a:r>
              <a:rPr lang="ko-KR" altLang="en-US"/>
              <a:t>또는 </a:t>
            </a:r>
            <a:r>
              <a:rPr lang="en-US" altLang="ko-KR"/>
              <a:t>max_features</a:t>
            </a:r>
            <a:r>
              <a:rPr lang="ko-KR" altLang="en-US"/>
              <a:t>가 지정되었다면 그 보다는 적은</a:t>
            </a:r>
            <a:r>
              <a:rPr lang="en-US" altLang="ko-KR"/>
              <a:t>) </a:t>
            </a:r>
            <a:br>
              <a:rPr lang="en-US" altLang="ko-KR"/>
            </a:br>
            <a:r>
              <a:rPr lang="ko-KR" altLang="en-US"/>
              <a:t>특성을 비교</a:t>
            </a:r>
            <a:endParaRPr lang="en-US" altLang="ko-KR"/>
          </a:p>
          <a:p>
            <a:pPr lvl="1"/>
            <a:r>
              <a:rPr lang="ko-KR" altLang="en-US"/>
              <a:t>각 노드에서 모든 샘플의 모든 특성을 비교하면 훈련 복잡도는 </a:t>
            </a:r>
            <a:r>
              <a:rPr lang="en-US" altLang="ko-KR"/>
              <a:t>O(n×m log</a:t>
            </a:r>
            <a:r>
              <a:rPr lang="en-US" altLang="ko-KR" baseline="-25000"/>
              <a:t>2</a:t>
            </a:r>
            <a:r>
              <a:rPr lang="en-US" altLang="ko-KR"/>
              <a:t>(m))</a:t>
            </a:r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5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6.6</a:t>
            </a:r>
            <a:r>
              <a:rPr lang="ko-KR" altLang="en-US" dirty="0" smtClean="0"/>
              <a:t> </a:t>
            </a:r>
            <a:r>
              <a:rPr lang="ko-KR" altLang="en-US" dirty="0"/>
              <a:t>지니 불순도 또는 엔트로피</a:t>
            </a:r>
            <a:r>
              <a:rPr lang="en-US" altLang="ko-KR" dirty="0"/>
              <a:t>?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기본적으로 </a:t>
            </a:r>
            <a:r>
              <a:rPr lang="en-US" altLang="ko-KR"/>
              <a:t>DecisionTreeClassifier </a:t>
            </a:r>
            <a:r>
              <a:rPr lang="ko-KR" altLang="en-US"/>
              <a:t>클래스는 지니 불순도를 사용하지만</a:t>
            </a:r>
            <a:r>
              <a:rPr lang="en-US" altLang="ko-KR"/>
              <a:t> criterion </a:t>
            </a:r>
            <a:r>
              <a:rPr lang="ko-KR" altLang="en-US"/>
              <a:t>매개변수를 </a:t>
            </a:r>
            <a:r>
              <a:rPr lang="en-US" altLang="ko-KR"/>
              <a:t>"entropy"</a:t>
            </a:r>
            <a:r>
              <a:rPr lang="ko-KR" altLang="en-US"/>
              <a:t>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지정하여 엔트로피 불순도를 사용할 수 있음</a:t>
            </a:r>
            <a:endParaRPr lang="en-US" altLang="ko-KR"/>
          </a:p>
          <a:p>
            <a:pPr lvl="2"/>
            <a:r>
              <a:rPr lang="ko-KR" altLang="en-US"/>
              <a:t>지니 불순도가 조금 더 계산이 빠르기 때문에 기본값으로 좋음</a:t>
            </a:r>
            <a:endParaRPr lang="en-US" altLang="ko-KR"/>
          </a:p>
          <a:p>
            <a:pPr lvl="2"/>
            <a:r>
              <a:rPr lang="ko-KR" altLang="en-US"/>
              <a:t>다른 트리가 만들어지는 경우 지니 불순도는 가장 빈도 높은 클래스를 한쪽 가지</a:t>
            </a:r>
            <a:r>
              <a:rPr lang="en-US" altLang="ko-KR"/>
              <a:t>(branch)</a:t>
            </a:r>
            <a:r>
              <a:rPr lang="ko-KR" altLang="en-US"/>
              <a:t>로 고립시키는 경향이 있는 반면 엔트로피는 조금 더 균형 잡힌 트리를 만들어줌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27B672-8E37-86F0-5AA7-E2DCC7CA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16" y="2936677"/>
            <a:ext cx="2324100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B23283-5687-8E67-8917-18075D6A0656}"/>
              </a:ext>
            </a:extLst>
          </p:cNvPr>
          <p:cNvSpPr txBox="1"/>
          <p:nvPr/>
        </p:nvSpPr>
        <p:spPr>
          <a:xfrm>
            <a:off x="2457450" y="3123200"/>
            <a:ext cx="3377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6-3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엔트로피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AD777FF-D1E7-BA73-41B4-95A517917281}"/>
              </a:ext>
            </a:extLst>
          </p:cNvPr>
          <p:cNvSpPr/>
          <p:nvPr/>
        </p:nvSpPr>
        <p:spPr>
          <a:xfrm>
            <a:off x="2266950" y="2828925"/>
            <a:ext cx="5210175" cy="90785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9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6.7</a:t>
            </a:r>
            <a:r>
              <a:rPr lang="ko-KR" altLang="en-US" dirty="0" smtClean="0"/>
              <a:t> </a:t>
            </a:r>
            <a:r>
              <a:rPr lang="ko-KR" altLang="en-US" dirty="0"/>
              <a:t>규제 매개변수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파라미터 모델</a:t>
            </a:r>
            <a:r>
              <a:rPr lang="en-US" altLang="ko-KR"/>
              <a:t>(parametric model)</a:t>
            </a:r>
          </a:p>
          <a:p>
            <a:pPr lvl="1"/>
            <a:r>
              <a:rPr lang="ko-KR" altLang="en-US"/>
              <a:t>비파라미터 모델</a:t>
            </a:r>
            <a:r>
              <a:rPr lang="en-US" altLang="ko-KR"/>
              <a:t>(nonparametric model)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DecisionTreeClassifier</a:t>
            </a:r>
            <a:r>
              <a:rPr lang="ko-KR" altLang="en-US"/>
              <a:t>에서 결정 트리 형태를 제한하는 하이퍼파라미터</a:t>
            </a:r>
          </a:p>
          <a:p>
            <a:pPr lvl="2"/>
            <a:r>
              <a:rPr lang="en-US" altLang="ko-KR"/>
              <a:t>max_features: </a:t>
            </a:r>
            <a:r>
              <a:rPr lang="ko-KR" altLang="en-US"/>
              <a:t>각 노드에서 분할에 사용할 특성의 최대 수</a:t>
            </a:r>
          </a:p>
          <a:p>
            <a:pPr lvl="2"/>
            <a:r>
              <a:rPr lang="en-US" altLang="ko-KR"/>
              <a:t>max_leaf_nodes: </a:t>
            </a:r>
            <a:r>
              <a:rPr lang="ko-KR" altLang="en-US"/>
              <a:t>리프 노드의 최대 수</a:t>
            </a:r>
          </a:p>
          <a:p>
            <a:pPr lvl="2"/>
            <a:r>
              <a:rPr lang="en-US" altLang="ko-KR"/>
              <a:t>min_samples_split: </a:t>
            </a:r>
            <a:r>
              <a:rPr lang="ko-KR" altLang="en-US"/>
              <a:t>분할되기 위해 노드가 가져야 하는 최소 샘플 수</a:t>
            </a:r>
          </a:p>
          <a:p>
            <a:pPr lvl="2"/>
            <a:r>
              <a:rPr lang="en-US" altLang="ko-KR"/>
              <a:t>min_samples_leaf: </a:t>
            </a:r>
            <a:r>
              <a:rPr lang="ko-KR" altLang="en-US"/>
              <a:t>리프 노드가 생성되기 위해 가지고 있어야 할 최소 샘플 수</a:t>
            </a:r>
          </a:p>
          <a:p>
            <a:pPr lvl="2"/>
            <a:r>
              <a:rPr lang="en-US" altLang="ko-KR"/>
              <a:t>min_weight_fraction_leaf: min_samples_leaf</a:t>
            </a:r>
            <a:r>
              <a:rPr lang="ko-KR" altLang="en-US"/>
              <a:t>와 같지만 가중치가 부여된 전체 샘플 수에서의 비율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63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6.7</a:t>
            </a:r>
            <a:r>
              <a:rPr lang="ko-KR" altLang="en-US" dirty="0" smtClean="0"/>
              <a:t> </a:t>
            </a:r>
            <a:r>
              <a:rPr lang="ko-KR" altLang="en-US" dirty="0"/>
              <a:t>규제 매개변수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moons </a:t>
            </a:r>
            <a:r>
              <a:rPr lang="ko-KR" altLang="en-US"/>
              <a:t>데이터셋에서 규제를 테스트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B23283-5687-8E67-8917-18075D6A0656}"/>
              </a:ext>
            </a:extLst>
          </p:cNvPr>
          <p:cNvSpPr txBox="1"/>
          <p:nvPr/>
        </p:nvSpPr>
        <p:spPr>
          <a:xfrm>
            <a:off x="2405062" y="6123459"/>
            <a:ext cx="7381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규제하지 않은 결정 트리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규제를 추가한 결정 트리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결정 경계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FE25FC0-358C-6B4D-22B7-AB8BA595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09675"/>
            <a:ext cx="6152830" cy="2219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0E6A2FB-3192-5852-D691-49DCD51C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769" y="3464700"/>
            <a:ext cx="6748462" cy="26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6.7</a:t>
            </a:r>
            <a:r>
              <a:rPr lang="ko-KR" altLang="en-US" dirty="0" smtClean="0"/>
              <a:t> </a:t>
            </a:r>
            <a:r>
              <a:rPr lang="ko-KR" altLang="en-US" dirty="0"/>
              <a:t>규제 매개변수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다른 랜덤 시드로 생성한 테스트 세트에서 두 결정 트리를 평가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E8B6F0-E8BD-A501-4253-C1C29AA4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6177"/>
            <a:ext cx="800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6.8</a:t>
            </a:r>
            <a:r>
              <a:rPr lang="ko-KR" altLang="en-US" dirty="0" smtClean="0"/>
              <a:t> </a:t>
            </a:r>
            <a:r>
              <a:rPr lang="ko-KR" altLang="en-US" dirty="0"/>
              <a:t>회귀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사이킷런의 </a:t>
            </a:r>
            <a:r>
              <a:rPr lang="en-US" altLang="ko-KR"/>
              <a:t>DecisionTreeRegressor</a:t>
            </a:r>
            <a:r>
              <a:rPr lang="ko-KR" altLang="en-US"/>
              <a:t>를 사용해 잡음이 섞인 </a:t>
            </a:r>
            <a:r>
              <a:rPr lang="en-US" altLang="ko-KR"/>
              <a:t>2</a:t>
            </a:r>
            <a:r>
              <a:rPr lang="ko-KR" altLang="en-US"/>
              <a:t>차 함수 형태의 데이터셋에서 </a:t>
            </a:r>
            <a:r>
              <a:rPr lang="en-US" altLang="ko-KR"/>
              <a:t>max_depth=2 </a:t>
            </a:r>
            <a:br>
              <a:rPr lang="en-US" altLang="ko-KR"/>
            </a:br>
            <a:r>
              <a:rPr lang="ko-KR" altLang="en-US"/>
              <a:t>설정으로 회귀 트리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6B048DD-A604-0940-87BB-191015F98A71}"/>
              </a:ext>
            </a:extLst>
          </p:cNvPr>
          <p:cNvGrpSpPr/>
          <p:nvPr/>
        </p:nvGrpSpPr>
        <p:grpSpPr>
          <a:xfrm>
            <a:off x="1491803" y="1490662"/>
            <a:ext cx="6537771" cy="1852613"/>
            <a:chOff x="1491804" y="1490662"/>
            <a:chExt cx="7918896" cy="24272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E956088-8DF9-EA6A-F1E8-F73FDF2F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490662"/>
              <a:ext cx="7886700" cy="17430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D4CCC7E-FA28-EDF0-2950-81C3F988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804" y="3232064"/>
              <a:ext cx="7915275" cy="6858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3D6941F-11E7-90B7-C41E-5C4B469A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3470571"/>
            <a:ext cx="6667500" cy="2710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2405062" y="6206717"/>
            <a:ext cx="7381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 결정 트리</a:t>
            </a:r>
          </a:p>
        </p:txBody>
      </p:sp>
    </p:spTree>
    <p:extLst>
      <p:ext uri="{BB962C8B-B14F-4D97-AF65-F5344CB8AC3E}">
        <p14:creationId xmlns:p14="http://schemas.microsoft.com/office/powerpoint/2010/main" val="10296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6.8</a:t>
            </a:r>
            <a:r>
              <a:rPr lang="ko-KR" altLang="en-US" dirty="0" smtClean="0"/>
              <a:t> </a:t>
            </a:r>
            <a:r>
              <a:rPr lang="ko-KR" altLang="en-US" dirty="0"/>
              <a:t>회귀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각 영역의 예측값은 항상 그 영역에 있는 타깃값의 평균이 됨</a:t>
            </a:r>
            <a:endParaRPr lang="en-US" altLang="ko-KR"/>
          </a:p>
          <a:p>
            <a:pPr lvl="1"/>
            <a:r>
              <a:rPr lang="ko-KR" altLang="en-US"/>
              <a:t>알고리즘은 예측값과 가능한 한 많은 샘플이 가까이 있도록 영역을 분할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2405062" y="5189084"/>
            <a:ext cx="7381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두 개의 결정 트리 회귀 모델의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123AFA-738E-8237-CC21-35C010D4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862137"/>
            <a:ext cx="8096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6.8</a:t>
            </a:r>
            <a:r>
              <a:rPr lang="ko-KR" altLang="en-US" dirty="0" smtClean="0"/>
              <a:t> </a:t>
            </a:r>
            <a:r>
              <a:rPr lang="ko-KR" altLang="en-US" dirty="0"/>
              <a:t>회귀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CART </a:t>
            </a:r>
            <a:r>
              <a:rPr lang="ko-KR" altLang="en-US"/>
              <a:t>알고리즘은 훈련 세트를 불순도를 최소화하는 방향으로 분할하는 대신 </a:t>
            </a:r>
            <a:r>
              <a:rPr lang="en-US" altLang="ko-KR"/>
              <a:t>MSE</a:t>
            </a:r>
            <a:r>
              <a:rPr lang="ko-KR" altLang="en-US"/>
              <a:t>를 최소화하도록 분할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4234447" y="1740643"/>
            <a:ext cx="3786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6-4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회귀를 위한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CART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비용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781B7A-FE0C-C3DB-2612-1921F26D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298919"/>
            <a:ext cx="3743325" cy="20955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4F54E21-A7BE-3453-A59E-D1DEDB138FA1}"/>
              </a:ext>
            </a:extLst>
          </p:cNvPr>
          <p:cNvSpPr/>
          <p:nvPr/>
        </p:nvSpPr>
        <p:spPr>
          <a:xfrm>
            <a:off x="3724275" y="1485900"/>
            <a:ext cx="4400550" cy="3076575"/>
          </a:xfrm>
          <a:prstGeom prst="roundRect">
            <a:avLst>
              <a:gd name="adj" fmla="val 7998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2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6.8</a:t>
            </a:r>
            <a:r>
              <a:rPr lang="ko-KR" altLang="en-US" dirty="0" smtClean="0"/>
              <a:t> </a:t>
            </a:r>
            <a:r>
              <a:rPr lang="ko-KR" altLang="en-US" dirty="0"/>
              <a:t>회귀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분류에서와 같이 회귀 작업에서도 결정 트리가 과대적합되기 쉬우므로 규제가 필요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2028825" y="4884284"/>
            <a:ext cx="851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규제가 없는 회귀 트리의 예측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규제가 있는 회귀 트리의 예측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5EC18C1-DFE5-7698-4195-5A32DD1F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00187"/>
            <a:ext cx="8315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6.9</a:t>
            </a:r>
            <a:r>
              <a:rPr lang="ko-KR" altLang="en-US" dirty="0" smtClean="0"/>
              <a:t> </a:t>
            </a:r>
            <a:r>
              <a:rPr lang="ko-KR" altLang="en-US" dirty="0"/>
              <a:t>축 방향에 대한 민감성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결정 트리는 계단 모양의 결정 경계를 만듦</a:t>
            </a:r>
            <a:r>
              <a:rPr lang="en-US" altLang="ko-KR"/>
              <a:t>(</a:t>
            </a:r>
            <a:r>
              <a:rPr lang="ko-KR" altLang="en-US"/>
              <a:t>모든 분할은 축에 수직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데이터의 방향에 민감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2028825" y="5203372"/>
            <a:ext cx="851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 세트의 회전에 민감한 결정 트리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01FD7E-0B38-4885-3608-68A53167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47850"/>
            <a:ext cx="7962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6.9</a:t>
            </a:r>
            <a:r>
              <a:rPr lang="ko-KR" altLang="en-US" dirty="0" smtClean="0"/>
              <a:t> </a:t>
            </a:r>
            <a:r>
              <a:rPr lang="ko-KR" altLang="en-US" dirty="0"/>
              <a:t>축 방향에 대한 민감성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데이터의 스케일을 조정한 다음 주성분 분석</a:t>
            </a:r>
            <a:r>
              <a:rPr lang="en-US" altLang="ko-KR"/>
              <a:t>(principal component analysis, PCA) </a:t>
            </a:r>
            <a:r>
              <a:rPr lang="ko-KR" altLang="en-US"/>
              <a:t>변환을 적용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1752426" y="6164531"/>
            <a:ext cx="851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스케일을 조정하고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PCA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회전한 붓꽃 데이터셋에 대한 결정 트리의 결정 경계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837618-9E20-7EC1-7BF7-3EAC3FFF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63425"/>
            <a:ext cx="5191124" cy="1975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4115839-8BAA-2283-9945-7603307E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429000"/>
            <a:ext cx="5618591" cy="27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6.10</a:t>
            </a:r>
            <a:r>
              <a:rPr lang="ko-KR" altLang="en-US" dirty="0" smtClean="0"/>
              <a:t> </a:t>
            </a:r>
            <a:r>
              <a:rPr lang="ko-KR" altLang="en-US" dirty="0"/>
              <a:t>결정 </a:t>
            </a:r>
            <a:r>
              <a:rPr lang="ko-KR" altLang="en-US" dirty="0" err="1"/>
              <a:t>트리의</a:t>
            </a:r>
            <a:r>
              <a:rPr lang="ko-KR" altLang="en-US" dirty="0"/>
              <a:t> 분산 문제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결정 트리의 주요 문제는 분산이 상당히 크다는 점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하이퍼파라미터나 데이터를 조금만 변경해도 매우 다른 모델이 생성될 수 있음</a:t>
            </a:r>
            <a:endParaRPr lang="en-US" altLang="ko-KR"/>
          </a:p>
          <a:p>
            <a:pPr lvl="1"/>
            <a:r>
              <a:rPr lang="ko-KR" altLang="en-US"/>
              <a:t>여러 결정 트리의 예측을 평균하면 분산을 크게 줄일 수 있음</a:t>
            </a:r>
            <a:endParaRPr lang="en-US" altLang="ko-KR"/>
          </a:p>
          <a:p>
            <a:pPr lvl="2"/>
            <a:r>
              <a:rPr lang="ko-KR" altLang="en-US"/>
              <a:t>랜덤 포레스트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9619B8-7AB6-6D9B-BC9F-FBD94242255A}"/>
              </a:ext>
            </a:extLst>
          </p:cNvPr>
          <p:cNvSpPr txBox="1"/>
          <p:nvPr/>
        </p:nvSpPr>
        <p:spPr>
          <a:xfrm>
            <a:off x="1752426" y="6164531"/>
            <a:ext cx="851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6-9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동일한 데이터에서 동일한 모델을 재훈련하면 매우 다른 모델이 생성될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8883AD-008C-0C7B-E7D7-748F0632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8" y="2293674"/>
            <a:ext cx="7934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백만 개의 샘플을 가진 훈련 세트에서 </a:t>
            </a:r>
            <a:r>
              <a:rPr lang="en-US" altLang="ko-KR" dirty="0"/>
              <a:t>(</a:t>
            </a:r>
            <a:r>
              <a:rPr lang="ko-KR" altLang="en-US" dirty="0"/>
              <a:t>규제 없이</a:t>
            </a:r>
            <a:r>
              <a:rPr lang="en-US" altLang="ko-KR" dirty="0"/>
              <a:t>) </a:t>
            </a:r>
            <a:r>
              <a:rPr lang="ko-KR" altLang="en-US" dirty="0"/>
              <a:t>훈련시킨 결정 트리의 깊이는 대략 얼마일까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한 노드의 지니 불순도가 보통 그 부모 노드보다 작을까</a:t>
            </a:r>
            <a:r>
              <a:rPr lang="en-US" altLang="ko-KR" dirty="0"/>
              <a:t>, </a:t>
            </a:r>
            <a:r>
              <a:rPr lang="ko-KR" altLang="en-US" dirty="0"/>
              <a:t>아니면 클까</a:t>
            </a:r>
            <a:r>
              <a:rPr lang="en-US" altLang="ko-KR" dirty="0"/>
              <a:t>? </a:t>
            </a:r>
            <a:r>
              <a:rPr lang="ko-KR" altLang="en-US" dirty="0"/>
              <a:t>일반적으로 작거나 클까</a:t>
            </a:r>
            <a:r>
              <a:rPr lang="en-US" altLang="ko-KR" dirty="0"/>
              <a:t>, </a:t>
            </a:r>
            <a:r>
              <a:rPr lang="ko-KR" altLang="en-US" dirty="0"/>
              <a:t>아니면 항상 작거나 클까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결정 트리가 훈련 세트에 과대적합되었다면 </a:t>
            </a:r>
            <a:r>
              <a:rPr lang="en-US" altLang="ko-KR" dirty="0" err="1"/>
              <a:t>max_depth</a:t>
            </a:r>
            <a:r>
              <a:rPr lang="ko-KR" altLang="en-US" dirty="0"/>
              <a:t>를 줄이는 것이 좋을까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결정 트리가 훈련 세트에 과소적합되었다면 입력 특성의 스케일을 조정하는 것이 좋을까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백만 개의 샘플을 가진 훈련 세트에 결정 트리를 훈련시키는 데 한 시간이 걸렸다면</a:t>
            </a:r>
            <a:r>
              <a:rPr lang="en-US" altLang="ko-KR" dirty="0"/>
              <a:t>, </a:t>
            </a:r>
            <a:r>
              <a:rPr lang="ko-KR" altLang="en-US" dirty="0"/>
              <a:t>천만 개의 샘플을 가진 훈련 세트에 결정 트리를 훈련시키는 데는 대략 얼마나 걸릴까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어떤 훈련 세트에서 결정 </a:t>
            </a:r>
            <a:r>
              <a:rPr lang="ko-KR" altLang="en-US" dirty="0" err="1"/>
              <a:t>트리를</a:t>
            </a:r>
            <a:r>
              <a:rPr lang="ko-KR" altLang="en-US" dirty="0"/>
              <a:t> 훈련하는 데 </a:t>
            </a:r>
            <a:r>
              <a:rPr lang="en-US" altLang="ko-KR" dirty="0"/>
              <a:t>1</a:t>
            </a:r>
            <a:r>
              <a:rPr lang="ko-KR" altLang="en-US" dirty="0"/>
              <a:t>시간이 걸리는 경우</a:t>
            </a:r>
            <a:r>
              <a:rPr lang="en-US" altLang="ko-KR" dirty="0"/>
              <a:t>, </a:t>
            </a:r>
            <a:r>
              <a:rPr lang="ko-KR" altLang="en-US" dirty="0"/>
              <a:t>특성의 개수를 두 배로 늘리면 대략 어느 정도의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시간이 걸릴까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다음 단계를 따라 </a:t>
            </a:r>
            <a:r>
              <a:rPr lang="en-US" altLang="ko-KR" dirty="0"/>
              <a:t>moons </a:t>
            </a:r>
            <a:r>
              <a:rPr lang="ko-KR" altLang="en-US" dirty="0"/>
              <a:t>데이터셋에 결정 트리를 훈련시키고 세밀하게 튜닝해보기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 err="1"/>
              <a:t>make_moons</a:t>
            </a:r>
            <a:r>
              <a:rPr lang="en-US" altLang="ko-KR" dirty="0"/>
              <a:t>(</a:t>
            </a:r>
            <a:r>
              <a:rPr lang="en-US" altLang="ko-KR" dirty="0" err="1"/>
              <a:t>n_samples</a:t>
            </a:r>
            <a:r>
              <a:rPr lang="en-US" altLang="ko-KR" dirty="0"/>
              <a:t>=1000, noise=0.4)</a:t>
            </a:r>
            <a:r>
              <a:rPr lang="ko-KR" altLang="en-US" dirty="0"/>
              <a:t>를 사용해 데이터셋을 생성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이를 </a:t>
            </a:r>
            <a:r>
              <a:rPr lang="en-US" altLang="ko-KR" dirty="0" err="1"/>
              <a:t>train_test_split</a:t>
            </a:r>
            <a:r>
              <a:rPr lang="en-US" altLang="ko-KR" dirty="0"/>
              <a:t>()</a:t>
            </a:r>
            <a:r>
              <a:rPr lang="ko-KR" altLang="en-US" dirty="0"/>
              <a:t>을 사용해 훈련 세트와 테스트 세트로 나누기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 err="1"/>
              <a:t>DecisionTreeClassifier</a:t>
            </a:r>
            <a:r>
              <a:rPr lang="ko-KR" altLang="en-US" dirty="0"/>
              <a:t>의 최적의 매개변수를 찾기 위해 교차 검증과 함께 그리드 탐색을 수행</a:t>
            </a:r>
            <a:r>
              <a:rPr lang="en-US" altLang="ko-KR" dirty="0"/>
              <a:t>(</a:t>
            </a:r>
            <a:r>
              <a:rPr lang="en-US" altLang="ko-KR" dirty="0" err="1"/>
              <a:t>GridSearchCV</a:t>
            </a:r>
            <a:r>
              <a:rPr lang="ko-KR" altLang="en-US" dirty="0"/>
              <a:t>를 사용하면 됨</a:t>
            </a:r>
            <a:r>
              <a:rPr lang="en-US" altLang="ko-KR" dirty="0"/>
              <a:t>). </a:t>
            </a: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여러 가지 </a:t>
            </a:r>
            <a:r>
              <a:rPr lang="en-US" altLang="ko-KR" dirty="0" err="1"/>
              <a:t>max_leaf_nodes</a:t>
            </a:r>
            <a:r>
              <a:rPr lang="en-US" altLang="ko-KR" dirty="0"/>
              <a:t> </a:t>
            </a:r>
            <a:r>
              <a:rPr lang="ko-KR" altLang="en-US" dirty="0"/>
              <a:t>값을 시도해보기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찾은 매개변수를 사용해 전체 훈련 세트에 대해 모델을 훈련시키고 테스트 세트에서 성능을 측정</a:t>
            </a:r>
            <a:r>
              <a:rPr lang="en-US" altLang="ko-KR" dirty="0"/>
              <a:t>. </a:t>
            </a:r>
            <a:r>
              <a:rPr lang="ko-KR" altLang="en-US" dirty="0"/>
              <a:t>대략 </a:t>
            </a:r>
            <a:r>
              <a:rPr lang="en-US" altLang="ko-KR" dirty="0"/>
              <a:t>85~87%</a:t>
            </a:r>
            <a:r>
              <a:rPr lang="ko-KR" altLang="en-US" dirty="0"/>
              <a:t>의 정확도가 나옴</a:t>
            </a:r>
          </a:p>
        </p:txBody>
      </p:sp>
    </p:spTree>
    <p:extLst>
      <p:ext uri="{BB962C8B-B14F-4D97-AF65-F5344CB8AC3E}">
        <p14:creationId xmlns:p14="http://schemas.microsoft.com/office/powerpoint/2010/main" val="23778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dirty="0"/>
              <a:t>다음 단계를 따라 랜덤 포레스트를 만들어보기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이전 연습문제에 이어서</a:t>
            </a:r>
            <a:r>
              <a:rPr lang="en-US" altLang="ko-KR" dirty="0"/>
              <a:t>, </a:t>
            </a:r>
            <a:r>
              <a:rPr lang="ko-KR" altLang="en-US" dirty="0"/>
              <a:t>훈련 세트의 서브셋을 </a:t>
            </a:r>
            <a:r>
              <a:rPr lang="en-US" altLang="ko-KR" dirty="0"/>
              <a:t>1,000</a:t>
            </a:r>
            <a:r>
              <a:rPr lang="ko-KR" altLang="en-US" dirty="0"/>
              <a:t>개 생성</a:t>
            </a:r>
            <a:r>
              <a:rPr lang="en-US" altLang="ko-KR" dirty="0"/>
              <a:t>. </a:t>
            </a:r>
            <a:r>
              <a:rPr lang="ko-KR" altLang="en-US" dirty="0"/>
              <a:t>각각은 무작위로 선택된 </a:t>
            </a:r>
            <a:r>
              <a:rPr lang="en-US" altLang="ko-KR" dirty="0"/>
              <a:t>100</a:t>
            </a:r>
            <a:r>
              <a:rPr lang="ko-KR" altLang="en-US" dirty="0"/>
              <a:t>개의 샘플을 담고 있음</a:t>
            </a:r>
            <a:r>
              <a:rPr lang="en-US" altLang="ko-KR" dirty="0"/>
              <a:t>. </a:t>
            </a: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사이킷런의 </a:t>
            </a:r>
            <a:r>
              <a:rPr lang="en-US" altLang="ko-KR" dirty="0" err="1"/>
              <a:t>ShuffleSplit</a:t>
            </a:r>
            <a:r>
              <a:rPr lang="ko-KR" altLang="en-US" dirty="0"/>
              <a:t>을 사용할 수 있음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이전 연습문제에서 찾은 최적의 매개변수를 사용해 각 서브셋에 결정 트리를 훈련시키기</a:t>
            </a:r>
            <a:r>
              <a:rPr lang="en-US" altLang="ko-KR" dirty="0"/>
              <a:t>. </a:t>
            </a:r>
            <a:r>
              <a:rPr lang="ko-KR" altLang="en-US" dirty="0"/>
              <a:t>테스트 세트로 이 </a:t>
            </a:r>
            <a:r>
              <a:rPr lang="en-US" altLang="ko-KR" dirty="0"/>
              <a:t>1,000</a:t>
            </a:r>
            <a:r>
              <a:rPr lang="ko-KR" altLang="en-US" dirty="0"/>
              <a:t>개의 결정 트리를 평가</a:t>
            </a:r>
            <a:r>
              <a:rPr lang="en-US" altLang="ko-KR" dirty="0"/>
              <a:t>. </a:t>
            </a:r>
            <a:r>
              <a:rPr lang="ko-KR" altLang="en-US" dirty="0"/>
              <a:t>더 작은 데이터셋에서 훈련되었기 때문에 이 결정 트리는 앞서 만든 결정 트리보다 성능이 떨어져 약 </a:t>
            </a:r>
            <a:r>
              <a:rPr lang="en-US" altLang="ko-KR" dirty="0"/>
              <a:t>80%</a:t>
            </a:r>
            <a:r>
              <a:rPr lang="ko-KR" altLang="en-US" dirty="0"/>
              <a:t>의 정확도를 나타냄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이제 마술을 부릴 차례</a:t>
            </a:r>
            <a:r>
              <a:rPr lang="en-US" altLang="ko-KR" dirty="0"/>
              <a:t>. </a:t>
            </a:r>
            <a:r>
              <a:rPr lang="ko-KR" altLang="en-US" dirty="0"/>
              <a:t>각 테스트 세트 샘플에 대해 </a:t>
            </a:r>
            <a:r>
              <a:rPr lang="en-US" altLang="ko-KR" dirty="0"/>
              <a:t>1,000</a:t>
            </a:r>
            <a:r>
              <a:rPr lang="ko-KR" altLang="en-US" dirty="0"/>
              <a:t>개의 결정 트리 예측을 만들고 다수로 나온 예측만 취하면</a:t>
            </a:r>
            <a:r>
              <a:rPr lang="en-US" altLang="ko-KR" dirty="0"/>
              <a:t>(</a:t>
            </a:r>
            <a:r>
              <a:rPr lang="ko-KR" altLang="en-US" dirty="0"/>
              <a:t>사이파이의 </a:t>
            </a:r>
            <a:r>
              <a:rPr lang="en-US" altLang="ko-KR" dirty="0"/>
              <a:t>mode() </a:t>
            </a:r>
            <a:r>
              <a:rPr lang="ko-KR" altLang="en-US" dirty="0"/>
              <a:t>함수를 사용</a:t>
            </a:r>
            <a:r>
              <a:rPr lang="en-US" altLang="ko-KR" dirty="0"/>
              <a:t>),</a:t>
            </a:r>
            <a:r>
              <a:rPr lang="ko-KR" altLang="en-US" dirty="0"/>
              <a:t> 테스트 세트에 대한 다수결 예측</a:t>
            </a:r>
            <a:r>
              <a:rPr lang="en-US" altLang="ko-KR" dirty="0"/>
              <a:t>(majority-vote prediction)</a:t>
            </a:r>
            <a:r>
              <a:rPr lang="ko-KR" altLang="en-US" dirty="0"/>
              <a:t>이 만들어짐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테스트 세트에서 이 예측을 평가</a:t>
            </a:r>
            <a:r>
              <a:rPr lang="en-US" altLang="ko-KR" dirty="0"/>
              <a:t>. </a:t>
            </a:r>
            <a:r>
              <a:rPr lang="ko-KR" altLang="en-US" dirty="0"/>
              <a:t>앞서 만든 모델보다 조금 높은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0.5~1.5% </a:t>
            </a:r>
            <a:r>
              <a:rPr lang="ko-KR" altLang="en-US" dirty="0"/>
              <a:t>정도</a:t>
            </a:r>
            <a:r>
              <a:rPr lang="en-US" altLang="ko-KR" dirty="0"/>
              <a:t>) </a:t>
            </a:r>
            <a:r>
              <a:rPr lang="ko-KR" altLang="en-US" dirty="0"/>
              <a:t>정확도를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얻게 될 것임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1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결정 트리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1600" dirty="0" smtClean="0"/>
              <a:t>6.1   </a:t>
            </a:r>
            <a:r>
              <a:rPr lang="ko-KR" altLang="en-US" sz="1600" dirty="0"/>
              <a:t>결정 트리 학습과 시각화</a:t>
            </a:r>
            <a:endParaRPr lang="en-US" altLang="ko-KR" sz="1600" dirty="0"/>
          </a:p>
          <a:p>
            <a:r>
              <a:rPr lang="en-US" altLang="ko-KR" sz="1600" dirty="0" smtClean="0"/>
              <a:t>6.2   </a:t>
            </a:r>
            <a:r>
              <a:rPr lang="ko-KR" altLang="en-US" sz="1600" dirty="0"/>
              <a:t>예측</a:t>
            </a:r>
            <a:endParaRPr lang="en-US" altLang="ko-KR" sz="1600" dirty="0"/>
          </a:p>
          <a:p>
            <a:r>
              <a:rPr lang="en-US" altLang="ko-KR" sz="1600" dirty="0" smtClean="0"/>
              <a:t>6.3   </a:t>
            </a:r>
            <a:r>
              <a:rPr lang="ko-KR" altLang="en-US" sz="1600" dirty="0"/>
              <a:t>클래스 확률 추정</a:t>
            </a:r>
            <a:endParaRPr lang="en-US" altLang="ko-KR" sz="1600" dirty="0"/>
          </a:p>
          <a:p>
            <a:r>
              <a:rPr lang="en-US" altLang="ko-KR" sz="1600" dirty="0" smtClean="0"/>
              <a:t>6.4   </a:t>
            </a:r>
            <a:r>
              <a:rPr lang="en-US" altLang="ko-KR" sz="1600" dirty="0"/>
              <a:t>CART </a:t>
            </a:r>
            <a:r>
              <a:rPr lang="ko-KR" altLang="en-US" sz="1600" dirty="0"/>
              <a:t>훈련 알고리즘</a:t>
            </a:r>
            <a:endParaRPr lang="en-US" altLang="ko-KR" sz="1600" dirty="0"/>
          </a:p>
          <a:p>
            <a:r>
              <a:rPr lang="en-US" altLang="ko-KR" sz="1600" dirty="0" smtClean="0"/>
              <a:t>6.5   </a:t>
            </a:r>
            <a:r>
              <a:rPr lang="ko-KR" altLang="en-US" sz="1600" dirty="0"/>
              <a:t>계산 복잡도</a:t>
            </a:r>
            <a:endParaRPr lang="en-US" altLang="ko-KR" sz="1600" dirty="0"/>
          </a:p>
          <a:p>
            <a:r>
              <a:rPr lang="en-US" altLang="ko-KR" sz="1600" dirty="0" smtClean="0"/>
              <a:t>6.6   </a:t>
            </a:r>
            <a:r>
              <a:rPr lang="ko-KR" altLang="en-US" sz="1600" dirty="0"/>
              <a:t>지니 불순도 또는 엔트로피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 smtClean="0"/>
              <a:t>6.7   </a:t>
            </a:r>
            <a:r>
              <a:rPr lang="ko-KR" altLang="en-US" sz="1600" dirty="0"/>
              <a:t>규제 매개변수</a:t>
            </a:r>
            <a:endParaRPr lang="en-US" altLang="ko-KR" sz="1600" dirty="0"/>
          </a:p>
          <a:p>
            <a:r>
              <a:rPr lang="en-US" altLang="ko-KR" sz="1600" dirty="0" smtClean="0"/>
              <a:t>6.8   </a:t>
            </a:r>
            <a:r>
              <a:rPr lang="ko-KR" altLang="en-US" sz="1600" dirty="0"/>
              <a:t>회귀</a:t>
            </a:r>
            <a:endParaRPr lang="en-US" altLang="ko-KR" sz="1600" dirty="0"/>
          </a:p>
          <a:p>
            <a:r>
              <a:rPr lang="en-US" altLang="ko-KR" sz="1600" dirty="0" smtClean="0"/>
              <a:t>6.9   </a:t>
            </a:r>
            <a:r>
              <a:rPr lang="ko-KR" altLang="en-US" sz="1600" dirty="0"/>
              <a:t>축 방향에 대한 민감성</a:t>
            </a:r>
            <a:endParaRPr lang="en-US" altLang="ko-KR" sz="1600" dirty="0"/>
          </a:p>
          <a:p>
            <a:r>
              <a:rPr lang="en-US" altLang="ko-KR" sz="1600" dirty="0" smtClean="0"/>
              <a:t>6.10 </a:t>
            </a:r>
            <a:r>
              <a:rPr lang="ko-KR" altLang="en-US" sz="1600" dirty="0"/>
              <a:t>결정 </a:t>
            </a:r>
            <a:r>
              <a:rPr lang="ko-KR" altLang="en-US" sz="1600" dirty="0" err="1"/>
              <a:t>트리의</a:t>
            </a:r>
            <a:r>
              <a:rPr lang="ko-KR" altLang="en-US" sz="1600" dirty="0"/>
              <a:t> 분산 문제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6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결정 트리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결정 트리의 훈련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예측 방법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6.1</a:t>
            </a:r>
            <a:r>
              <a:rPr lang="ko-KR" altLang="en-US" dirty="0" smtClean="0"/>
              <a:t> </a:t>
            </a:r>
            <a:r>
              <a:rPr lang="ko-KR" altLang="en-US" dirty="0"/>
              <a:t>결정 트리 학습과 시각화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566743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붓꽃 데이터셋</a:t>
            </a:r>
            <a:r>
              <a:rPr lang="en-US" altLang="ko-KR"/>
              <a:t>(4</a:t>
            </a:r>
            <a:r>
              <a:rPr lang="ko-KR" altLang="en-US"/>
              <a:t>장 참고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DecisionTreeClassifier</a:t>
            </a:r>
            <a:r>
              <a:rPr lang="ko-KR" altLang="en-US"/>
              <a:t>를 훈련시키는 코드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133C25D-8295-B4B5-DBF9-02513389DA47}"/>
              </a:ext>
            </a:extLst>
          </p:cNvPr>
          <p:cNvGrpSpPr/>
          <p:nvPr/>
        </p:nvGrpSpPr>
        <p:grpSpPr>
          <a:xfrm>
            <a:off x="1447800" y="1276350"/>
            <a:ext cx="8010525" cy="2590800"/>
            <a:chOff x="1447800" y="1276350"/>
            <a:chExt cx="7934325" cy="24860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27CE5228-D69A-5C71-74F5-7DBCBB09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1276350"/>
              <a:ext cx="7924800" cy="7429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9F072EFC-C828-463E-060B-F019D891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425" y="1990725"/>
              <a:ext cx="78867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15021</TotalTime>
  <Words>1854</Words>
  <Application>Microsoft Office PowerPoint</Application>
  <PresentationFormat>사용자 지정</PresentationFormat>
  <Paragraphs>269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6.1 결정 트리 학습과 시각화(1)</vt:lpstr>
      <vt:lpstr>6.1 결정 트리 학습과 시각화(2)</vt:lpstr>
      <vt:lpstr>6.1 결정 트리 학습과 시각화(3)</vt:lpstr>
      <vt:lpstr>6.2 예측(1)</vt:lpstr>
      <vt:lpstr>6.2 예측(2)</vt:lpstr>
      <vt:lpstr>6.2 예측(3)</vt:lpstr>
      <vt:lpstr>6.3 클래스 확률 추정</vt:lpstr>
      <vt:lpstr>6.4 CART 훈련 알고리즘</vt:lpstr>
      <vt:lpstr>6.5 계산 복잡도</vt:lpstr>
      <vt:lpstr>6.6 지니 불순도 또는 엔트로피?</vt:lpstr>
      <vt:lpstr>6.7 규제 매개변수(1)</vt:lpstr>
      <vt:lpstr>6.7 규제 매개변수(2)</vt:lpstr>
      <vt:lpstr>6.7 규제 매개변수(3)</vt:lpstr>
      <vt:lpstr>6.8 회귀(1)</vt:lpstr>
      <vt:lpstr>6.8 회귀(2)</vt:lpstr>
      <vt:lpstr>6.8 회귀(3)</vt:lpstr>
      <vt:lpstr>6.8 회귀(4)</vt:lpstr>
      <vt:lpstr>6.9 축 방향에 대한 민감성(1)</vt:lpstr>
      <vt:lpstr>6.9 축 방향에 대한 민감성(2)</vt:lpstr>
      <vt:lpstr>6.10 결정 트리의 분산 문제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378</cp:revision>
  <dcterms:created xsi:type="dcterms:W3CDTF">2020-01-31T07:25:46Z</dcterms:created>
  <dcterms:modified xsi:type="dcterms:W3CDTF">2023-10-16T05:42:25Z</dcterms:modified>
</cp:coreProperties>
</file>