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7" r:id="rId1"/>
  </p:sldMasterIdLst>
  <p:notesMasterIdLst>
    <p:notesMasterId r:id="rId31"/>
  </p:notesMasterIdLst>
  <p:handoutMasterIdLst>
    <p:handoutMasterId r:id="rId32"/>
  </p:handoutMasterIdLst>
  <p:sldIdLst>
    <p:sldId id="302" r:id="rId2"/>
    <p:sldId id="312" r:id="rId3"/>
    <p:sldId id="304" r:id="rId4"/>
    <p:sldId id="305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258" r:id="rId30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27F5"/>
    <a:srgbClr val="7E60EE"/>
    <a:srgbClr val="2630FA"/>
    <a:srgbClr val="4F0CF8"/>
    <a:srgbClr val="481DE7"/>
    <a:srgbClr val="660033"/>
    <a:srgbClr val="FF3300"/>
    <a:srgbClr val="008000"/>
    <a:srgbClr val="0099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54" autoAdjust="0"/>
    <p:restoredTop sz="94660"/>
  </p:normalViewPr>
  <p:slideViewPr>
    <p:cSldViewPr>
      <p:cViewPr varScale="1">
        <p:scale>
          <a:sx n="116" d="100"/>
          <a:sy n="116" d="100"/>
        </p:scale>
        <p:origin x="-648" y="-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313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39B8D8D-74C6-43B8-BA15-D443C692D50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1590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A8E368F-FF03-49A0-BDD0-3B710A71F2A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6535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정제목">
    <p:bg>
      <p:bgPr>
        <a:solidFill>
          <a:schemeClr val="bg1">
            <a:lumMod val="8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31"/>
          <a:stretch/>
        </p:blipFill>
        <p:spPr>
          <a:xfrm>
            <a:off x="3177542" y="0"/>
            <a:ext cx="4928951" cy="5517232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3" name="직사각형 6"/>
          <p:cNvSpPr/>
          <p:nvPr userDrawn="1"/>
        </p:nvSpPr>
        <p:spPr>
          <a:xfrm>
            <a:off x="0" y="5517232"/>
            <a:ext cx="12192000" cy="1483200"/>
          </a:xfrm>
          <a:prstGeom prst="rect">
            <a:avLst/>
          </a:prstGeom>
          <a:solidFill>
            <a:srgbClr val="7E6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635163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8"/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2853"/>
            </a:avLst>
          </a:prstGeom>
          <a:solidFill>
            <a:srgbClr val="F2F2F2"/>
          </a:solidFill>
          <a:ln w="38100">
            <a:solidFill>
              <a:srgbClr val="7E60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5" name="TextBox 9"/>
          <p:cNvSpPr txBox="1"/>
          <p:nvPr userDrawn="1"/>
        </p:nvSpPr>
        <p:spPr>
          <a:xfrm>
            <a:off x="1007435" y="768922"/>
            <a:ext cx="101533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2495600" y="2780927"/>
            <a:ext cx="7704856" cy="3174851"/>
          </a:xfrm>
        </p:spPr>
        <p:txBody>
          <a:bodyPr/>
          <a:lstStyle>
            <a:lvl1pPr marL="0" indent="0">
              <a:lnSpc>
                <a:spcPct val="150000"/>
              </a:lnSpc>
              <a:buFontTx/>
              <a:buNone/>
              <a:defRPr sz="2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7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절제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6741368"/>
            <a:ext cx="12192000" cy="259064"/>
          </a:xfrm>
          <a:prstGeom prst="rect">
            <a:avLst/>
          </a:prstGeom>
          <a:solidFill>
            <a:srgbClr val="7E6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5" name="직사각형 6"/>
          <p:cNvSpPr/>
          <p:nvPr userDrawn="1"/>
        </p:nvSpPr>
        <p:spPr>
          <a:xfrm>
            <a:off x="0" y="-5385"/>
            <a:ext cx="12192000" cy="259064"/>
          </a:xfrm>
          <a:prstGeom prst="rect">
            <a:avLst/>
          </a:prstGeom>
          <a:solidFill>
            <a:srgbClr val="7E6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8" name="제목 13"/>
          <p:cNvSpPr>
            <a:spLocks noGrp="1"/>
          </p:cNvSpPr>
          <p:nvPr>
            <p:ph type="title"/>
          </p:nvPr>
        </p:nvSpPr>
        <p:spPr>
          <a:xfrm>
            <a:off x="0" y="2489393"/>
            <a:ext cx="12192000" cy="1125853"/>
          </a:xfrm>
          <a:solidFill>
            <a:srgbClr val="F2F2F2"/>
          </a:solidFill>
        </p:spPr>
        <p:txBody>
          <a:bodyPr/>
          <a:lstStyle>
            <a:lvl1pPr algn="ctr">
              <a:defRPr sz="4800" b="0">
                <a:solidFill>
                  <a:schemeClr val="tx1">
                    <a:lumMod val="85000"/>
                    <a:lumOff val="1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79903" y="4725121"/>
            <a:ext cx="1330269" cy="178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본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1492537" y="2542622"/>
            <a:ext cx="8908026" cy="4054730"/>
          </a:xfrm>
        </p:spPr>
        <p:txBody>
          <a:bodyPr/>
          <a:lstStyle>
            <a:lvl1pPr marL="265113" indent="-265113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rgbClr val="00B0F0"/>
              </a:buClr>
              <a:buFont typeface="Arial" panose="020B0604020202020204" pitchFamily="34" charset="0"/>
              <a:buChar char="•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/>
            </a:lvl2pPr>
            <a:lvl3pPr marL="628650" indent="-180975">
              <a:lnSpc>
                <a:spcPct val="12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3pPr>
            <a:lvl4pPr marL="809625" indent="-180975">
              <a:spcAft>
                <a:spcPts val="600"/>
              </a:spcAft>
              <a:buClr>
                <a:srgbClr val="D9737E"/>
              </a:buClr>
              <a:buSzPct val="96000"/>
              <a:defRPr sz="16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</a:t>
            </a:r>
            <a:r>
              <a:rPr lang="ko-KR" altLang="en-US" dirty="0" smtClean="0"/>
              <a:t>스타일을 편집합니다</a:t>
            </a:r>
            <a:endParaRPr lang="ko-KR" altLang="en-US" dirty="0"/>
          </a:p>
        </p:txBody>
      </p:sp>
      <p:sp>
        <p:nvSpPr>
          <p:cNvPr id="15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2" name="그룹 1"/>
          <p:cNvGrpSpPr/>
          <p:nvPr userDrawn="1"/>
        </p:nvGrpSpPr>
        <p:grpSpPr>
          <a:xfrm>
            <a:off x="0" y="908051"/>
            <a:ext cx="12192000" cy="0"/>
            <a:chOff x="0" y="908051"/>
            <a:chExt cx="12192000" cy="0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7E60EE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4E27F5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 userDrawn="1"/>
        </p:nvSpPr>
        <p:spPr>
          <a:xfrm>
            <a:off x="538385" y="116632"/>
            <a:ext cx="655272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3200" b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lvl="0"/>
            <a:r>
              <a:rPr lang="en-US" altLang="ko-KR" dirty="0" smtClean="0">
                <a:solidFill>
                  <a:srgbClr val="1877AC"/>
                </a:solidFill>
              </a:rPr>
              <a:t>`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학습목표</a:t>
            </a:r>
          </a:p>
        </p:txBody>
      </p:sp>
    </p:spTree>
    <p:extLst>
      <p:ext uri="{BB962C8B-B14F-4D97-AF65-F5344CB8AC3E}">
        <p14:creationId xmlns:p14="http://schemas.microsoft.com/office/powerpoint/2010/main" val="2776619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8385" y="116632"/>
            <a:ext cx="11161946" cy="620463"/>
          </a:xfrm>
        </p:spPr>
        <p:txBody>
          <a:bodyPr/>
          <a:lstStyle>
            <a:lvl1pPr algn="l">
              <a:defRPr sz="3200" b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161945" cy="5518344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n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4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/>
            </a:lvl2pPr>
            <a:lvl3pPr marL="628650" indent="-180975">
              <a:lnSpc>
                <a:spcPct val="12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3pPr>
            <a:lvl4pPr marL="809625" indent="-180975">
              <a:spcAft>
                <a:spcPts val="600"/>
              </a:spcAft>
              <a:buClr>
                <a:srgbClr val="481DE7"/>
              </a:buClr>
              <a:buSzPct val="96000"/>
              <a:defRPr sz="16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</a:t>
            </a:r>
            <a:r>
              <a:rPr lang="ko-KR" altLang="en-US" dirty="0" smtClean="0"/>
              <a:t>스타일을 </a:t>
            </a:r>
            <a:r>
              <a:rPr lang="ko-KR" altLang="en-US" dirty="0"/>
              <a:t>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</a:t>
            </a:r>
            <a:r>
              <a:rPr lang="ko-KR" altLang="en-US" dirty="0" smtClean="0"/>
              <a:t>수준</a:t>
            </a:r>
            <a:endParaRPr lang="ko-KR" altLang="en-US" dirty="0"/>
          </a:p>
        </p:txBody>
      </p:sp>
      <p:sp>
        <p:nvSpPr>
          <p:cNvPr id="15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0" y="908051"/>
            <a:ext cx="12192000" cy="0"/>
            <a:chOff x="0" y="908051"/>
            <a:chExt cx="12192000" cy="0"/>
          </a:xfrm>
        </p:grpSpPr>
        <p:cxnSp>
          <p:nvCxnSpPr>
            <p:cNvPr id="12" name="직선 연결선 11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7E60EE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4E27F5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7092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주요 내용 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8" name="그룹 7"/>
          <p:cNvGrpSpPr/>
          <p:nvPr userDrawn="1"/>
        </p:nvGrpSpPr>
        <p:grpSpPr>
          <a:xfrm>
            <a:off x="0" y="908051"/>
            <a:ext cx="12192000" cy="0"/>
            <a:chOff x="0" y="908051"/>
            <a:chExt cx="12192000" cy="0"/>
          </a:xfrm>
        </p:grpSpPr>
        <p:cxnSp>
          <p:nvCxnSpPr>
            <p:cNvPr id="9" name="직선 연결선 8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rgbClr val="7E60EE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chemeClr val="accent4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rgbClr val="4E27F5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964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12192001" cy="692696"/>
          </a:xfrm>
          <a:prstGeom prst="rect">
            <a:avLst/>
          </a:prstGeom>
          <a:solidFill>
            <a:srgbClr val="7E6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>
              <a:solidFill>
                <a:srgbClr val="008B9C"/>
              </a:solidFill>
            </a:endParaRPr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12192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831637" y="2492896"/>
            <a:ext cx="62992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cap="none" spc="0" baseline="0" dirty="0">
                <a:ln w="1841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/>
                <a:cs typeface="+mn-cs"/>
              </a:rPr>
              <a:t>Thank</a:t>
            </a:r>
            <a:r>
              <a:rPr lang="en-US" altLang="ko-KR" sz="5400" b="1" kern="10" cap="none" spc="-150" baseline="0" dirty="0">
                <a:ln w="1841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/>
                <a:cs typeface="+mn-cs"/>
              </a:rPr>
              <a:t> </a:t>
            </a:r>
            <a:r>
              <a:rPr lang="en-US" altLang="ko-KR" sz="5400" b="1" kern="10" cap="none" spc="0" baseline="0" dirty="0">
                <a:ln w="18415" cmpd="sng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Verdana"/>
                <a:cs typeface="+mn-cs"/>
              </a:rPr>
              <a:t>You !</a:t>
            </a:r>
            <a:endParaRPr lang="ko-KR" altLang="en-US" sz="5400" b="1" kern="10" cap="none" spc="0" baseline="0" dirty="0">
              <a:ln w="18415" cmpd="sng">
                <a:noFill/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4458759" y="6309321"/>
            <a:ext cx="308610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Copyright </a:t>
            </a:r>
            <a:r>
              <a:rPr lang="en-US" altLang="ko-KR" sz="1100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2022 Hanbit Academy, Inc.</a:t>
            </a:r>
          </a:p>
          <a:p>
            <a:pPr algn="ctr" eaLnBrk="1" hangingPunct="1">
              <a:defRPr/>
            </a:pPr>
            <a:r>
              <a:rPr lang="en-US" altLang="ko-KR" sz="1100" b="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All rights reserved.</a:t>
            </a:r>
            <a:endParaRPr lang="ko-KR" altLang="ko-KR" sz="1100" b="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408" y="5516685"/>
            <a:ext cx="2298918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16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335360" y="274638"/>
            <a:ext cx="1161729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35360" y="1600200"/>
            <a:ext cx="11617291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534870"/>
            <a:ext cx="2844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2022-07-25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525345"/>
            <a:ext cx="3860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515820"/>
            <a:ext cx="2844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00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 bwMode="auto">
          <a:xfrm>
            <a:off x="0" y="5517232"/>
            <a:ext cx="12192000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Chapter 09 TCP </a:t>
            </a:r>
            <a:r>
              <a:rPr lang="ko-KR" alt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프로토콜</a:t>
            </a:r>
            <a:endParaRPr lang="ko-KR" altLang="en-US" sz="3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56" y="260648"/>
            <a:ext cx="1794862" cy="33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27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설계 시 고려 사항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전송 계층의 연결 설정은 </a:t>
            </a:r>
            <a:r>
              <a:rPr lang="en-US" altLang="ko-KR" b="0" dirty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9-3]</a:t>
            </a:r>
            <a:r>
              <a:rPr lang="ko-KR" altLang="en-US" b="0" dirty="0"/>
              <a:t>처럼 연결을 요청하는 프로세스의 연결 설정 </a:t>
            </a:r>
            <a:r>
              <a:rPr lang="ko-KR" altLang="en-US" b="0" dirty="0" smtClean="0"/>
              <a:t>요구인 </a:t>
            </a:r>
            <a:r>
              <a:rPr lang="en-US" altLang="ko-KR" b="0" dirty="0" err="1" smtClean="0"/>
              <a:t>Conn_Req</a:t>
            </a:r>
            <a:r>
              <a:rPr lang="ko-KR" altLang="en-US" b="0" dirty="0"/>
              <a:t>와 상대편 프로세스에서 연결 수락을 의미하는 </a:t>
            </a:r>
            <a:r>
              <a:rPr lang="en-US" altLang="ko-KR" b="0" dirty="0"/>
              <a:t>Conn_Ack</a:t>
            </a:r>
            <a:r>
              <a:rPr lang="ko-KR" altLang="en-US" b="0" dirty="0"/>
              <a:t>의 회신으로 </a:t>
            </a:r>
            <a:r>
              <a:rPr lang="ko-KR" altLang="en-US" b="0" dirty="0" smtClean="0"/>
              <a:t>진행</a:t>
            </a:r>
            <a:endParaRPr lang="en-US" altLang="ko-KR" b="0" dirty="0"/>
          </a:p>
          <a:p>
            <a:pPr marL="447675" lvl="2" indent="0">
              <a:buNone/>
            </a:pPr>
            <a:r>
              <a:rPr lang="en-US" altLang="ko-KR" b="0" dirty="0" smtClean="0"/>
              <a:t>(A </a:t>
            </a:r>
            <a:r>
              <a:rPr lang="ko-KR" altLang="en-US" b="0" dirty="0"/>
              <a:t>프로세스와 </a:t>
            </a:r>
            <a:r>
              <a:rPr lang="en-US" altLang="ko-KR" b="0" dirty="0"/>
              <a:t>B </a:t>
            </a:r>
            <a:r>
              <a:rPr lang="ko-KR" altLang="en-US" b="0" dirty="0"/>
              <a:t>프로세스는 </a:t>
            </a:r>
            <a:r>
              <a:rPr lang="en-US" altLang="ko-KR" b="0" dirty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9-1]</a:t>
            </a:r>
            <a:r>
              <a:rPr lang="ko-KR" altLang="en-US" b="0" dirty="0"/>
              <a:t>에서 송수신 프로세스에 </a:t>
            </a:r>
            <a:r>
              <a:rPr lang="ko-KR" altLang="en-US" b="0" dirty="0" smtClean="0"/>
              <a:t>해당</a:t>
            </a:r>
            <a:r>
              <a:rPr lang="en-US" altLang="ko-KR" b="0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092881"/>
            <a:ext cx="4632273" cy="34671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092881"/>
            <a:ext cx="418091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878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설계 시 고려 사항 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628650" lvl="3" indent="0">
              <a:buNone/>
            </a:pPr>
            <a:r>
              <a:rPr lang="en-US" altLang="ko-KR" b="0" dirty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9-3]</a:t>
            </a:r>
            <a:r>
              <a:rPr lang="ko-KR" altLang="en-US" b="0" dirty="0"/>
              <a:t>의 </a:t>
            </a:r>
            <a:r>
              <a:rPr lang="en-US" altLang="ko-KR" b="0" dirty="0"/>
              <a:t>(b)</a:t>
            </a:r>
            <a:r>
              <a:rPr lang="ko-KR" altLang="en-US" b="0" dirty="0"/>
              <a:t>에서 </a:t>
            </a:r>
            <a:r>
              <a:rPr lang="en-US" altLang="ko-KR" b="0" dirty="0"/>
              <a:t>A </a:t>
            </a:r>
            <a:r>
              <a:rPr lang="ko-KR" altLang="en-US" b="0" dirty="0"/>
              <a:t>프로세스에 전송할 데이터가 있으면 마지막의 </a:t>
            </a:r>
            <a:r>
              <a:rPr lang="en-US" altLang="ko-KR" b="0" dirty="0" err="1" smtClean="0"/>
              <a:t>Conn_Ack_Ack</a:t>
            </a:r>
            <a:r>
              <a:rPr lang="en-US" altLang="ko-KR" b="0" dirty="0" smtClean="0"/>
              <a:t> </a:t>
            </a:r>
            <a:r>
              <a:rPr lang="ko-KR" altLang="en-US" b="0" dirty="0"/>
              <a:t>대신 바로 데이터를 </a:t>
            </a:r>
            <a:r>
              <a:rPr lang="ko-KR" altLang="en-US" b="0" dirty="0" smtClean="0"/>
              <a:t>전송 가능</a:t>
            </a:r>
            <a:r>
              <a:rPr lang="en-US" altLang="ko-KR" b="0" dirty="0" smtClean="0"/>
              <a:t>([</a:t>
            </a:r>
            <a:r>
              <a:rPr lang="ko-KR" altLang="en-US" b="0" dirty="0"/>
              <a:t>그림 </a:t>
            </a:r>
            <a:r>
              <a:rPr lang="en-US" altLang="ko-KR" b="0" dirty="0"/>
              <a:t>9-4</a:t>
            </a:r>
            <a:r>
              <a:rPr lang="en-US" altLang="ko-KR" b="0" dirty="0" smtClean="0"/>
              <a:t>])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530" y="1905000"/>
            <a:ext cx="5487760" cy="440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272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설계 시 고려 사항 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연결 해제</a:t>
            </a:r>
          </a:p>
          <a:p>
            <a:pPr lvl="1"/>
            <a:r>
              <a:rPr lang="ko-KR" altLang="en-US" b="0" dirty="0"/>
              <a:t>연결 해제 과정은 설정 과정보다는 </a:t>
            </a:r>
            <a:r>
              <a:rPr lang="ko-KR" altLang="en-US" b="0" dirty="0" smtClean="0"/>
              <a:t>간단</a:t>
            </a:r>
            <a:endParaRPr lang="en-US" altLang="ko-KR" b="0" dirty="0" smtClean="0"/>
          </a:p>
          <a:p>
            <a:pPr marL="266700" lvl="1" indent="0">
              <a:buNone/>
            </a:pPr>
            <a:r>
              <a:rPr lang="ko-KR" altLang="en-US" b="0" dirty="0" smtClean="0"/>
              <a:t>① 일방적 </a:t>
            </a:r>
            <a:r>
              <a:rPr lang="ko-KR" altLang="en-US" b="0" dirty="0"/>
              <a:t>연결 해제 절차 </a:t>
            </a:r>
            <a:r>
              <a:rPr lang="ko-KR" altLang="en-US" b="0" dirty="0" smtClean="0"/>
              <a:t>방식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통신하는 </a:t>
            </a:r>
            <a:r>
              <a:rPr lang="ko-KR" altLang="en-US" b="0" dirty="0"/>
              <a:t>한쪽 프로세스가 </a:t>
            </a:r>
            <a:r>
              <a:rPr lang="ko-KR" altLang="en-US" b="0" dirty="0" smtClean="0"/>
              <a:t>일방적으로 연결 </a:t>
            </a:r>
            <a:r>
              <a:rPr lang="ko-KR" altLang="en-US" b="0" dirty="0"/>
              <a:t>해제 요청인 </a:t>
            </a:r>
            <a:r>
              <a:rPr lang="en-US" altLang="ko-KR" b="0" dirty="0"/>
              <a:t>Disc_Req</a:t>
            </a:r>
            <a:r>
              <a:rPr lang="ko-KR" altLang="en-US" b="0" dirty="0"/>
              <a:t>를 전송해 연결 종료를 선언할 </a:t>
            </a:r>
            <a:r>
              <a:rPr lang="ko-KR" altLang="en-US" b="0" dirty="0" smtClean="0"/>
              <a:t>수 있음</a:t>
            </a:r>
            <a:endParaRPr lang="en-US" altLang="ko-KR" b="0" dirty="0" smtClean="0"/>
          </a:p>
          <a:p>
            <a:pPr lvl="2"/>
            <a:r>
              <a:rPr lang="en-US" altLang="ko-KR" b="0" dirty="0"/>
              <a:t>Disc_Req</a:t>
            </a:r>
            <a:r>
              <a:rPr lang="ko-KR" altLang="en-US" b="0" dirty="0"/>
              <a:t>에 대한 </a:t>
            </a:r>
            <a:r>
              <a:rPr lang="ko-KR" altLang="en-US" b="0" dirty="0" smtClean="0"/>
              <a:t>상대 프로세스의 </a:t>
            </a:r>
            <a:r>
              <a:rPr lang="ko-KR" altLang="en-US" b="0" dirty="0"/>
              <a:t>동의가 없어도 연결이 </a:t>
            </a:r>
            <a:r>
              <a:rPr lang="ko-KR" altLang="en-US" dirty="0" smtClean="0"/>
              <a:t>끊</a:t>
            </a:r>
            <a:r>
              <a:rPr lang="ko-KR" altLang="en-US" dirty="0"/>
              <a:t>김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639260"/>
            <a:ext cx="5943600" cy="321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265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설계 시 고려 사항 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266700" lvl="1" indent="0">
              <a:buNone/>
            </a:pPr>
            <a:r>
              <a:rPr lang="ko-KR" altLang="en-US" b="0" dirty="0" smtClean="0"/>
              <a:t>② 점진적 </a:t>
            </a:r>
            <a:r>
              <a:rPr lang="ko-KR" altLang="en-US" b="0" dirty="0"/>
              <a:t>연결 해제 절차 </a:t>
            </a:r>
            <a:r>
              <a:rPr lang="ko-KR" altLang="en-US" b="0" dirty="0" smtClean="0"/>
              <a:t>방식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하나의 </a:t>
            </a:r>
            <a:r>
              <a:rPr lang="ko-KR" altLang="en-US" b="0" dirty="0"/>
              <a:t>연결에 </a:t>
            </a:r>
            <a:r>
              <a:rPr lang="en-US" altLang="ko-KR" b="0" dirty="0"/>
              <a:t>2</a:t>
            </a:r>
            <a:r>
              <a:rPr lang="ko-KR" altLang="en-US" b="0" dirty="0"/>
              <a:t>개의 단방향</a:t>
            </a:r>
            <a:r>
              <a:rPr lang="ko-KR" altLang="en-US" b="0" dirty="0"/>
              <a:t> 연결을 </a:t>
            </a:r>
            <a:r>
              <a:rPr lang="ko-KR" altLang="en-US" b="0" dirty="0" smtClean="0"/>
              <a:t>지원하는 원통이 </a:t>
            </a:r>
            <a:r>
              <a:rPr lang="ko-KR" altLang="en-US" b="0" dirty="0"/>
              <a:t>존재하는 것과 </a:t>
            </a:r>
            <a:r>
              <a:rPr lang="ko-KR" altLang="en-US" b="0" dirty="0" smtClean="0"/>
              <a:t>같음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A </a:t>
            </a:r>
            <a:r>
              <a:rPr lang="ko-KR" altLang="en-US" b="0" dirty="0"/>
              <a:t>프로세스의 데이터 전송 과정 중에 </a:t>
            </a:r>
            <a:r>
              <a:rPr lang="en-US" altLang="ko-KR" b="0" dirty="0"/>
              <a:t>B </a:t>
            </a:r>
            <a:r>
              <a:rPr lang="ko-KR" altLang="en-US" b="0" dirty="0"/>
              <a:t>프로세스의 </a:t>
            </a:r>
            <a:r>
              <a:rPr lang="ko-KR" altLang="en-US" b="0" dirty="0" smtClean="0"/>
              <a:t>연결 해제 </a:t>
            </a:r>
            <a:r>
              <a:rPr lang="ko-KR" altLang="en-US" b="0" dirty="0"/>
              <a:t>요구가 발생해도 아래쪽 원통 기능만 정지하고</a:t>
            </a:r>
            <a:r>
              <a:rPr lang="en-US" altLang="ko-KR" b="0" dirty="0"/>
              <a:t>, </a:t>
            </a:r>
            <a:r>
              <a:rPr lang="ko-KR" altLang="en-US" b="0" dirty="0"/>
              <a:t>위쪽 원통은 여전히 정상 기능을 </a:t>
            </a:r>
            <a:r>
              <a:rPr lang="ko-KR" altLang="en-US" b="0" dirty="0" smtClean="0"/>
              <a:t>수행</a:t>
            </a:r>
            <a:endParaRPr lang="ko-KR" altLang="en-US" b="0" dirty="0"/>
          </a:p>
          <a:p>
            <a:pPr lvl="2"/>
            <a:r>
              <a:rPr lang="ko-KR" altLang="en-US" b="0" dirty="0" smtClean="0"/>
              <a:t>두 </a:t>
            </a:r>
            <a:r>
              <a:rPr lang="ko-KR" altLang="en-US" b="0" dirty="0"/>
              <a:t>프로세스 사이의 </a:t>
            </a:r>
            <a:r>
              <a:rPr lang="ko-KR" altLang="en-US" b="0" dirty="0" smtClean="0"/>
              <a:t>연결을 </a:t>
            </a:r>
            <a:r>
              <a:rPr lang="ko-KR" altLang="en-US" b="0" dirty="0"/>
              <a:t>완전히 종료하려면 양쪽에서 자신에게 할당된 </a:t>
            </a:r>
            <a:r>
              <a:rPr lang="ko-KR" altLang="en-US" b="0" dirty="0"/>
              <a:t>단방향의</a:t>
            </a:r>
            <a:r>
              <a:rPr lang="ko-KR" altLang="en-US" b="0" dirty="0"/>
              <a:t> 원통 기능을 명시적으로 </a:t>
            </a:r>
            <a:r>
              <a:rPr lang="ko-KR" altLang="en-US" b="0" dirty="0" smtClean="0"/>
              <a:t>정지해야 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553382"/>
            <a:ext cx="5943600" cy="330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43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en-US" altLang="ko-KR" dirty="0"/>
              <a:t>TCP</a:t>
            </a:r>
            <a:r>
              <a:rPr lang="ko-KR" altLang="en-US" dirty="0"/>
              <a:t>의 헤더 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2663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TCP </a:t>
            </a:r>
            <a:r>
              <a:rPr lang="ko-KR" altLang="en-US" dirty="0" smtClean="0"/>
              <a:t>기능 및 구조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en-US" altLang="ko-KR" b="0" dirty="0" smtClean="0"/>
              <a:t>TCP</a:t>
            </a:r>
            <a:r>
              <a:rPr lang="ko-KR" altLang="en-US" b="0" dirty="0" smtClean="0"/>
              <a:t>는 </a:t>
            </a:r>
            <a:r>
              <a:rPr lang="en-US" altLang="ko-KR" b="0" dirty="0"/>
              <a:t>IP </a:t>
            </a:r>
            <a:r>
              <a:rPr lang="ko-KR" altLang="en-US" b="0" dirty="0"/>
              <a:t>프로토콜 위에서 연결형</a:t>
            </a:r>
            <a:r>
              <a:rPr lang="ko-KR" altLang="en-US" b="0" dirty="0"/>
              <a:t> 서비스를 지원하는 전송 계층 </a:t>
            </a:r>
            <a:r>
              <a:rPr lang="ko-KR" altLang="en-US" b="0" dirty="0" smtClean="0"/>
              <a:t>프로토콜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TCP</a:t>
            </a:r>
            <a:r>
              <a:rPr lang="ko-KR" altLang="en-US" b="0" dirty="0"/>
              <a:t>에서 제공하는 주요 </a:t>
            </a:r>
            <a:r>
              <a:rPr lang="ko-KR" altLang="en-US" b="0" dirty="0" smtClean="0"/>
              <a:t>기능</a:t>
            </a:r>
            <a:endParaRPr lang="en-US" altLang="ko-KR" dirty="0"/>
          </a:p>
          <a:p>
            <a:pPr lvl="2"/>
            <a:r>
              <a:rPr lang="ko-KR" altLang="en-US" b="0" dirty="0" err="1" smtClean="0"/>
              <a:t>연결형</a:t>
            </a:r>
            <a:r>
              <a:rPr lang="ko-KR" altLang="en-US" b="0" dirty="0" smtClean="0"/>
              <a:t> </a:t>
            </a:r>
            <a:r>
              <a:rPr lang="ko-KR" altLang="en-US" b="0" dirty="0"/>
              <a:t>서비스를 </a:t>
            </a:r>
            <a:r>
              <a:rPr lang="ko-KR" altLang="en-US" b="0" dirty="0" smtClean="0"/>
              <a:t>제공</a:t>
            </a:r>
            <a:endParaRPr lang="en-US" altLang="ko-KR" dirty="0"/>
          </a:p>
          <a:p>
            <a:pPr lvl="2"/>
            <a:r>
              <a:rPr lang="ko-KR" altLang="en-US" b="0" dirty="0" err="1" smtClean="0"/>
              <a:t>전이중</a:t>
            </a:r>
            <a:r>
              <a:rPr lang="ko-KR" altLang="en-US" b="0" dirty="0" smtClean="0"/>
              <a:t> </a:t>
            </a:r>
            <a:r>
              <a:rPr lang="en-US" altLang="ko-KR" sz="200" b="0" dirty="0" smtClean="0"/>
              <a:t>x </a:t>
            </a:r>
            <a:r>
              <a:rPr lang="ko-KR" altLang="en-US" b="0" dirty="0"/>
              <a:t>방식의 양방향 가상 회선을 </a:t>
            </a:r>
            <a:r>
              <a:rPr lang="ko-KR" altLang="en-US" b="0" dirty="0" smtClean="0"/>
              <a:t>제공</a:t>
            </a:r>
            <a:endParaRPr lang="en-US" altLang="ko-KR" dirty="0"/>
          </a:p>
          <a:p>
            <a:pPr lvl="2"/>
            <a:r>
              <a:rPr lang="ko-KR" altLang="en-US" b="0" dirty="0" smtClean="0"/>
              <a:t>신뢰성 </a:t>
            </a:r>
            <a:r>
              <a:rPr lang="ko-KR" altLang="en-US" b="0" dirty="0"/>
              <a:t>있는 데이터 전송을 </a:t>
            </a:r>
            <a:r>
              <a:rPr lang="ko-KR" altLang="en-US" b="0" dirty="0" smtClean="0"/>
              <a:t>보장</a:t>
            </a:r>
            <a:endParaRPr lang="en-US" altLang="ko-KR" dirty="0"/>
          </a:p>
          <a:p>
            <a:pPr marL="628650" lvl="3" indent="0">
              <a:buNone/>
            </a:pPr>
            <a:endParaRPr lang="en-US" altLang="ko-KR" sz="1400" b="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700" y="3352800"/>
            <a:ext cx="5231932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906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 smtClean="0"/>
              <a:t>헤더 구조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2"/>
            <a:r>
              <a:rPr lang="en-US" altLang="ko-KR" b="0" dirty="0"/>
              <a:t>TCP</a:t>
            </a:r>
            <a:r>
              <a:rPr lang="ko-KR" altLang="en-US" b="0" dirty="0"/>
              <a:t>의 세그먼트는 </a:t>
            </a:r>
            <a:r>
              <a:rPr lang="en-US" altLang="ko-KR" b="0" dirty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9-8]</a:t>
            </a:r>
            <a:r>
              <a:rPr lang="ko-KR" altLang="en-US" b="0" dirty="0"/>
              <a:t>과 같은 헤더 구조로 시작하고</a:t>
            </a:r>
            <a:r>
              <a:rPr lang="en-US" altLang="ko-KR" b="0" dirty="0"/>
              <a:t>, </a:t>
            </a:r>
            <a:r>
              <a:rPr lang="ko-KR" altLang="en-US" b="0" dirty="0"/>
              <a:t>전송 데이터가 </a:t>
            </a:r>
            <a:r>
              <a:rPr lang="ko-KR" altLang="en-US" b="0" dirty="0" smtClean="0"/>
              <a:t>뒤따름</a:t>
            </a:r>
            <a:endParaRPr lang="ko-KR" altLang="en-US" b="0" dirty="0"/>
          </a:p>
          <a:p>
            <a:pPr marL="628650" lvl="3" indent="0">
              <a:buNone/>
            </a:pPr>
            <a:r>
              <a:rPr lang="en-US" altLang="ko-KR" b="0" dirty="0" smtClean="0"/>
              <a:t>(</a:t>
            </a:r>
            <a:r>
              <a:rPr lang="ko-KR" altLang="en-US" b="0" dirty="0" smtClean="0"/>
              <a:t>상단의 </a:t>
            </a:r>
            <a:r>
              <a:rPr lang="ko-KR" altLang="en-US" b="0" dirty="0"/>
              <a:t>숫자는 비트 </a:t>
            </a:r>
            <a:r>
              <a:rPr lang="ko-KR" altLang="en-US" b="0" dirty="0" smtClean="0"/>
              <a:t>수</a:t>
            </a:r>
            <a:r>
              <a:rPr lang="en-US" altLang="ko-KR" b="0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096530"/>
            <a:ext cx="6206692" cy="460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4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헤더 구조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헤더의 </a:t>
            </a:r>
            <a:r>
              <a:rPr lang="ko-KR" altLang="en-US" dirty="0" smtClean="0"/>
              <a:t>필드</a:t>
            </a:r>
            <a:endParaRPr lang="en-US" altLang="ko-KR" dirty="0" smtClean="0"/>
          </a:p>
          <a:p>
            <a:pPr lvl="2"/>
            <a:r>
              <a:rPr lang="en-US" altLang="ko-KR" dirty="0"/>
              <a:t>Source Port/Destination Port(</a:t>
            </a:r>
            <a:r>
              <a:rPr lang="ko-KR" altLang="en-US" dirty="0"/>
              <a:t>송신 포트</a:t>
            </a:r>
            <a:r>
              <a:rPr lang="en-US" altLang="ko-KR" dirty="0"/>
              <a:t>/</a:t>
            </a:r>
            <a:r>
              <a:rPr lang="ko-KR" altLang="en-US" dirty="0"/>
              <a:t>수신 포트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/>
              <a:t>Sequence Number(</a:t>
            </a:r>
            <a:r>
              <a:rPr lang="ko-KR" altLang="en-US" dirty="0"/>
              <a:t>순서 번호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/>
              <a:t>Acknowledgement Number(</a:t>
            </a:r>
            <a:r>
              <a:rPr lang="ko-KR" altLang="en-US" dirty="0"/>
              <a:t>응답 번호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/>
              <a:t>Data Offset(</a:t>
            </a:r>
            <a:r>
              <a:rPr lang="ko-KR" altLang="en-US" dirty="0"/>
              <a:t>데이터 옵셋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/>
              <a:t>Reserved(</a:t>
            </a:r>
            <a:r>
              <a:rPr lang="ko-KR" altLang="en-US" dirty="0"/>
              <a:t>예약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/>
              <a:t>Window(</a:t>
            </a:r>
            <a:r>
              <a:rPr lang="ko-KR" altLang="en-US" dirty="0"/>
              <a:t>윈도우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/>
              <a:t>Checksum(</a:t>
            </a:r>
            <a:r>
              <a:rPr lang="ko-KR" altLang="en-US" dirty="0" err="1"/>
              <a:t>체크섬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/>
              <a:t>Urgent Pointer(</a:t>
            </a:r>
            <a:r>
              <a:rPr lang="ko-KR" altLang="en-US" dirty="0"/>
              <a:t>긴급 포인터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1653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헤더 구조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헤더의 플래그 </a:t>
            </a:r>
            <a:r>
              <a:rPr lang="ko-KR" altLang="en-US" dirty="0" smtClean="0"/>
              <a:t>비트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URG : </a:t>
            </a:r>
            <a:r>
              <a:rPr lang="en-US" altLang="ko-KR" dirty="0"/>
              <a:t>Urgent Pointer </a:t>
            </a:r>
            <a:r>
              <a:rPr lang="ko-KR" altLang="en-US" dirty="0"/>
              <a:t>필드가 유효한지를 </a:t>
            </a:r>
            <a:r>
              <a:rPr lang="ko-KR" altLang="en-US" dirty="0" smtClean="0"/>
              <a:t>나타냄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ACK : </a:t>
            </a:r>
            <a:r>
              <a:rPr lang="en-US" altLang="ko-KR" dirty="0"/>
              <a:t>Acknowledgment Number </a:t>
            </a:r>
            <a:r>
              <a:rPr lang="ko-KR" altLang="en-US" dirty="0"/>
              <a:t>필드가 유효한지를 </a:t>
            </a:r>
            <a:r>
              <a:rPr lang="ko-KR" altLang="en-US" dirty="0" smtClean="0"/>
              <a:t>나타냄</a:t>
            </a:r>
            <a:endParaRPr lang="en-US" altLang="ko-KR" dirty="0" smtClean="0"/>
          </a:p>
          <a:p>
            <a:pPr lvl="2"/>
            <a:r>
              <a:rPr lang="en-US" altLang="ko-KR" b="0" dirty="0" smtClean="0"/>
              <a:t>PSH : </a:t>
            </a:r>
            <a:r>
              <a:rPr lang="ko-KR" altLang="en-US" b="0" dirty="0"/>
              <a:t>현재 세그먼트에 포함된 데이터를 상위 계층에 즉시 전달하도록 지시할 때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  <a:p>
            <a:pPr lvl="2"/>
            <a:r>
              <a:rPr lang="en-US" altLang="ko-KR" dirty="0" smtClean="0"/>
              <a:t>RST : </a:t>
            </a:r>
            <a:r>
              <a:rPr lang="ko-KR" altLang="en-US" dirty="0"/>
              <a:t>연결의 </a:t>
            </a:r>
            <a:r>
              <a:rPr lang="ko-KR" altLang="en-US" dirty="0" err="1"/>
              <a:t>리셋이나</a:t>
            </a:r>
            <a:r>
              <a:rPr lang="ko-KR" altLang="en-US" dirty="0"/>
              <a:t> 유효하지 않은 세그먼트에 대한 응답용으로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2"/>
            <a:r>
              <a:rPr lang="en-US" altLang="ko-KR" b="0" dirty="0" smtClean="0"/>
              <a:t>SYN : </a:t>
            </a:r>
            <a:r>
              <a:rPr lang="ko-KR" altLang="en-US" b="0" dirty="0"/>
              <a:t>연결 설정 요구를 의미하는 플래그 비트이므로 가상 회선 연결을 설정하는 과정에서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FIN : </a:t>
            </a:r>
            <a:r>
              <a:rPr lang="ko-KR" altLang="en-US" b="0" dirty="0"/>
              <a:t>한쪽 프로세스에서 더는 전송할 데이터가 없어 연결을 종료하고 싶다는 의사 표시를 </a:t>
            </a:r>
            <a:r>
              <a:rPr lang="ko-KR" altLang="en-US" b="0" dirty="0" smtClean="0"/>
              <a:t>상대방에게 </a:t>
            </a:r>
            <a:r>
              <a:rPr lang="ko-KR" altLang="en-US" b="0" dirty="0"/>
              <a:t>알리려고 </a:t>
            </a:r>
            <a:r>
              <a:rPr lang="ko-KR" altLang="en-US" b="0" dirty="0" smtClean="0"/>
              <a:t>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3466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헤더 구조 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혼잡 제어</a:t>
            </a:r>
          </a:p>
          <a:p>
            <a:pPr lvl="1"/>
            <a:r>
              <a:rPr lang="en-US" altLang="ko-KR" b="0" dirty="0"/>
              <a:t>TCP </a:t>
            </a:r>
            <a:r>
              <a:rPr lang="ko-KR" altLang="en-US" b="0" dirty="0"/>
              <a:t>프로토콜에 추가된 </a:t>
            </a:r>
            <a:r>
              <a:rPr lang="en-US" altLang="ko-KR" b="0" dirty="0" smtClean="0"/>
              <a:t>ECN </a:t>
            </a:r>
            <a:r>
              <a:rPr lang="ko-KR" altLang="en-US" b="0" dirty="0" smtClean="0"/>
              <a:t>기능은 </a:t>
            </a:r>
            <a:r>
              <a:rPr lang="ko-KR" altLang="en-US" b="0" dirty="0"/>
              <a:t>라우터가</a:t>
            </a:r>
            <a:r>
              <a:rPr lang="ko-KR" altLang="en-US" b="0" dirty="0"/>
              <a:t> 송신 </a:t>
            </a:r>
            <a:r>
              <a:rPr lang="ko-KR" altLang="en-US" b="0" dirty="0" smtClean="0"/>
              <a:t>프로세스에 명시적으로 </a:t>
            </a:r>
            <a:r>
              <a:rPr lang="ko-KR" altLang="en-US" b="0" dirty="0"/>
              <a:t>혼잡 발생을 알려주어 송신 프로세스 스스로 </a:t>
            </a:r>
            <a:r>
              <a:rPr lang="ko-KR" altLang="en-US" b="0" dirty="0"/>
              <a:t>트래픽을</a:t>
            </a:r>
            <a:r>
              <a:rPr lang="ko-KR" altLang="en-US" b="0" dirty="0"/>
              <a:t> 완화하는 </a:t>
            </a:r>
            <a:r>
              <a:rPr lang="ko-KR" altLang="en-US" b="0" dirty="0" smtClean="0"/>
              <a:t>기술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TCP</a:t>
            </a:r>
            <a:r>
              <a:rPr lang="ko-KR" altLang="en-US" b="0" dirty="0" smtClean="0"/>
              <a:t>는 </a:t>
            </a:r>
            <a:r>
              <a:rPr lang="en-US" altLang="ko-KR" b="0" dirty="0"/>
              <a:t>ECN </a:t>
            </a:r>
            <a:r>
              <a:rPr lang="ko-KR" altLang="en-US" b="0" dirty="0"/>
              <a:t>기능을 지원하기 위해 </a:t>
            </a:r>
            <a:r>
              <a:rPr lang="en-US" altLang="ko-KR" b="0" dirty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9-8]</a:t>
            </a:r>
            <a:r>
              <a:rPr lang="ko-KR" altLang="en-US" b="0" dirty="0"/>
              <a:t>의 </a:t>
            </a:r>
            <a:r>
              <a:rPr lang="en-US" altLang="ko-KR" b="0" dirty="0"/>
              <a:t>CWR </a:t>
            </a:r>
            <a:r>
              <a:rPr lang="ko-KR" altLang="en-US" b="0" dirty="0"/>
              <a:t>필드와 </a:t>
            </a:r>
            <a:r>
              <a:rPr lang="en-US" altLang="ko-KR" b="0" dirty="0"/>
              <a:t>ECE </a:t>
            </a:r>
            <a:r>
              <a:rPr lang="ko-KR" altLang="en-US" b="0" dirty="0"/>
              <a:t>필드를 </a:t>
            </a:r>
            <a:r>
              <a:rPr lang="ko-KR" altLang="en-US" b="0" dirty="0" smtClean="0"/>
              <a:t>정의</a:t>
            </a:r>
            <a:endParaRPr lang="en-US" altLang="ko-KR" b="0" dirty="0" smtClean="0"/>
          </a:p>
          <a:p>
            <a:pPr lvl="2"/>
            <a:r>
              <a:rPr lang="en-US" altLang="ko-KR" b="0" dirty="0" smtClean="0"/>
              <a:t>CWR </a:t>
            </a:r>
          </a:p>
          <a:p>
            <a:pPr lvl="3"/>
            <a:r>
              <a:rPr lang="en-US" altLang="ko-KR" b="0" dirty="0" smtClean="0"/>
              <a:t>ECE </a:t>
            </a:r>
            <a:r>
              <a:rPr lang="ko-KR" altLang="en-US" b="0" dirty="0"/>
              <a:t>비트를</a:t>
            </a:r>
            <a:r>
              <a:rPr lang="ko-KR" altLang="en-US" b="0" dirty="0"/>
              <a:t> 수신한 송신 프로세스가 송신 윈도우 크기를 </a:t>
            </a:r>
            <a:r>
              <a:rPr lang="ko-KR" altLang="en-US" b="0" dirty="0" smtClean="0"/>
              <a:t>줄였음을 </a:t>
            </a:r>
            <a:r>
              <a:rPr lang="ko-KR" altLang="en-US" b="0" dirty="0"/>
              <a:t>통지하는 것이 </a:t>
            </a:r>
            <a:r>
              <a:rPr lang="ko-KR" altLang="en-US" b="0" dirty="0" smtClean="0"/>
              <a:t>목적</a:t>
            </a:r>
            <a:endParaRPr lang="en-US" altLang="ko-KR" b="0" dirty="0" smtClean="0"/>
          </a:p>
          <a:p>
            <a:pPr lvl="3"/>
            <a:r>
              <a:rPr lang="ko-KR" altLang="en-US" b="0" dirty="0" smtClean="0"/>
              <a:t>더 </a:t>
            </a:r>
            <a:r>
              <a:rPr lang="ko-KR" altLang="en-US" b="0" dirty="0"/>
              <a:t>이상의 </a:t>
            </a:r>
            <a:r>
              <a:rPr lang="en-US" altLang="ko-KR" b="0" dirty="0"/>
              <a:t>ECE</a:t>
            </a:r>
            <a:r>
              <a:rPr lang="ko-KR" altLang="en-US" b="0" dirty="0"/>
              <a:t>를 전송하지 말라는 </a:t>
            </a:r>
            <a:r>
              <a:rPr lang="ko-KR" altLang="en-US" b="0" dirty="0" smtClean="0"/>
              <a:t>의미</a:t>
            </a:r>
            <a:endParaRPr lang="en-US" altLang="ko-KR" b="0" dirty="0"/>
          </a:p>
          <a:p>
            <a:pPr lvl="2"/>
            <a:r>
              <a:rPr lang="en-US" altLang="ko-KR" b="0" dirty="0" smtClean="0"/>
              <a:t>ECE </a:t>
            </a:r>
          </a:p>
          <a:p>
            <a:pPr lvl="3"/>
            <a:r>
              <a:rPr lang="en-US" altLang="ko-KR" b="0" dirty="0" smtClean="0"/>
              <a:t>ECN-Echo</a:t>
            </a:r>
            <a:r>
              <a:rPr lang="ko-KR" altLang="en-US" b="0" dirty="0"/>
              <a:t>로도 약칭되며</a:t>
            </a:r>
            <a:r>
              <a:rPr lang="en-US" altLang="ko-KR" b="0" dirty="0"/>
              <a:t>, </a:t>
            </a:r>
            <a:r>
              <a:rPr lang="ko-KR" altLang="en-US" b="0" dirty="0"/>
              <a:t>네트워크 </a:t>
            </a:r>
            <a:r>
              <a:rPr lang="ko-KR" altLang="en-US" b="0" dirty="0" err="1"/>
              <a:t>트래픽이</a:t>
            </a:r>
            <a:r>
              <a:rPr lang="ko-KR" altLang="en-US" b="0" dirty="0"/>
              <a:t> </a:t>
            </a:r>
            <a:r>
              <a:rPr lang="ko-KR" altLang="en-US" b="0" dirty="0" smtClean="0"/>
              <a:t>많아질 </a:t>
            </a:r>
            <a:r>
              <a:rPr lang="ko-KR" altLang="en-US" b="0" dirty="0"/>
              <a:t>때 </a:t>
            </a:r>
            <a:r>
              <a:rPr lang="ko-KR" altLang="en-US" b="0" dirty="0"/>
              <a:t>라우터가</a:t>
            </a:r>
            <a:r>
              <a:rPr lang="ko-KR" altLang="en-US" b="0" dirty="0"/>
              <a:t> 송신 프로세스에 명시적으로 혼잡을 알리려고 </a:t>
            </a:r>
            <a:r>
              <a:rPr lang="ko-KR" altLang="en-US" b="0" dirty="0" smtClean="0"/>
              <a:t>사용</a:t>
            </a:r>
            <a:endParaRPr lang="en-US" altLang="ko-KR" b="0" dirty="0" smtClean="0"/>
          </a:p>
        </p:txBody>
      </p:sp>
    </p:spTree>
    <p:extLst>
      <p:ext uri="{BB962C8B-B14F-4D97-AF65-F5344CB8AC3E}">
        <p14:creationId xmlns:p14="http://schemas.microsoft.com/office/powerpoint/2010/main" val="291035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idx="10"/>
          </p:nvPr>
        </p:nvSpPr>
        <p:spPr>
          <a:xfrm>
            <a:off x="457200" y="2847422"/>
            <a:ext cx="11430000" cy="3705778"/>
          </a:xfrm>
        </p:spPr>
        <p:txBody>
          <a:bodyPr/>
          <a:lstStyle/>
          <a:p>
            <a:r>
              <a:rPr lang="ko-KR" altLang="en-US" dirty="0"/>
              <a:t>전송 계층 프로토콜이 제공하는 기능을 이해한다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전송 </a:t>
            </a:r>
            <a:r>
              <a:rPr lang="ko-KR" altLang="en-US" dirty="0"/>
              <a:t>계층 프로토콜을 설계하는 과정에서 고려할 사항을 이해한다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TCP </a:t>
            </a:r>
            <a:r>
              <a:rPr lang="ko-KR" altLang="en-US" dirty="0"/>
              <a:t>헤더에 정의된 필드의 역할을 이해한다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TCP</a:t>
            </a:r>
            <a:r>
              <a:rPr lang="ko-KR" altLang="en-US" dirty="0"/>
              <a:t>에서 사용하는 </a:t>
            </a:r>
            <a:r>
              <a:rPr lang="en-US" altLang="ko-KR" dirty="0"/>
              <a:t>Well-known </a:t>
            </a:r>
            <a:r>
              <a:rPr lang="ko-KR" altLang="en-US" dirty="0"/>
              <a:t>포트를 알아본다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TCP</a:t>
            </a:r>
            <a:r>
              <a:rPr lang="ko-KR" altLang="en-US" dirty="0"/>
              <a:t>의 연결 설정</a:t>
            </a:r>
            <a:r>
              <a:rPr lang="en-US" altLang="ko-KR" dirty="0"/>
              <a:t>, </a:t>
            </a:r>
            <a:r>
              <a:rPr lang="ko-KR" altLang="en-US" dirty="0"/>
              <a:t>데이터 전송</a:t>
            </a:r>
            <a:r>
              <a:rPr lang="en-US" altLang="ko-KR" dirty="0"/>
              <a:t>, </a:t>
            </a:r>
            <a:r>
              <a:rPr lang="ko-KR" altLang="en-US" dirty="0"/>
              <a:t>연결 해제 과정을 이해한다</a:t>
            </a:r>
            <a:r>
              <a:rPr lang="en-US" altLang="ko-KR" dirty="0"/>
              <a:t>.</a:t>
            </a:r>
          </a:p>
          <a:p>
            <a:r>
              <a:rPr lang="en-US" altLang="ko-KR" dirty="0" smtClean="0"/>
              <a:t>TCP/IP</a:t>
            </a:r>
            <a:r>
              <a:rPr lang="ko-KR" altLang="en-US" dirty="0"/>
              <a:t>의 혼잡 제어 기능을 알아본다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526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TCP </a:t>
            </a:r>
            <a:r>
              <a:rPr lang="ko-KR" altLang="en-US" dirty="0"/>
              <a:t>헤더 구조 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캡슐화</a:t>
            </a:r>
          </a:p>
          <a:p>
            <a:pPr marL="628650" lvl="3" indent="0">
              <a:buNone/>
            </a:pPr>
            <a:r>
              <a:rPr lang="en-US" altLang="ko-KR" b="0" dirty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9-9]</a:t>
            </a:r>
            <a:r>
              <a:rPr lang="ko-KR" altLang="en-US" b="0" dirty="0"/>
              <a:t>는 </a:t>
            </a:r>
            <a:r>
              <a:rPr lang="en-US" altLang="ko-KR" b="0" dirty="0"/>
              <a:t>TCP </a:t>
            </a:r>
            <a:r>
              <a:rPr lang="ko-KR" altLang="en-US" b="0" dirty="0"/>
              <a:t>세그먼트가 상하 계층의 데이터 단위와 어떤 관계에 있는지 </a:t>
            </a:r>
            <a:r>
              <a:rPr lang="ko-KR" altLang="en-US" b="0" dirty="0" smtClean="0"/>
              <a:t>설명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1" y="2166551"/>
            <a:ext cx="5715000" cy="267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440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포트 </a:t>
            </a:r>
            <a:r>
              <a:rPr lang="ko-KR" altLang="en-US" dirty="0" smtClean="0"/>
              <a:t>번호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6319615" cy="5518344"/>
          </a:xfrm>
        </p:spPr>
        <p:txBody>
          <a:bodyPr/>
          <a:lstStyle/>
          <a:p>
            <a:pPr lvl="1"/>
            <a:r>
              <a:rPr lang="ko-KR" altLang="en-US" b="0" dirty="0"/>
              <a:t>포트 </a:t>
            </a:r>
            <a:r>
              <a:rPr lang="ko-KR" altLang="en-US" b="0" dirty="0" smtClean="0"/>
              <a:t>번호는 </a:t>
            </a:r>
            <a:r>
              <a:rPr lang="en-US" altLang="ko-KR" b="0" dirty="0"/>
              <a:t>TCP</a:t>
            </a:r>
            <a:r>
              <a:rPr lang="ko-KR" altLang="en-US" b="0" dirty="0"/>
              <a:t>와 </a:t>
            </a:r>
            <a:r>
              <a:rPr lang="en-US" altLang="ko-KR" b="0" dirty="0"/>
              <a:t>UDP</a:t>
            </a:r>
            <a:r>
              <a:rPr lang="ko-KR" altLang="en-US" b="0" dirty="0"/>
              <a:t>가 상위 계층에 제공하는 주소 표현 </a:t>
            </a:r>
            <a:r>
              <a:rPr lang="ko-KR" altLang="en-US" b="0" dirty="0" smtClean="0"/>
              <a:t>방식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유닉스 환경에서는 </a:t>
            </a:r>
            <a:r>
              <a:rPr lang="ko-KR" altLang="en-US" b="0" dirty="0"/>
              <a:t>소켓으로 포트를 구현하므로</a:t>
            </a:r>
            <a:r>
              <a:rPr lang="en-US" altLang="ko-KR" b="0" dirty="0"/>
              <a:t>, TCP/UDP </a:t>
            </a:r>
            <a:r>
              <a:rPr lang="ko-KR" altLang="en-US" b="0" dirty="0"/>
              <a:t>프로토콜을 사용하려면 소켓 시스템 콜의 </a:t>
            </a:r>
            <a:r>
              <a:rPr lang="ko-KR" altLang="en-US" b="0" dirty="0" smtClean="0"/>
              <a:t>인터페이스를 </a:t>
            </a:r>
            <a:r>
              <a:rPr lang="ko-KR" altLang="en-US" b="0" dirty="0"/>
              <a:t>알아야 </a:t>
            </a:r>
            <a:r>
              <a:rPr lang="ko-KR" altLang="en-US" b="0" dirty="0" smtClean="0"/>
              <a:t>함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소켓 시스템 </a:t>
            </a:r>
            <a:r>
              <a:rPr lang="ko-KR" altLang="en-US" b="0" dirty="0"/>
              <a:t>콜을 이용해 </a:t>
            </a:r>
            <a:r>
              <a:rPr lang="en-US" altLang="ko-KR" b="0" dirty="0"/>
              <a:t>TCP </a:t>
            </a:r>
            <a:r>
              <a:rPr lang="ko-KR" altLang="en-US" b="0" dirty="0"/>
              <a:t>연결 설정이 되면 통신 양단의 </a:t>
            </a:r>
            <a:r>
              <a:rPr lang="ko-KR" altLang="en-US" b="0" dirty="0" smtClean="0"/>
              <a:t>프로세스가 </a:t>
            </a:r>
            <a:r>
              <a:rPr lang="ko-KR" altLang="en-US" b="0" dirty="0"/>
              <a:t>사용하는 고유 </a:t>
            </a:r>
            <a:r>
              <a:rPr lang="ko-KR" altLang="en-US" b="0" dirty="0" smtClean="0"/>
              <a:t>주소는 해당 호스트의 </a:t>
            </a:r>
            <a:r>
              <a:rPr lang="en-US" altLang="ko-KR" b="0" dirty="0" smtClean="0"/>
              <a:t>IP </a:t>
            </a:r>
            <a:r>
              <a:rPr lang="ko-KR" altLang="en-US" b="0" dirty="0" smtClean="0"/>
              <a:t>주소와 호스트 내부의 포트 번호가 조합된 형태</a:t>
            </a:r>
            <a:endParaRPr lang="en-US" altLang="ko-KR" b="0" dirty="0" smtClean="0"/>
          </a:p>
          <a:p>
            <a:pPr lvl="1"/>
            <a:r>
              <a:rPr lang="en-US" altLang="ko-KR" b="0" dirty="0"/>
              <a:t>Well-known </a:t>
            </a:r>
            <a:r>
              <a:rPr lang="ko-KR" altLang="en-US" b="0" dirty="0"/>
              <a:t>포트 </a:t>
            </a:r>
            <a:r>
              <a:rPr lang="en-US" altLang="ko-KR" b="0" dirty="0" smtClean="0"/>
              <a:t>: </a:t>
            </a:r>
            <a:r>
              <a:rPr lang="ko-KR" altLang="en-US" b="0" dirty="0" smtClean="0"/>
              <a:t>인터넷 </a:t>
            </a:r>
            <a:r>
              <a:rPr lang="ko-KR" altLang="en-US" b="0" dirty="0"/>
              <a:t>환경에서 많이 사용하는 네트워크 응용 서비스의 서버 프로세스에 할당된 포트 </a:t>
            </a:r>
            <a:r>
              <a:rPr lang="ko-KR" altLang="en-US" b="0" dirty="0" smtClean="0"/>
              <a:t>번호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905000"/>
            <a:ext cx="2630772" cy="442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780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en-US" altLang="ko-KR" dirty="0"/>
              <a:t>TCP</a:t>
            </a:r>
            <a:r>
              <a:rPr lang="ko-KR" altLang="en-US" dirty="0"/>
              <a:t>의 동작 원리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6552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/>
              <a:t>단계 설정 </a:t>
            </a:r>
            <a:r>
              <a:rPr lang="ko-KR" altLang="en-US" dirty="0" smtClean="0"/>
              <a:t>방식</a:t>
            </a:r>
            <a:endParaRPr lang="en-US" altLang="ko-KR" dirty="0"/>
          </a:p>
          <a:p>
            <a:pPr lvl="1"/>
            <a:r>
              <a:rPr lang="en-US" altLang="ko-KR" dirty="0" smtClean="0"/>
              <a:t>TCP</a:t>
            </a:r>
            <a:r>
              <a:rPr lang="ko-KR" altLang="en-US" dirty="0"/>
              <a:t>를 사용하는 프로세스가 가장 먼저 실행하는 연결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A </a:t>
            </a:r>
            <a:r>
              <a:rPr lang="ko-KR" altLang="en-US" dirty="0"/>
              <a:t>프로세스가 연결 설정을 요구하고</a:t>
            </a:r>
            <a:r>
              <a:rPr lang="en-US" altLang="ko-KR" dirty="0"/>
              <a:t>, B </a:t>
            </a:r>
            <a:r>
              <a:rPr lang="ko-KR" altLang="en-US" dirty="0"/>
              <a:t>프로세스가 이를 수락하는 형식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631655"/>
            <a:ext cx="5043488" cy="420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087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smtClean="0"/>
              <a:t>전송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5481415" cy="5518344"/>
          </a:xfrm>
        </p:spPr>
        <p:txBody>
          <a:bodyPr/>
          <a:lstStyle/>
          <a:p>
            <a:r>
              <a:rPr lang="ko-KR" altLang="en-US" dirty="0"/>
              <a:t>정상적인 데이터 </a:t>
            </a:r>
            <a:r>
              <a:rPr lang="ko-KR" altLang="en-US" dirty="0" smtClean="0"/>
              <a:t>전송</a:t>
            </a:r>
            <a:endParaRPr lang="en-US" altLang="ko-KR" dirty="0" smtClean="0"/>
          </a:p>
          <a:p>
            <a:pPr lvl="2"/>
            <a:r>
              <a:rPr lang="en-US" altLang="ko-KR" b="0" dirty="0"/>
              <a:t>TCP</a:t>
            </a:r>
            <a:r>
              <a:rPr lang="ko-KR" altLang="en-US" b="0" dirty="0"/>
              <a:t>의 데이터 전송은 </a:t>
            </a:r>
            <a:r>
              <a:rPr lang="en-US" altLang="ko-KR" b="0" dirty="0"/>
              <a:t>[</a:t>
            </a:r>
            <a:r>
              <a:rPr lang="ko-KR" altLang="en-US" b="0" dirty="0"/>
              <a:t>그림 </a:t>
            </a:r>
            <a:r>
              <a:rPr lang="en-US" altLang="ko-KR" b="0" dirty="0"/>
              <a:t>9-11]</a:t>
            </a:r>
            <a:r>
              <a:rPr lang="ko-KR" altLang="en-US" b="0" dirty="0"/>
              <a:t>의 </a:t>
            </a:r>
            <a:r>
              <a:rPr lang="en-US" altLang="ko-KR" b="0" dirty="0"/>
              <a:t>(b)</a:t>
            </a:r>
            <a:r>
              <a:rPr lang="ko-KR" altLang="en-US" b="0" dirty="0"/>
              <a:t>처럼 양쪽 프로세스가 동시에 데이터를 전송할 </a:t>
            </a:r>
            <a:r>
              <a:rPr lang="ko-KR" altLang="en-US" b="0" dirty="0" smtClean="0"/>
              <a:t>수 있는 </a:t>
            </a:r>
            <a:r>
              <a:rPr lang="ko-KR" altLang="en-US" b="0" dirty="0"/>
              <a:t>전이중</a:t>
            </a:r>
            <a:r>
              <a:rPr lang="ko-KR" altLang="en-US" b="0" dirty="0"/>
              <a:t> 방식을 </a:t>
            </a:r>
            <a:r>
              <a:rPr lang="ko-KR" altLang="en-US" b="0" dirty="0" smtClean="0"/>
              <a:t>지원</a:t>
            </a:r>
            <a:endParaRPr lang="en-US" altLang="ko-KR" b="0" dirty="0" smtClean="0"/>
          </a:p>
          <a:p>
            <a:pPr lvl="2"/>
            <a:r>
              <a:rPr lang="en-US" altLang="ko-KR" b="0" dirty="0"/>
              <a:t>(a)</a:t>
            </a:r>
            <a:r>
              <a:rPr lang="ko-KR" altLang="en-US" b="0" dirty="0"/>
              <a:t>에서 개념적인 연결 설정의 </a:t>
            </a:r>
            <a:r>
              <a:rPr lang="en-US" altLang="ko-KR" b="0" dirty="0"/>
              <a:t>2</a:t>
            </a:r>
            <a:r>
              <a:rPr lang="ko-KR" altLang="en-US" b="0" dirty="0"/>
              <a:t>단계가 이루어지고</a:t>
            </a:r>
            <a:r>
              <a:rPr lang="en-US" altLang="ko-KR" b="0" dirty="0"/>
              <a:t>, </a:t>
            </a:r>
            <a:r>
              <a:rPr lang="ko-KR" altLang="en-US" b="0" dirty="0"/>
              <a:t>이어서 </a:t>
            </a:r>
            <a:r>
              <a:rPr lang="en-US" altLang="ko-KR" b="0" dirty="0"/>
              <a:t>(b)</a:t>
            </a:r>
            <a:r>
              <a:rPr lang="ko-KR" altLang="en-US" b="0" dirty="0"/>
              <a:t>에서 </a:t>
            </a:r>
            <a:r>
              <a:rPr lang="en-US" altLang="ko-KR" b="0" dirty="0"/>
              <a:t>A </a:t>
            </a:r>
            <a:r>
              <a:rPr lang="ko-KR" altLang="en-US" b="0" dirty="0"/>
              <a:t>프로세스가 바로 </a:t>
            </a:r>
            <a:r>
              <a:rPr lang="ko-KR" altLang="en-US" b="0" dirty="0" smtClean="0"/>
              <a:t>데이터 </a:t>
            </a:r>
            <a:r>
              <a:rPr lang="ko-KR" altLang="en-US" b="0" dirty="0"/>
              <a:t>전송을 시작한다</a:t>
            </a:r>
            <a:r>
              <a:rPr lang="en-US" altLang="ko-KR" b="0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540" y="1600200"/>
            <a:ext cx="572605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220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전송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데이터 전송 </a:t>
            </a:r>
            <a:r>
              <a:rPr lang="ko-KR" altLang="en-US" dirty="0" smtClean="0"/>
              <a:t>오류</a:t>
            </a:r>
            <a:endParaRPr lang="en-US" altLang="ko-KR" dirty="0" smtClean="0"/>
          </a:p>
          <a:p>
            <a:pPr lvl="2"/>
            <a:r>
              <a:rPr lang="en-US" altLang="ko-KR" b="0" dirty="0" smtClean="0"/>
              <a:t>A </a:t>
            </a:r>
            <a:r>
              <a:rPr lang="ko-KR" altLang="en-US" b="0" dirty="0"/>
              <a:t>프로세스가 </a:t>
            </a:r>
            <a:r>
              <a:rPr lang="en-US" altLang="ko-KR" b="0" dirty="0"/>
              <a:t>TCP </a:t>
            </a:r>
            <a:r>
              <a:rPr lang="ko-KR" altLang="en-US" b="0" dirty="0"/>
              <a:t>세그먼트 </a:t>
            </a:r>
            <a:r>
              <a:rPr lang="en-US" altLang="ko-KR" b="0" dirty="0"/>
              <a:t>3</a:t>
            </a:r>
            <a:r>
              <a:rPr lang="ko-KR" altLang="en-US" b="0" dirty="0"/>
              <a:t>개를 연속으로 전송하고</a:t>
            </a:r>
            <a:r>
              <a:rPr lang="en-US" altLang="ko-KR" b="0" dirty="0"/>
              <a:t>, </a:t>
            </a:r>
            <a:r>
              <a:rPr lang="ko-KR" altLang="en-US" b="0" dirty="0"/>
              <a:t>이 중 세 번째 </a:t>
            </a:r>
            <a:r>
              <a:rPr lang="ko-KR" altLang="en-US" b="0" dirty="0" smtClean="0"/>
              <a:t>세그먼트에 </a:t>
            </a:r>
            <a:r>
              <a:rPr lang="ko-KR" altLang="en-US" b="0" dirty="0"/>
              <a:t>오류가 발생했다고 가정한 </a:t>
            </a:r>
            <a:r>
              <a:rPr lang="ko-KR" altLang="en-US" b="0" dirty="0" smtClean="0"/>
              <a:t>경우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397" y="2438400"/>
            <a:ext cx="600928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558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 해제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연결 해제 단계는 </a:t>
            </a:r>
            <a:r>
              <a:rPr lang="ko-KR" altLang="en-US" b="0" dirty="0" smtClean="0"/>
              <a:t>연결을 </a:t>
            </a:r>
            <a:r>
              <a:rPr lang="ko-KR" altLang="en-US" b="0" dirty="0"/>
              <a:t>해제하고자 하는 쪽에서 </a:t>
            </a:r>
            <a:r>
              <a:rPr lang="en-US" altLang="ko-KR" b="0" dirty="0"/>
              <a:t>FIN </a:t>
            </a:r>
            <a:r>
              <a:rPr lang="ko-KR" altLang="en-US" b="0" dirty="0"/>
              <a:t>플래그를 지정해 </a:t>
            </a:r>
            <a:r>
              <a:rPr lang="ko-KR" altLang="en-US" b="0" dirty="0" smtClean="0"/>
              <a:t>요구</a:t>
            </a:r>
            <a:endParaRPr lang="en-US" altLang="ko-KR" b="0" dirty="0" smtClean="0"/>
          </a:p>
          <a:p>
            <a:pPr lvl="1"/>
            <a:r>
              <a:rPr lang="ko-KR" altLang="en-US" b="0" dirty="0"/>
              <a:t>연결 해제는 양쪽 프로세스의 동의하에</a:t>
            </a:r>
            <a:r>
              <a:rPr lang="ko-KR" altLang="en-US" b="0" dirty="0"/>
              <a:t> 진행되기 때문에 연결 해제 세그먼트를 </a:t>
            </a:r>
            <a:r>
              <a:rPr lang="ko-KR" altLang="en-US" b="0" dirty="0" smtClean="0"/>
              <a:t>받은 프로세스가 </a:t>
            </a:r>
            <a:r>
              <a:rPr lang="en-US" altLang="ko-KR" b="0" dirty="0"/>
              <a:t>FIN </a:t>
            </a:r>
            <a:r>
              <a:rPr lang="ko-KR" altLang="en-US" b="0" dirty="0"/>
              <a:t>플래그로 응답할 때까지 연결은 계속 </a:t>
            </a:r>
            <a:r>
              <a:rPr lang="ko-KR" altLang="en-US" b="0" dirty="0" smtClean="0"/>
              <a:t>유지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1" y="2455230"/>
            <a:ext cx="4724400" cy="440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715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혼잡 </a:t>
            </a:r>
            <a:r>
              <a:rPr lang="ko-KR" altLang="en-US" dirty="0" smtClean="0"/>
              <a:t>제어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en-US" altLang="ko-KR" b="0" dirty="0" smtClean="0"/>
              <a:t>ECN </a:t>
            </a:r>
            <a:r>
              <a:rPr lang="ko-KR" altLang="en-US" b="0" dirty="0" smtClean="0"/>
              <a:t>기능은 </a:t>
            </a:r>
            <a:r>
              <a:rPr lang="en-US" altLang="ko-KR" b="0" dirty="0"/>
              <a:t>TCP</a:t>
            </a:r>
            <a:r>
              <a:rPr lang="ko-KR" altLang="en-US" b="0" dirty="0"/>
              <a:t>의 혼잡 제어 기능을 </a:t>
            </a:r>
            <a:r>
              <a:rPr lang="ko-KR" altLang="en-US" b="0" dirty="0" smtClean="0"/>
              <a:t>지원</a:t>
            </a:r>
            <a:endParaRPr lang="en-US" altLang="ko-KR" dirty="0"/>
          </a:p>
          <a:p>
            <a:pPr marL="628650" lvl="3" indent="0">
              <a:buNone/>
            </a:pPr>
            <a:r>
              <a:rPr lang="en-US" altLang="ko-KR" dirty="0"/>
              <a:t>TCP </a:t>
            </a:r>
            <a:r>
              <a:rPr lang="ko-KR" altLang="en-US" dirty="0"/>
              <a:t>연결 설정 단계에서 </a:t>
            </a:r>
            <a:r>
              <a:rPr lang="en-US" altLang="ko-KR" dirty="0"/>
              <a:t>ECN </a:t>
            </a:r>
            <a:r>
              <a:rPr lang="ko-KR" altLang="en-US" dirty="0"/>
              <a:t>사용에 대한 동의 </a:t>
            </a:r>
            <a:r>
              <a:rPr lang="ko-KR" altLang="en-US" dirty="0" smtClean="0"/>
              <a:t>절차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981200"/>
            <a:ext cx="4296996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3567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혼잡 제어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en-US" altLang="ko-KR" b="0" dirty="0"/>
              <a:t>ECN </a:t>
            </a:r>
            <a:r>
              <a:rPr lang="ko-KR" altLang="en-US" b="0" dirty="0"/>
              <a:t>기능이 동작하는 </a:t>
            </a:r>
            <a:r>
              <a:rPr lang="en-US" altLang="ko-KR" b="0" dirty="0"/>
              <a:t>TCP </a:t>
            </a:r>
            <a:r>
              <a:rPr lang="ko-KR" altLang="en-US" b="0" dirty="0"/>
              <a:t>연결을 사용하여 데이터를 전송하는 과정의 혼잡 제어 </a:t>
            </a:r>
            <a:r>
              <a:rPr lang="ko-KR" altLang="en-US" b="0" dirty="0" smtClean="0"/>
              <a:t>처리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237" y="1680562"/>
            <a:ext cx="6938963" cy="502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0577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4E27F5"/>
                </a:solidFill>
              </a:rPr>
              <a:t>01</a:t>
            </a:r>
            <a:r>
              <a:rPr lang="en-US" altLang="ko-KR" dirty="0" smtClean="0"/>
              <a:t> </a:t>
            </a:r>
            <a:r>
              <a:rPr lang="ko-KR" altLang="en-US" dirty="0"/>
              <a:t>전송 계층의 </a:t>
            </a:r>
            <a:r>
              <a:rPr lang="ko-KR" altLang="en-US" dirty="0" smtClean="0"/>
              <a:t>기능</a:t>
            </a:r>
            <a:endParaRPr lang="ko-KR" altLang="en-US" dirty="0" smtClean="0"/>
          </a:p>
          <a:p>
            <a:r>
              <a:rPr lang="en-US" altLang="ko-KR" dirty="0" smtClean="0">
                <a:solidFill>
                  <a:srgbClr val="4E27F5"/>
                </a:solidFill>
              </a:rPr>
              <a:t>02</a:t>
            </a:r>
            <a:r>
              <a:rPr lang="en-US" altLang="ko-KR" dirty="0" smtClean="0"/>
              <a:t> </a:t>
            </a:r>
            <a:r>
              <a:rPr lang="en-US" altLang="ko-KR" dirty="0"/>
              <a:t>TCP</a:t>
            </a:r>
            <a:r>
              <a:rPr lang="ko-KR" altLang="en-US" dirty="0"/>
              <a:t>의 헤더 </a:t>
            </a:r>
            <a:r>
              <a:rPr lang="ko-KR" altLang="en-US" dirty="0" smtClean="0"/>
              <a:t>구조</a:t>
            </a:r>
            <a:endParaRPr lang="ko-KR" altLang="en-US" dirty="0" smtClean="0"/>
          </a:p>
          <a:p>
            <a:r>
              <a:rPr lang="en-US" altLang="ko-KR" dirty="0" smtClean="0">
                <a:solidFill>
                  <a:srgbClr val="4E27F5"/>
                </a:solidFill>
              </a:rPr>
              <a:t>03</a:t>
            </a:r>
            <a:r>
              <a:rPr lang="en-US" altLang="ko-KR" dirty="0" smtClean="0"/>
              <a:t> </a:t>
            </a:r>
            <a:r>
              <a:rPr lang="en-US" altLang="ko-KR" dirty="0"/>
              <a:t>TCP</a:t>
            </a:r>
            <a:r>
              <a:rPr lang="ko-KR" altLang="en-US" dirty="0"/>
              <a:t>의 동작 </a:t>
            </a:r>
            <a:r>
              <a:rPr lang="ko-KR" altLang="en-US" dirty="0" smtClean="0"/>
              <a:t>원리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4645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/>
              <a:t>전송 계층의 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611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전송 </a:t>
            </a:r>
            <a:r>
              <a:rPr lang="ko-KR" altLang="en-US" dirty="0" smtClean="0"/>
              <a:t>계층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전송 계층 </a:t>
            </a:r>
            <a:r>
              <a:rPr lang="ko-KR" altLang="en-US" b="0" dirty="0" smtClean="0"/>
              <a:t>프로토콜은 </a:t>
            </a:r>
            <a:r>
              <a:rPr lang="ko-KR" altLang="en-US" b="0" dirty="0"/>
              <a:t>오류 제어</a:t>
            </a:r>
            <a:r>
              <a:rPr lang="en-US" altLang="ko-KR" b="0" dirty="0"/>
              <a:t>, </a:t>
            </a:r>
            <a:r>
              <a:rPr lang="ko-KR" altLang="en-US" b="0" dirty="0"/>
              <a:t>흐름 제어</a:t>
            </a:r>
            <a:r>
              <a:rPr lang="en-US" altLang="ko-KR" b="0" dirty="0"/>
              <a:t>, </a:t>
            </a:r>
            <a:r>
              <a:rPr lang="ko-KR" altLang="en-US" b="0" dirty="0"/>
              <a:t>데이터 순서화 등의 기능 </a:t>
            </a:r>
            <a:r>
              <a:rPr lang="ko-KR" altLang="en-US" b="0" dirty="0" smtClean="0"/>
              <a:t>면에서 데이터 </a:t>
            </a:r>
            <a:r>
              <a:rPr lang="ko-KR" altLang="en-US" b="0" dirty="0"/>
              <a:t>링크 계층과 특징이 </a:t>
            </a:r>
            <a:r>
              <a:rPr lang="ko-KR" altLang="en-US" b="0" dirty="0" smtClean="0"/>
              <a:t>유사</a:t>
            </a:r>
            <a:endParaRPr lang="en-US" altLang="ko-KR" b="0" dirty="0" smtClean="0"/>
          </a:p>
          <a:p>
            <a:pPr lvl="1"/>
            <a:r>
              <a:rPr lang="ko-KR" altLang="en-US" b="0" dirty="0"/>
              <a:t>네트워크 끝단에 위치하는 통신 주체가 중간의 논리적인 선로</a:t>
            </a:r>
            <a:r>
              <a:rPr lang="en-US" altLang="ko-KR" b="0" dirty="0"/>
              <a:t>(</a:t>
            </a:r>
            <a:r>
              <a:rPr lang="ko-KR" altLang="en-US" b="0" dirty="0"/>
              <a:t>라우터로</a:t>
            </a:r>
            <a:r>
              <a:rPr lang="ko-KR" altLang="en-US" b="0" dirty="0"/>
              <a:t> 연결된 컴퓨터 </a:t>
            </a:r>
            <a:r>
              <a:rPr lang="ko-KR" altLang="en-US" b="0" dirty="0" smtClean="0"/>
              <a:t>네트워크</a:t>
            </a:r>
            <a:r>
              <a:rPr lang="en-US" altLang="ko-KR" b="0" dirty="0"/>
              <a:t>)</a:t>
            </a:r>
            <a:r>
              <a:rPr lang="ko-KR" altLang="en-US" b="0" dirty="0"/>
              <a:t>를 통해 데이터를 </a:t>
            </a:r>
            <a:r>
              <a:rPr lang="ko-KR" altLang="en-US" b="0" dirty="0" smtClean="0"/>
              <a:t>주고받음</a:t>
            </a:r>
            <a:endParaRPr lang="en-US" altLang="ko-KR" b="0" dirty="0" smtClean="0"/>
          </a:p>
          <a:p>
            <a:pPr marL="628650" lvl="3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그림 </a:t>
            </a:r>
            <a:r>
              <a:rPr lang="en-US" altLang="ko-KR" dirty="0"/>
              <a:t>9-1]</a:t>
            </a:r>
            <a:r>
              <a:rPr lang="ko-KR" altLang="en-US" dirty="0"/>
              <a:t>은 전송 계층과 데이터 링크 계층의 역할이 어떻게 다른지를 개괄적으로 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237520"/>
            <a:ext cx="6505575" cy="354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407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전송 계층의 주요 </a:t>
            </a:r>
            <a:r>
              <a:rPr lang="ko-KR" altLang="en-US" dirty="0" smtClean="0"/>
              <a:t>기능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smtClean="0"/>
              <a:t>흐름 제어</a:t>
            </a:r>
          </a:p>
          <a:p>
            <a:pPr lvl="1"/>
            <a:r>
              <a:rPr lang="ko-KR" altLang="en-US" b="0" dirty="0" smtClean="0"/>
              <a:t>양 </a:t>
            </a:r>
            <a:r>
              <a:rPr lang="ko-KR" altLang="en-US" b="0" dirty="0"/>
              <a:t>끝단의</a:t>
            </a:r>
            <a:r>
              <a:rPr lang="ko-KR" altLang="en-US" b="0" dirty="0"/>
              <a:t> 송수신 호스트에서 실행되는 </a:t>
            </a:r>
            <a:r>
              <a:rPr lang="ko-KR" altLang="en-US" b="0" dirty="0" smtClean="0"/>
              <a:t>네트워크 </a:t>
            </a:r>
            <a:r>
              <a:rPr lang="ko-KR" altLang="en-US" b="0" dirty="0"/>
              <a:t>프로세스가 데이터를 </a:t>
            </a:r>
            <a:r>
              <a:rPr lang="ko-KR" altLang="en-US" b="0" dirty="0" smtClean="0"/>
              <a:t>주고받는 </a:t>
            </a:r>
            <a:r>
              <a:rPr lang="ko-KR" altLang="en-US" b="0" dirty="0"/>
              <a:t>과정에서 필요한 주요 </a:t>
            </a:r>
            <a:r>
              <a:rPr lang="ko-KR" altLang="en-US" b="0" dirty="0" smtClean="0"/>
              <a:t>기능</a:t>
            </a:r>
            <a:endParaRPr lang="en-US" altLang="ko-KR" b="0" dirty="0" smtClean="0"/>
          </a:p>
          <a:p>
            <a:pPr lvl="1"/>
            <a:r>
              <a:rPr lang="ko-KR" altLang="en-US" b="0" dirty="0"/>
              <a:t>이론적으로 흐름 제어 기능은 수신 호스트가 슬라이딩 윈도우 프로토콜의 윈도우 하단 </a:t>
            </a:r>
            <a:r>
              <a:rPr lang="ko-KR" altLang="en-US" b="0" dirty="0" smtClean="0"/>
              <a:t>값을 조정해 수행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송신 </a:t>
            </a:r>
            <a:r>
              <a:rPr lang="ko-KR" altLang="en-US" b="0" dirty="0"/>
              <a:t>프로세스가 보낼 수 있는 </a:t>
            </a:r>
            <a:r>
              <a:rPr lang="ko-KR" altLang="en-US" b="0" dirty="0"/>
              <a:t>패킷의</a:t>
            </a:r>
            <a:r>
              <a:rPr lang="ko-KR" altLang="en-US" b="0" dirty="0"/>
              <a:t> 한계를 지정하는 방법으로 </a:t>
            </a:r>
            <a:r>
              <a:rPr lang="ko-KR" altLang="en-US" b="0" dirty="0" smtClean="0"/>
              <a:t>문제를 해결</a:t>
            </a:r>
            <a:endParaRPr lang="en-US" altLang="ko-KR" b="0" dirty="0" smtClean="0"/>
          </a:p>
          <a:p>
            <a:pPr lvl="2"/>
            <a:endParaRPr lang="en-US" altLang="ko-KR" b="0" dirty="0" smtClean="0"/>
          </a:p>
          <a:p>
            <a:r>
              <a:rPr lang="ko-KR" altLang="en-US" dirty="0"/>
              <a:t>오류 제어</a:t>
            </a:r>
          </a:p>
          <a:p>
            <a:pPr lvl="1"/>
            <a:r>
              <a:rPr lang="ko-KR" altLang="en-US" b="0" dirty="0"/>
              <a:t>데이터를 전송하는 과정에서 발생할 수 있는 </a:t>
            </a:r>
            <a:r>
              <a:rPr lang="ko-KR" altLang="en-US" b="0" dirty="0" smtClean="0"/>
              <a:t>오류에는 데이터 </a:t>
            </a:r>
            <a:r>
              <a:rPr lang="ko-KR" altLang="en-US" b="0" dirty="0"/>
              <a:t>변형과 데이터 분실이 </a:t>
            </a:r>
            <a:r>
              <a:rPr lang="ko-KR" altLang="en-US" b="0" dirty="0" smtClean="0"/>
              <a:t>있음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전송 </a:t>
            </a:r>
            <a:r>
              <a:rPr lang="ko-KR" altLang="en-US" b="0" dirty="0"/>
              <a:t>오류가 발생하여 수신 데이터의 내용이 깨지거나 </a:t>
            </a:r>
            <a:r>
              <a:rPr lang="ko-KR" altLang="en-US" b="0" dirty="0" smtClean="0"/>
              <a:t>분실되면 </a:t>
            </a:r>
            <a:r>
              <a:rPr lang="ko-KR" altLang="en-US" b="0" dirty="0"/>
              <a:t>데이터 재전송에 의한 오류 </a:t>
            </a:r>
            <a:r>
              <a:rPr lang="ko-KR" altLang="en-US" b="0" dirty="0" smtClean="0"/>
              <a:t>제어</a:t>
            </a:r>
            <a:r>
              <a:rPr lang="en-US" altLang="ko-KR" b="0" dirty="0" smtClean="0"/>
              <a:t> </a:t>
            </a:r>
            <a:r>
              <a:rPr lang="ko-KR" altLang="en-US" b="0" dirty="0"/>
              <a:t>기능에 의해 복구 절차가 </a:t>
            </a:r>
            <a:r>
              <a:rPr lang="ko-KR" altLang="en-US" b="0" dirty="0" smtClean="0"/>
              <a:t>진행</a:t>
            </a:r>
            <a:endParaRPr lang="en-US" altLang="ko-KR" b="0" dirty="0" smtClean="0"/>
          </a:p>
          <a:p>
            <a:pPr lvl="1"/>
            <a:r>
              <a:rPr lang="ko-KR" altLang="en-US" b="0" dirty="0"/>
              <a:t>전송 계층에서 발생하는 오류는 논리적으로 구축된 각 계층의 소프트웨어가 동작하는 </a:t>
            </a:r>
            <a:r>
              <a:rPr lang="ko-KR" altLang="en-US" b="0" dirty="0" smtClean="0"/>
              <a:t>과정에서 </a:t>
            </a:r>
            <a:r>
              <a:rPr lang="ko-KR" altLang="en-US" b="0" dirty="0"/>
              <a:t>데이터를 분실하는 경우가 </a:t>
            </a:r>
            <a:r>
              <a:rPr lang="ko-KR" altLang="en-US" b="0" dirty="0" smtClean="0"/>
              <a:t>대부분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3214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전송 계층의 주요 기능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분할과 병합</a:t>
            </a:r>
          </a:p>
          <a:p>
            <a:pPr lvl="1"/>
            <a:r>
              <a:rPr lang="ko-KR" altLang="en-US" b="0" dirty="0"/>
              <a:t>상위 계층에서 전송을 요구한 데이터의 크기가 전송 계층에서 처리할 수 있는 데이터 </a:t>
            </a:r>
            <a:r>
              <a:rPr lang="ko-KR" altLang="en-US" b="0" dirty="0" smtClean="0"/>
              <a:t>크기보다 </a:t>
            </a:r>
            <a:r>
              <a:rPr lang="ko-KR" altLang="en-US" b="0" dirty="0"/>
              <a:t>크면 데이터를 쪼개 전송해야 </a:t>
            </a:r>
            <a:r>
              <a:rPr lang="ko-KR" altLang="en-US" b="0" dirty="0" smtClean="0"/>
              <a:t>함</a:t>
            </a:r>
            <a:endParaRPr lang="en-US" altLang="ko-KR" b="0" dirty="0" smtClean="0"/>
          </a:p>
          <a:p>
            <a:pPr lvl="2"/>
            <a:r>
              <a:rPr lang="ko-KR" altLang="en-US" b="0" dirty="0" smtClean="0"/>
              <a:t>데이터를 </a:t>
            </a:r>
            <a:r>
              <a:rPr lang="ko-KR" altLang="en-US" b="0" dirty="0"/>
              <a:t>전송하기 전에 적합한 크기로 나누는 </a:t>
            </a:r>
            <a:r>
              <a:rPr lang="ko-KR" altLang="en-US" b="0" dirty="0" smtClean="0"/>
              <a:t>과정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분할</a:t>
            </a:r>
            <a:r>
              <a:rPr lang="en-US" altLang="ko-KR" b="0" dirty="0" smtClean="0"/>
              <a:t>)</a:t>
            </a:r>
          </a:p>
          <a:p>
            <a:pPr lvl="2"/>
            <a:r>
              <a:rPr lang="ko-KR" altLang="en-US" b="0" dirty="0" smtClean="0"/>
              <a:t>수신 </a:t>
            </a:r>
            <a:r>
              <a:rPr lang="ko-KR" altLang="en-US" b="0" dirty="0"/>
              <a:t>프로세스가 수신한 데이터를 원래 크기로 다시 </a:t>
            </a:r>
            <a:r>
              <a:rPr lang="ko-KR" altLang="en-US" b="0" dirty="0" smtClean="0"/>
              <a:t>모으는 과정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병합</a:t>
            </a:r>
            <a:r>
              <a:rPr lang="en-US" altLang="ko-KR" b="0" dirty="0" smtClean="0"/>
              <a:t>)</a:t>
            </a:r>
          </a:p>
          <a:p>
            <a:pPr lvl="1"/>
            <a:r>
              <a:rPr lang="ko-KR" altLang="en-US" b="0" dirty="0" smtClean="0"/>
              <a:t>수신 </a:t>
            </a:r>
            <a:r>
              <a:rPr lang="ko-KR" altLang="en-US" b="0" dirty="0"/>
              <a:t>프로세스가 상위 계층에 데이터를 보낼 때는 </a:t>
            </a:r>
            <a:r>
              <a:rPr lang="ko-KR" altLang="en-US" b="0" dirty="0" smtClean="0"/>
              <a:t>반드시 </a:t>
            </a:r>
            <a:r>
              <a:rPr lang="ko-KR" altLang="en-US" b="0" dirty="0"/>
              <a:t>데이터의 병합 과정을 거쳐야 계층 구조의 틀이 </a:t>
            </a:r>
            <a:r>
              <a:rPr lang="ko-KR" altLang="en-US" b="0" dirty="0" smtClean="0"/>
              <a:t>유지</a:t>
            </a:r>
            <a:endParaRPr lang="en-US" altLang="ko-KR" b="0" dirty="0" smtClean="0"/>
          </a:p>
          <a:p>
            <a:pPr lvl="1"/>
            <a:endParaRPr lang="en-US" altLang="ko-KR" b="0" dirty="0" smtClean="0"/>
          </a:p>
          <a:p>
            <a:r>
              <a:rPr lang="ko-KR" altLang="en-US" dirty="0"/>
              <a:t>서비스 프리미티브</a:t>
            </a:r>
          </a:p>
          <a:p>
            <a:pPr lvl="1"/>
            <a:r>
              <a:rPr lang="ko-KR" altLang="en-US" b="0" dirty="0" smtClean="0"/>
              <a:t>전송 </a:t>
            </a:r>
            <a:r>
              <a:rPr lang="ko-KR" altLang="en-US" b="0" dirty="0"/>
              <a:t>계층 사용자가 전송 계층 서비스를 사용하기 위한 </a:t>
            </a:r>
            <a:r>
              <a:rPr lang="ko-KR" altLang="en-US" b="0" dirty="0" smtClean="0"/>
              <a:t>인터페이스</a:t>
            </a:r>
            <a:endParaRPr lang="en-US" altLang="ko-KR" b="0" dirty="0" smtClean="0"/>
          </a:p>
          <a:p>
            <a:pPr lvl="1"/>
            <a:r>
              <a:rPr lang="ko-KR" altLang="en-US" b="0" dirty="0" err="1" smtClean="0"/>
              <a:t>비연결형</a:t>
            </a:r>
            <a:r>
              <a:rPr lang="ko-KR" altLang="en-US" b="0" dirty="0" smtClean="0"/>
              <a:t> 서비스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신뢰성이 </a:t>
            </a:r>
            <a:r>
              <a:rPr lang="ko-KR" altLang="en-US" b="0" dirty="0"/>
              <a:t>향상된 </a:t>
            </a:r>
            <a:r>
              <a:rPr lang="ko-KR" altLang="en-US" b="0" dirty="0"/>
              <a:t>연결형</a:t>
            </a:r>
            <a:r>
              <a:rPr lang="ko-KR" altLang="en-US" b="0" dirty="0"/>
              <a:t> 서비스도 </a:t>
            </a:r>
            <a:r>
              <a:rPr lang="ko-KR" altLang="en-US" b="0" dirty="0" smtClean="0"/>
              <a:t>제공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7930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설계 시 고려 </a:t>
            </a:r>
            <a:r>
              <a:rPr lang="ko-KR" altLang="en-US" dirty="0" smtClean="0"/>
              <a:t>사항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주소 표현</a:t>
            </a:r>
          </a:p>
          <a:p>
            <a:pPr lvl="1"/>
            <a:r>
              <a:rPr lang="ko-KR" altLang="en-US" b="0" dirty="0"/>
              <a:t>네트워크에서 기본적으로 필요한 일반 사항은 호스트와 라우터</a:t>
            </a:r>
            <a:r>
              <a:rPr lang="en-US" altLang="ko-KR" b="0" dirty="0"/>
              <a:t>, </a:t>
            </a:r>
            <a:r>
              <a:rPr lang="ko-KR" altLang="en-US" b="0" dirty="0"/>
              <a:t>네트워크 프로세스를 </a:t>
            </a:r>
            <a:r>
              <a:rPr lang="ko-KR" altLang="en-US" b="0" dirty="0" smtClean="0"/>
              <a:t>구분할 수 </a:t>
            </a:r>
            <a:r>
              <a:rPr lang="ko-KR" altLang="en-US" b="0" dirty="0"/>
              <a:t>있는 </a:t>
            </a:r>
            <a:r>
              <a:rPr lang="ko-KR" altLang="en-US" b="0" dirty="0" smtClean="0"/>
              <a:t>주소임</a:t>
            </a:r>
            <a:endParaRPr lang="en-US" altLang="ko-KR" b="0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b="0" dirty="0" smtClean="0"/>
              <a:t>공중 </a:t>
            </a:r>
            <a:r>
              <a:rPr lang="ko-KR" altLang="en-US" b="0" dirty="0"/>
              <a:t>전화망에서 사용하는 </a:t>
            </a:r>
            <a:r>
              <a:rPr lang="ko-KR" altLang="en-US" b="0" dirty="0" smtClean="0"/>
              <a:t>전화번호</a:t>
            </a:r>
            <a:endParaRPr lang="en-US" altLang="ko-KR" b="0" dirty="0" smtClean="0"/>
          </a:p>
          <a:p>
            <a:pPr lvl="1"/>
            <a:r>
              <a:rPr lang="en-US" altLang="ko-KR" b="0" dirty="0" smtClean="0"/>
              <a:t>TCP/IP </a:t>
            </a:r>
            <a:r>
              <a:rPr lang="ko-KR" altLang="en-US" b="0" dirty="0"/>
              <a:t>환경에서 사용하는 호스트의 </a:t>
            </a:r>
            <a:r>
              <a:rPr lang="en-US" altLang="ko-KR" b="0" dirty="0"/>
              <a:t>IP </a:t>
            </a:r>
            <a:r>
              <a:rPr lang="ko-KR" altLang="en-US" b="0" dirty="0"/>
              <a:t>주소와 포트 번호의 조합은 네트워크 계층과 전송 </a:t>
            </a:r>
            <a:r>
              <a:rPr lang="ko-KR" altLang="en-US" b="0" dirty="0" smtClean="0"/>
              <a:t>계층에서 </a:t>
            </a:r>
            <a:r>
              <a:rPr lang="ko-KR" altLang="en-US" b="0" dirty="0"/>
              <a:t>사용하는 주소 표현 방식의 </a:t>
            </a:r>
            <a:r>
              <a:rPr lang="ko-KR" altLang="en-US" b="0" dirty="0" smtClean="0"/>
              <a:t>하나</a:t>
            </a:r>
            <a:endParaRPr lang="en-US" altLang="ko-KR" b="0" dirty="0" smtClean="0"/>
          </a:p>
          <a:p>
            <a:pPr lvl="1"/>
            <a:r>
              <a:rPr lang="ko-KR" altLang="en-US" b="0" dirty="0" smtClean="0"/>
              <a:t>전송 </a:t>
            </a:r>
            <a:r>
              <a:rPr lang="ko-KR" altLang="en-US" b="0" dirty="0"/>
              <a:t>계층의 주소를 보통 </a:t>
            </a:r>
            <a:r>
              <a:rPr lang="en-US" altLang="ko-KR" b="0" dirty="0" smtClean="0"/>
              <a:t>TSAP</a:t>
            </a:r>
            <a:r>
              <a:rPr lang="ko-KR" altLang="en-US" b="0" dirty="0" smtClean="0"/>
              <a:t>라고 함</a:t>
            </a:r>
            <a:endParaRPr lang="en-US" altLang="ko-KR" b="0" dirty="0" smtClean="0"/>
          </a:p>
          <a:p>
            <a:pPr lvl="1"/>
            <a:r>
              <a:rPr lang="ko-KR" altLang="en-US" dirty="0"/>
              <a:t>주소는 구조적 또는 비구조적으로 </a:t>
            </a:r>
            <a:r>
              <a:rPr lang="ko-KR" altLang="en-US" dirty="0" smtClean="0"/>
              <a:t>표현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555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설계 시 고려 사항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 err="1" smtClean="0"/>
              <a:t>멀티플렉싱</a:t>
            </a:r>
            <a:endParaRPr lang="en-US" altLang="ko-KR" dirty="0" smtClean="0"/>
          </a:p>
          <a:p>
            <a:pPr lvl="1"/>
            <a:r>
              <a:rPr lang="ko-KR" altLang="en-US" b="0" dirty="0"/>
              <a:t>개별적으로 설정된 전송 계층 연결에서 전송 데이터의 단위인 </a:t>
            </a:r>
            <a:r>
              <a:rPr lang="en-US" altLang="ko-KR" b="0" dirty="0" smtClean="0"/>
              <a:t>TPDU</a:t>
            </a:r>
            <a:r>
              <a:rPr lang="ko-KR" altLang="en-US" b="0" dirty="0" smtClean="0"/>
              <a:t>의 </a:t>
            </a:r>
            <a:r>
              <a:rPr lang="ko-KR" altLang="en-US" b="0" dirty="0"/>
              <a:t>목적지가 동일한 호스트이면 이들 데이터를 하나의 가상 회선에 실어 전송하는 </a:t>
            </a:r>
            <a:r>
              <a:rPr lang="ko-KR" altLang="en-US" b="0" dirty="0" smtClean="0"/>
              <a:t>것이 유리</a:t>
            </a:r>
            <a:endParaRPr lang="en-US" altLang="ko-KR" b="0" dirty="0" smtClean="0"/>
          </a:p>
          <a:p>
            <a:pPr lvl="1"/>
            <a:endParaRPr lang="en-US" altLang="ko-KR" sz="1600" b="0" dirty="0" smtClean="0"/>
          </a:p>
          <a:p>
            <a:pPr marL="628650" lvl="3" indent="0">
              <a:buNone/>
            </a:pPr>
            <a:r>
              <a:rPr lang="ko-KR" altLang="en-US" b="0" dirty="0" err="1" smtClean="0"/>
              <a:t>멀티플렉싱의</a:t>
            </a:r>
            <a:r>
              <a:rPr lang="ko-KR" altLang="en-US" b="0" dirty="0" smtClean="0"/>
              <a:t> </a:t>
            </a:r>
            <a:r>
              <a:rPr lang="ko-KR" altLang="en-US" b="0" dirty="0"/>
              <a:t>종류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200400"/>
            <a:ext cx="6689753" cy="342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2501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5651</TotalTime>
  <Words>1134</Words>
  <Application>Microsoft Office PowerPoint</Application>
  <PresentationFormat>사용자 지정</PresentationFormat>
  <Paragraphs>128</Paragraphs>
  <Slides>29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1_Office 테마</vt:lpstr>
      <vt:lpstr>PowerPoint 프레젠테이션</vt:lpstr>
      <vt:lpstr>PowerPoint 프레젠테이션</vt:lpstr>
      <vt:lpstr>PowerPoint 프레젠테이션</vt:lpstr>
      <vt:lpstr>01 전송 계층의 기능</vt:lpstr>
      <vt:lpstr>전송 계층</vt:lpstr>
      <vt:lpstr>전송 계층의 주요 기능 (1)</vt:lpstr>
      <vt:lpstr>전송 계층의 주요 기능 (2)</vt:lpstr>
      <vt:lpstr>설계 시 고려 사항 (1)</vt:lpstr>
      <vt:lpstr>설계 시 고려 사항 (2)</vt:lpstr>
      <vt:lpstr>설계 시 고려 사항 (3)</vt:lpstr>
      <vt:lpstr>설계 시 고려 사항 (4)</vt:lpstr>
      <vt:lpstr>설계 시 고려 사항 (5)</vt:lpstr>
      <vt:lpstr>설계 시 고려 사항 (6)</vt:lpstr>
      <vt:lpstr>02 TCP의 헤더 구조</vt:lpstr>
      <vt:lpstr>TCP 기능 및 구조 </vt:lpstr>
      <vt:lpstr>TCP 헤더 구조 (1)</vt:lpstr>
      <vt:lpstr>TCP 헤더 구조 (2)</vt:lpstr>
      <vt:lpstr>TCP 헤더 구조 (3)</vt:lpstr>
      <vt:lpstr>TCP 헤더 구조 (4)</vt:lpstr>
      <vt:lpstr>TCP 헤더 구조 (5)</vt:lpstr>
      <vt:lpstr>포트 번호 (1)</vt:lpstr>
      <vt:lpstr>03 TCP의 동작 원리</vt:lpstr>
      <vt:lpstr>연결 설정</vt:lpstr>
      <vt:lpstr>데이터 전송 (1)</vt:lpstr>
      <vt:lpstr>데이터 전송 (2)</vt:lpstr>
      <vt:lpstr>연결 해제</vt:lpstr>
      <vt:lpstr>혼잡 제어 (1)</vt:lpstr>
      <vt:lpstr>혼잡 제어 (2)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한빛아카데미(주)</dc:creator>
  <cp:lastModifiedBy>박서연</cp:lastModifiedBy>
  <cp:revision>750</cp:revision>
  <cp:lastPrinted>1601-01-01T00:00:00Z</cp:lastPrinted>
  <dcterms:created xsi:type="dcterms:W3CDTF">1601-01-01T00:00:00Z</dcterms:created>
  <dcterms:modified xsi:type="dcterms:W3CDTF">2022-07-25T06:12:18Z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