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258" r:id="rId2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10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전송 계층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/>
              <a:t>RTP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2904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RTP </a:t>
            </a:r>
            <a:r>
              <a:rPr lang="ko-KR" altLang="en-US" dirty="0"/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RTP</a:t>
            </a:r>
          </a:p>
          <a:p>
            <a:pPr lvl="1"/>
            <a:r>
              <a:rPr lang="en-US" altLang="ko-KR" b="0" dirty="0" smtClean="0"/>
              <a:t>TCP</a:t>
            </a:r>
            <a:r>
              <a:rPr lang="ko-KR" altLang="en-US" b="0" dirty="0"/>
              <a:t>와 </a:t>
            </a:r>
            <a:r>
              <a:rPr lang="en-US" altLang="ko-KR" b="0" dirty="0"/>
              <a:t>UDP</a:t>
            </a:r>
            <a:r>
              <a:rPr lang="ko-KR" altLang="en-US" b="0" dirty="0"/>
              <a:t>를 근간으로 인터넷 환경에서 실시간 서비스를 제공하는 가장 현실적인 방법 </a:t>
            </a:r>
            <a:r>
              <a:rPr lang="ko-KR" altLang="en-US" b="0" dirty="0" smtClean="0"/>
              <a:t>중 하나는 </a:t>
            </a:r>
            <a:r>
              <a:rPr lang="en-US" altLang="ko-KR" b="0" dirty="0"/>
              <a:t>UDP</a:t>
            </a:r>
            <a:r>
              <a:rPr lang="ko-KR" altLang="en-US" b="0" dirty="0"/>
              <a:t>에 데이터그램의 순서 번호 기능을 추가하는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이러한 프로토콜의 대표적인 </a:t>
            </a:r>
            <a:r>
              <a:rPr lang="ko-KR" altLang="en-US" b="0" dirty="0"/>
              <a:t>예가 실시간 멀티미디어 데이터의 전송을 지원하는 </a:t>
            </a:r>
            <a:r>
              <a:rPr lang="en-US" altLang="ko-KR" b="0" dirty="0" smtClean="0"/>
              <a:t>RTP</a:t>
            </a:r>
          </a:p>
          <a:p>
            <a:pPr lvl="1"/>
            <a:r>
              <a:rPr lang="en-US" altLang="ko-KR" b="0" dirty="0" smtClean="0"/>
              <a:t>RTP</a:t>
            </a:r>
            <a:r>
              <a:rPr lang="ko-KR" altLang="en-US" b="0" dirty="0"/>
              <a:t>는 </a:t>
            </a:r>
            <a:r>
              <a:rPr lang="ko-KR" altLang="en-US" b="0" dirty="0" err="1" smtClean="0"/>
              <a:t>유니캐스팅뿐</a:t>
            </a:r>
            <a:r>
              <a:rPr lang="ko-KR" altLang="en-US" b="0" dirty="0" smtClean="0"/>
              <a:t> </a:t>
            </a:r>
            <a:r>
              <a:rPr lang="ko-KR" altLang="en-US" b="0" dirty="0"/>
              <a:t>아니라 멀티캐스팅도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endParaRPr lang="en-US" altLang="ko-KR" b="0" dirty="0" smtClean="0"/>
          </a:p>
          <a:p>
            <a:r>
              <a:rPr lang="en-US" altLang="ko-KR" dirty="0" smtClean="0"/>
              <a:t>RTP</a:t>
            </a:r>
            <a:r>
              <a:rPr lang="ko-KR" altLang="en-US" dirty="0"/>
              <a:t>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첫째</a:t>
            </a:r>
            <a:r>
              <a:rPr lang="en-US" altLang="ko-KR" b="0" dirty="0"/>
              <a:t>, </a:t>
            </a:r>
            <a:r>
              <a:rPr lang="ko-KR" altLang="en-US" b="0" dirty="0"/>
              <a:t>불규칙하게 수신되는 데이터의 순서를 정렬하기 위해 </a:t>
            </a:r>
            <a:r>
              <a:rPr lang="ko-KR" altLang="en-US" b="0" dirty="0" smtClean="0"/>
              <a:t>타임스탬프 방식 사용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둘째</a:t>
            </a:r>
            <a:r>
              <a:rPr lang="en-US" altLang="ko-KR" b="0" dirty="0"/>
              <a:t>, </a:t>
            </a:r>
            <a:r>
              <a:rPr lang="ko-KR" altLang="en-US" b="0" dirty="0" smtClean="0"/>
              <a:t>프로토콜의 동작이 응용 프로그램의 라이브러리 형태로 구현되는 </a:t>
            </a:r>
            <a:r>
              <a:rPr lang="en-US" altLang="ko-KR" b="0" dirty="0" smtClean="0"/>
              <a:t>ALF </a:t>
            </a:r>
            <a:r>
              <a:rPr lang="ko-KR" altLang="en-US" b="0" dirty="0" smtClean="0"/>
              <a:t>방식 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RTP</a:t>
            </a:r>
            <a:r>
              <a:rPr lang="ko-KR" altLang="en-US" b="0" dirty="0"/>
              <a:t>는 제한적인 형태로 실시간 응용 서비스를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자원 </a:t>
            </a:r>
            <a:r>
              <a:rPr lang="ko-KR" altLang="en-US" b="0" dirty="0"/>
              <a:t>예약이나 </a:t>
            </a:r>
            <a:r>
              <a:rPr lang="en-US" altLang="ko-KR" b="0" dirty="0" err="1" smtClean="0"/>
              <a:t>QoS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보장과 </a:t>
            </a:r>
            <a:r>
              <a:rPr lang="ko-KR" altLang="en-US" b="0" dirty="0"/>
              <a:t>같은 기능은 제공하지 못하므로 실시간 동영상 서비스를 지원하기에는 </a:t>
            </a:r>
            <a:r>
              <a:rPr lang="ko-KR" altLang="en-US" b="0" dirty="0" smtClean="0"/>
              <a:t>부족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14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실시간 요구 사항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버퍼의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10-4]</a:t>
            </a:r>
            <a:r>
              <a:rPr lang="ko-KR" altLang="en-US" b="0" dirty="0"/>
              <a:t>는 전형적인 실시간 응용 환경에서 데이터를 전송하는 원리를 </a:t>
            </a:r>
            <a:r>
              <a:rPr lang="ko-KR" altLang="en-US" b="0" dirty="0" smtClean="0"/>
              <a:t>설명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56253"/>
            <a:ext cx="5496079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9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요구 사항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지터</a:t>
            </a:r>
          </a:p>
          <a:p>
            <a:pPr lvl="1"/>
            <a:r>
              <a:rPr lang="ko-KR" altLang="en-US" b="0" dirty="0"/>
              <a:t>실시간 데이터를 전송하는 환경에서는 </a:t>
            </a:r>
            <a:r>
              <a:rPr lang="ko-KR" altLang="en-US" b="0" dirty="0" err="1" smtClean="0"/>
              <a:t>지터라는</a:t>
            </a:r>
            <a:r>
              <a:rPr lang="ko-KR" altLang="en-US" b="0" dirty="0" smtClean="0"/>
              <a:t> </a:t>
            </a:r>
            <a:r>
              <a:rPr lang="ko-KR" altLang="en-US" b="0" dirty="0"/>
              <a:t>중요한 변수를 고려해야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지터</a:t>
            </a:r>
            <a:r>
              <a:rPr lang="ko-KR" altLang="en-US" b="0" dirty="0" smtClean="0"/>
              <a:t> 분포는 </a:t>
            </a:r>
            <a:r>
              <a:rPr lang="ko-KR" altLang="en-US" b="0" dirty="0"/>
              <a:t>데이터그램의 도착 시간을 측정하였을 때 각 데이터그램의 도착 시간이 일정하지 않고 </a:t>
            </a:r>
            <a:r>
              <a:rPr lang="ko-KR" altLang="en-US" b="0" dirty="0" smtClean="0"/>
              <a:t>불규칙적으로 </a:t>
            </a:r>
            <a:r>
              <a:rPr lang="ko-KR" altLang="en-US" b="0" dirty="0"/>
              <a:t>도착하는 정도를 </a:t>
            </a:r>
            <a:r>
              <a:rPr lang="ko-KR" altLang="en-US" b="0" dirty="0" smtClean="0"/>
              <a:t>나타냄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10-5]</a:t>
            </a:r>
            <a:r>
              <a:rPr lang="ko-KR" altLang="en-US" b="0" dirty="0"/>
              <a:t>는 지터에 대한 이해를 돕는 </a:t>
            </a:r>
            <a:r>
              <a:rPr lang="ko-KR" altLang="en-US" b="0" dirty="0" smtClean="0"/>
              <a:t>그림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70" y="3276600"/>
            <a:ext cx="6109130" cy="36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</a:t>
            </a:r>
            <a:r>
              <a:rPr lang="ko-KR" altLang="en-US" dirty="0"/>
              <a:t>의 데이터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557615" cy="5518344"/>
          </a:xfrm>
        </p:spPr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10-6]</a:t>
            </a:r>
            <a:r>
              <a:rPr lang="ko-KR" altLang="en-US" b="0" dirty="0"/>
              <a:t>은 </a:t>
            </a:r>
            <a:r>
              <a:rPr lang="en-US" altLang="ko-KR" b="0" dirty="0"/>
              <a:t>RTP</a:t>
            </a:r>
            <a:r>
              <a:rPr lang="ko-KR" altLang="en-US" b="0" dirty="0"/>
              <a:t>의 동작 원리를 </a:t>
            </a:r>
            <a:r>
              <a:rPr lang="ko-KR" altLang="en-US" b="0" dirty="0" smtClean="0"/>
              <a:t>설명</a:t>
            </a:r>
            <a:endParaRPr lang="en-US" altLang="ko-KR" b="0" dirty="0" smtClean="0"/>
          </a:p>
          <a:p>
            <a:pPr lvl="2"/>
            <a:r>
              <a:rPr lang="en-US" altLang="ko-KR" b="0" dirty="0"/>
              <a:t>RTP</a:t>
            </a:r>
            <a:r>
              <a:rPr lang="ko-KR" altLang="en-US" b="0" dirty="0"/>
              <a:t>는 </a:t>
            </a:r>
            <a:r>
              <a:rPr lang="ko-KR" altLang="en-US" b="0" dirty="0" smtClean="0"/>
              <a:t>하나의 </a:t>
            </a:r>
            <a:r>
              <a:rPr lang="ko-KR" altLang="en-US" b="0" dirty="0"/>
              <a:t>완전한 프로그램 단위로 구현되지 않고</a:t>
            </a:r>
            <a:r>
              <a:rPr lang="en-US" altLang="ko-KR" b="0" dirty="0"/>
              <a:t>, </a:t>
            </a:r>
            <a:r>
              <a:rPr lang="ko-KR" altLang="en-US" b="0" dirty="0"/>
              <a:t>기능별로 </a:t>
            </a:r>
            <a:r>
              <a:rPr lang="ko-KR" altLang="en-US" b="0" dirty="0" smtClean="0"/>
              <a:t>개별적으로 구현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각 </a:t>
            </a:r>
            <a:r>
              <a:rPr lang="ko-KR" altLang="en-US" b="0" dirty="0"/>
              <a:t>응용 서비스의 종류에 따라 요구 조건이 다른 기능들이 추가되는 </a:t>
            </a:r>
            <a:r>
              <a:rPr lang="ko-KR" altLang="en-US" b="0" dirty="0" smtClean="0"/>
              <a:t>형식으로 </a:t>
            </a:r>
            <a:r>
              <a:rPr lang="ko-KR" altLang="en-US" b="0" dirty="0"/>
              <a:t>완전한 </a:t>
            </a:r>
            <a:r>
              <a:rPr lang="en-US" altLang="ko-KR" b="0" dirty="0"/>
              <a:t>RTP </a:t>
            </a:r>
            <a:r>
              <a:rPr lang="ko-KR" altLang="en-US" b="0" dirty="0"/>
              <a:t>모듈이 </a:t>
            </a:r>
            <a:r>
              <a:rPr lang="ko-KR" altLang="en-US" b="0" dirty="0" smtClean="0"/>
              <a:t>완성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이를 </a:t>
            </a:r>
            <a:r>
              <a:rPr lang="ko-KR" altLang="en-US" b="0" dirty="0"/>
              <a:t>위해 </a:t>
            </a:r>
            <a:r>
              <a:rPr lang="en-US" altLang="ko-KR" b="0" dirty="0"/>
              <a:t>RTP </a:t>
            </a:r>
            <a:r>
              <a:rPr lang="ko-KR" altLang="en-US" b="0" dirty="0"/>
              <a:t>헤더 부분에 첨삭이 용이하도록 </a:t>
            </a:r>
            <a:r>
              <a:rPr lang="ko-KR" altLang="en-US" b="0" dirty="0" smtClean="0"/>
              <a:t>설계</a:t>
            </a:r>
            <a:endParaRPr lang="en-US" altLang="ko-KR" b="0" dirty="0"/>
          </a:p>
          <a:p>
            <a:pPr marL="628650" lvl="3" indent="0">
              <a:buNone/>
            </a:pPr>
            <a:r>
              <a:rPr lang="ko-KR" altLang="en-US" b="0" dirty="0"/>
              <a:t>그림은 비디오 데이터를 전송하는 데 필요한 인코딩 표준 모듈과</a:t>
            </a:r>
            <a:r>
              <a:rPr lang="en-US" altLang="ko-KR" b="0" dirty="0"/>
              <a:t>R TP</a:t>
            </a:r>
            <a:r>
              <a:rPr lang="ko-KR" altLang="en-US" b="0" dirty="0"/>
              <a:t>의 관계를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41" y="2209800"/>
            <a:ext cx="5082484" cy="40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</a:t>
            </a:r>
            <a:r>
              <a:rPr lang="ko-KR" altLang="en-US" dirty="0"/>
              <a:t>의 데이터 전송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RTP</a:t>
            </a:r>
            <a:r>
              <a:rPr lang="ko-KR" altLang="en-US" b="0" dirty="0"/>
              <a:t>는 믹서와 트랜슬레이터라는 두 종류의 </a:t>
            </a:r>
            <a:r>
              <a:rPr lang="en-US" altLang="ko-KR" b="0" dirty="0"/>
              <a:t>RTP </a:t>
            </a:r>
            <a:r>
              <a:rPr lang="ko-KR" altLang="en-US" b="0" dirty="0" smtClean="0"/>
              <a:t>릴레이를 지원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릴레이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데이터 </a:t>
            </a:r>
            <a:r>
              <a:rPr lang="ko-KR" altLang="en-US" b="0" dirty="0"/>
              <a:t>전송 과정에서 송수신 프로세스가 데이터를 직접 전송할 수 없는 상황이 발생했을 때</a:t>
            </a:r>
            <a:r>
              <a:rPr lang="en-US" altLang="ko-KR" b="0" dirty="0"/>
              <a:t>,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중개하는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믹서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여러 </a:t>
            </a:r>
            <a:r>
              <a:rPr lang="ko-KR" altLang="en-US" b="0" dirty="0"/>
              <a:t>송신 프로세스로부터 </a:t>
            </a:r>
            <a:r>
              <a:rPr lang="en-US" altLang="ko-KR" b="0" dirty="0"/>
              <a:t>RTP </a:t>
            </a:r>
            <a:r>
              <a:rPr lang="ko-KR" altLang="en-US" b="0" dirty="0"/>
              <a:t>데이터그램 스트림을 받아 이들을 적절히 </a:t>
            </a:r>
            <a:r>
              <a:rPr lang="ko-KR" altLang="en-US" b="0" dirty="0" smtClean="0"/>
              <a:t>조합하여 </a:t>
            </a:r>
            <a:r>
              <a:rPr lang="ko-KR" altLang="en-US" b="0" dirty="0"/>
              <a:t>새로운 데이터그램 </a:t>
            </a:r>
            <a:r>
              <a:rPr lang="ko-KR" altLang="en-US" b="0" dirty="0" err="1"/>
              <a:t>스트림을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생성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트랜슬레이터</a:t>
            </a:r>
          </a:p>
          <a:p>
            <a:pPr lvl="2"/>
            <a:r>
              <a:rPr lang="ko-KR" altLang="en-US" b="0" dirty="0" smtClean="0"/>
              <a:t>입력된 </a:t>
            </a:r>
            <a:r>
              <a:rPr lang="ko-KR" altLang="en-US" b="0" dirty="0"/>
              <a:t>각 </a:t>
            </a:r>
            <a:r>
              <a:rPr lang="en-US" altLang="ko-KR" b="0" dirty="0"/>
              <a:t>RTP </a:t>
            </a:r>
            <a:r>
              <a:rPr lang="ko-KR" altLang="en-US" b="0" dirty="0"/>
              <a:t>데이터그램을 하나 이상의 출력용 </a:t>
            </a:r>
            <a:r>
              <a:rPr lang="en-US" altLang="ko-KR" b="0" dirty="0"/>
              <a:t>RTP </a:t>
            </a:r>
            <a:r>
              <a:rPr lang="ko-KR" altLang="en-US" b="0" dirty="0" err="1" smtClean="0"/>
              <a:t>데이터그램으로</a:t>
            </a:r>
            <a:r>
              <a:rPr lang="ko-KR" altLang="en-US" b="0" dirty="0" smtClean="0"/>
              <a:t> </a:t>
            </a:r>
            <a:r>
              <a:rPr lang="ko-KR" altLang="en-US" b="0" dirty="0"/>
              <a:t>만들어주는 장치로</a:t>
            </a:r>
            <a:r>
              <a:rPr lang="en-US" altLang="ko-KR" b="0" dirty="0"/>
              <a:t>, </a:t>
            </a:r>
            <a:r>
              <a:rPr lang="ko-KR" altLang="en-US" b="0" dirty="0"/>
              <a:t>이 과정에서 데이터 형식이 변할 </a:t>
            </a:r>
            <a:r>
              <a:rPr lang="ko-KR" altLang="en-US" b="0" dirty="0" smtClean="0"/>
              <a:t>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88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 </a:t>
            </a:r>
            <a:r>
              <a:rPr lang="ko-KR" altLang="en-US" dirty="0"/>
              <a:t>헤더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10-7]</a:t>
            </a:r>
            <a:r>
              <a:rPr lang="ko-KR" altLang="en-US" b="0" dirty="0"/>
              <a:t>은 </a:t>
            </a:r>
            <a:r>
              <a:rPr lang="en-US" altLang="ko-KR" b="0" dirty="0"/>
              <a:t>RTP </a:t>
            </a:r>
            <a:r>
              <a:rPr lang="ko-KR" altLang="en-US" b="0" dirty="0" smtClean="0"/>
              <a:t>헤더의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ko-KR" altLang="en-US" b="0" dirty="0"/>
              <a:t>고정 헤더의 뒷부분에는 </a:t>
            </a:r>
            <a:r>
              <a:rPr lang="en-US" altLang="ko-KR" b="0" dirty="0"/>
              <a:t>CSRC Identifier </a:t>
            </a:r>
            <a:r>
              <a:rPr lang="ko-KR" altLang="en-US" b="0" dirty="0"/>
              <a:t>필드가 여러 개 존재할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이는 믹서가 </a:t>
            </a:r>
            <a:r>
              <a:rPr lang="ko-KR" altLang="en-US" b="0" dirty="0" smtClean="0"/>
              <a:t>제공하는 </a:t>
            </a:r>
            <a:r>
              <a:rPr lang="ko-KR" altLang="en-US" b="0" dirty="0" err="1" smtClean="0"/>
              <a:t>구분자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736316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 smtClean="0"/>
              <a:t>RFC </a:t>
            </a:r>
            <a:r>
              <a:rPr lang="en-US" altLang="ko-KR" b="0" dirty="0"/>
              <a:t>1890</a:t>
            </a:r>
            <a:r>
              <a:rPr lang="ko-KR" altLang="en-US" b="0" dirty="0"/>
              <a:t>에서 권고한 표준 오디오</a:t>
            </a:r>
            <a:r>
              <a:rPr lang="en-US" altLang="ko-KR" b="0" dirty="0"/>
              <a:t>·</a:t>
            </a:r>
            <a:r>
              <a:rPr lang="ko-KR" altLang="en-US" b="0" dirty="0" smtClean="0"/>
              <a:t>비디오 </a:t>
            </a:r>
            <a:r>
              <a:rPr lang="ko-KR" altLang="en-US" b="0" dirty="0" err="1" smtClean="0"/>
              <a:t>인코딩의</a:t>
            </a:r>
            <a:r>
              <a:rPr lang="ko-KR" altLang="en-US" b="0" dirty="0" smtClean="0"/>
              <a:t> 일부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436021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 </a:t>
            </a:r>
            <a:r>
              <a:rPr lang="ko-KR" altLang="en-US" dirty="0"/>
              <a:t>제어 </a:t>
            </a:r>
            <a:r>
              <a:rPr lang="ko-KR" altLang="en-US" dirty="0" smtClean="0"/>
              <a:t>프로토콜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RTP </a:t>
            </a:r>
            <a:r>
              <a:rPr lang="ko-KR" altLang="en-US" b="0" dirty="0"/>
              <a:t>제어 프로토콜을 </a:t>
            </a:r>
            <a:r>
              <a:rPr lang="en-US" altLang="ko-KR" b="0" dirty="0"/>
              <a:t>RTP </a:t>
            </a:r>
            <a:r>
              <a:rPr lang="ko-KR" altLang="en-US" b="0" dirty="0"/>
              <a:t>데이터 전송 프로토콜과 구분하기 위해 </a:t>
            </a:r>
            <a:r>
              <a:rPr lang="en-US" altLang="ko-KR" b="0" dirty="0" smtClean="0"/>
              <a:t>RTCP</a:t>
            </a:r>
            <a:r>
              <a:rPr lang="ko-KR" altLang="en-US" b="0" dirty="0" smtClean="0"/>
              <a:t>라 부름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전송 프로토콜은 세션 참가자 사이의 멀티캐스트 기능을 이용한 사용자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전송을 담당하지만 </a:t>
            </a:r>
            <a:r>
              <a:rPr lang="en-US" altLang="ko-KR" b="0" dirty="0"/>
              <a:t>RTCP</a:t>
            </a:r>
            <a:r>
              <a:rPr lang="ko-KR" altLang="en-US" b="0" dirty="0"/>
              <a:t>는 제어와 관련된 기능을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1"/>
            <a:r>
              <a:rPr lang="en-US" altLang="ko-KR" dirty="0"/>
              <a:t>RTCP</a:t>
            </a:r>
            <a:r>
              <a:rPr lang="ko-KR" altLang="en-US" dirty="0"/>
              <a:t>에서 제공하는 주요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QoS</a:t>
            </a:r>
            <a:r>
              <a:rPr lang="en-US" altLang="ko-KR" dirty="0" smtClean="0"/>
              <a:t>(Quality of Service)</a:t>
            </a:r>
            <a:r>
              <a:rPr lang="ko-KR" altLang="en-US" dirty="0" smtClean="0"/>
              <a:t>와 혼잡 제어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RTCP</a:t>
            </a:r>
            <a:r>
              <a:rPr lang="ko-KR" altLang="en-US" b="0" dirty="0"/>
              <a:t>는 세션에서의 데이터 분배 과정에서 발생하는 서비스 품질에 관한 피드백 기능을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2"/>
            <a:r>
              <a:rPr lang="en-US" altLang="ko-KR" dirty="0"/>
              <a:t>Identification(</a:t>
            </a:r>
            <a:r>
              <a:rPr lang="ko-KR" altLang="en-US" dirty="0" err="1"/>
              <a:t>구분자</a:t>
            </a:r>
            <a:r>
              <a:rPr lang="en-US" altLang="ko-KR" dirty="0" smtClean="0"/>
              <a:t>) : </a:t>
            </a:r>
            <a:r>
              <a:rPr lang="ko-KR" altLang="en-US" b="0" dirty="0" smtClean="0"/>
              <a:t>서로 </a:t>
            </a:r>
            <a:r>
              <a:rPr lang="ko-KR" altLang="en-US" b="0" dirty="0"/>
              <a:t>다른 </a:t>
            </a:r>
            <a:r>
              <a:rPr lang="ko-KR" altLang="en-US" b="0" dirty="0" smtClean="0"/>
              <a:t>세션에서 발신된 </a:t>
            </a:r>
            <a:r>
              <a:rPr lang="ko-KR" altLang="en-US" b="0" dirty="0"/>
              <a:t>스트림 정보들을 서로 연관시키는 근거를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2"/>
            <a:r>
              <a:rPr lang="ko-KR" altLang="en-US" dirty="0"/>
              <a:t>세션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3"/>
            <a:r>
              <a:rPr lang="en-US" altLang="ko-KR" b="0" dirty="0" smtClean="0"/>
              <a:t>RTCP</a:t>
            </a:r>
            <a:r>
              <a:rPr lang="ko-KR" altLang="en-US" b="0" dirty="0"/>
              <a:t>의 기능이 올바로 동작하기 위해서는 세션 참가자들 사이에 </a:t>
            </a:r>
            <a:r>
              <a:rPr lang="en-US" altLang="ko-KR" b="0" dirty="0"/>
              <a:t>RTCP </a:t>
            </a:r>
            <a:r>
              <a:rPr lang="ko-KR" altLang="en-US" b="0" dirty="0" err="1"/>
              <a:t>패킷이</a:t>
            </a:r>
            <a:r>
              <a:rPr lang="ko-KR" altLang="en-US" b="0" dirty="0"/>
              <a:t> </a:t>
            </a:r>
            <a:r>
              <a:rPr lang="ko-KR" altLang="en-US" b="0" dirty="0" smtClean="0"/>
              <a:t>주기적으로 전송되어야 함</a:t>
            </a:r>
            <a:endParaRPr lang="en-US" altLang="ko-KR" b="0" dirty="0" smtClean="0"/>
          </a:p>
          <a:p>
            <a:pPr lvl="3"/>
            <a:r>
              <a:rPr lang="ko-KR" altLang="en-US" b="0" dirty="0"/>
              <a:t>세션 참가자의 수가 증가함에 따라 </a:t>
            </a:r>
            <a:r>
              <a:rPr lang="en-US" altLang="ko-KR" b="0" dirty="0"/>
              <a:t>RTCP </a:t>
            </a:r>
            <a:r>
              <a:rPr lang="ko-KR" altLang="en-US" b="0" dirty="0"/>
              <a:t>패킷의 전송률은 감소할 </a:t>
            </a:r>
            <a:r>
              <a:rPr lang="ko-KR" altLang="en-US" b="0" dirty="0" smtClean="0"/>
              <a:t>수밖에 없음</a:t>
            </a:r>
          </a:p>
        </p:txBody>
      </p:sp>
    </p:spTree>
    <p:extLst>
      <p:ext uri="{BB962C8B-B14F-4D97-AF65-F5344CB8AC3E}">
        <p14:creationId xmlns:p14="http://schemas.microsoft.com/office/powerpoint/2010/main" val="407352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RTP </a:t>
            </a:r>
            <a:r>
              <a:rPr lang="ko-KR" altLang="en-US" dirty="0"/>
              <a:t>제어 프로토콜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RTCP </a:t>
            </a:r>
            <a:r>
              <a:rPr lang="ko-KR" altLang="en-US" dirty="0"/>
              <a:t>패킷의 종류와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691823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비연결형 서비스를 제공하는 </a:t>
            </a:r>
            <a:r>
              <a:rPr lang="en-US" altLang="ko-KR" dirty="0"/>
              <a:t>UDP</a:t>
            </a:r>
            <a:r>
              <a:rPr lang="ko-KR" altLang="en-US" dirty="0"/>
              <a:t>의 헤더와 데이터 전송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실시간 </a:t>
            </a:r>
            <a:r>
              <a:rPr lang="ko-KR" altLang="en-US" dirty="0"/>
              <a:t>데이터 전송 프로토콜을 살펴본다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RTP</a:t>
            </a:r>
            <a:r>
              <a:rPr lang="ko-KR" altLang="en-US" dirty="0"/>
              <a:t>의 헤더와 동작 원리를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OSI </a:t>
            </a:r>
            <a:r>
              <a:rPr lang="en-US" altLang="ko-KR" dirty="0"/>
              <a:t>TP</a:t>
            </a:r>
            <a:r>
              <a:rPr lang="ko-KR" altLang="en-US" dirty="0"/>
              <a:t>의 서비스 프리미티브 종류와 동작을 </a:t>
            </a:r>
            <a:r>
              <a:rPr lang="ko-KR" altLang="en-US" dirty="0" smtClean="0"/>
              <a:t>이해한다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en-US" altLang="ko-KR" dirty="0"/>
              <a:t>OSI TP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84745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TP </a:t>
            </a:r>
            <a:r>
              <a:rPr lang="ko-KR" altLang="en-US" dirty="0"/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OSI TP</a:t>
            </a:r>
            <a:r>
              <a:rPr lang="ko-KR" altLang="en-US" b="0" dirty="0" smtClean="0"/>
              <a:t> 프로토콜이 </a:t>
            </a:r>
            <a:r>
              <a:rPr lang="en-US" altLang="ko-KR" b="0" dirty="0" smtClean="0"/>
              <a:t>5</a:t>
            </a:r>
            <a:r>
              <a:rPr lang="ko-KR" altLang="en-US" b="0" dirty="0"/>
              <a:t>개의 클래스로 서비스를 </a:t>
            </a:r>
            <a:r>
              <a:rPr lang="ko-KR" altLang="en-US" b="0" dirty="0" smtClean="0"/>
              <a:t>분류해 지원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 smtClean="0"/>
              <a:t>클래스 </a:t>
            </a:r>
            <a:r>
              <a:rPr lang="en-US" altLang="ko-KR" b="0" dirty="0"/>
              <a:t>0</a:t>
            </a:r>
            <a:r>
              <a:rPr lang="ko-KR" altLang="en-US" b="0" dirty="0"/>
              <a:t>이 구조가 가장 단순하고</a:t>
            </a:r>
            <a:r>
              <a:rPr lang="en-US" altLang="ko-KR" b="0" dirty="0"/>
              <a:t>, </a:t>
            </a:r>
            <a:r>
              <a:rPr lang="ko-KR" altLang="en-US" b="0" dirty="0"/>
              <a:t>클래스 번호가 커질수록 기능이 추가된다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62111"/>
            <a:ext cx="3910492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</a:t>
            </a:r>
            <a:r>
              <a:rPr lang="ko-KR" altLang="en-US" dirty="0" err="1"/>
              <a:t>프리미티브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TP</a:t>
            </a:r>
            <a:r>
              <a:rPr lang="ko-KR" altLang="en-US" dirty="0"/>
              <a:t>가 상위 계층에 제공하는 전송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연결형과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비연결형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10-4]</a:t>
            </a:r>
            <a:r>
              <a:rPr lang="ko-KR" altLang="en-US" b="0" dirty="0"/>
              <a:t>에서 </a:t>
            </a:r>
            <a:r>
              <a:rPr lang="ko-KR" altLang="en-US" b="0" dirty="0" err="1" smtClean="0"/>
              <a:t>연결형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서비스를 이용하기 위한 연결 설정과 연결 해제는 </a:t>
            </a:r>
            <a:r>
              <a:rPr lang="en-US" altLang="ko-KR" b="0" dirty="0"/>
              <a:t>T-CONNECT</a:t>
            </a:r>
            <a:r>
              <a:rPr lang="ko-KR" altLang="en-US" b="0" dirty="0"/>
              <a:t>와 </a:t>
            </a:r>
            <a:r>
              <a:rPr lang="en-US" altLang="ko-KR" b="0" dirty="0" smtClean="0"/>
              <a:t>T-DISCONNECT</a:t>
            </a:r>
            <a:r>
              <a:rPr lang="ko-KR" altLang="en-US" b="0" dirty="0" smtClean="0"/>
              <a:t>로 정의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데이터는 일반 데이터를 의미하는 </a:t>
            </a:r>
            <a:r>
              <a:rPr lang="en-US" altLang="ko-KR" b="0" dirty="0"/>
              <a:t>T-DATA</a:t>
            </a:r>
            <a:r>
              <a:rPr lang="ko-KR" altLang="en-US" b="0" dirty="0"/>
              <a:t>와 긴급 데이터를 </a:t>
            </a:r>
            <a:r>
              <a:rPr lang="ko-KR" altLang="en-US" b="0" dirty="0" smtClean="0"/>
              <a:t>의미하는 </a:t>
            </a:r>
            <a:r>
              <a:rPr lang="en-US" altLang="ko-KR" b="0" dirty="0" smtClean="0"/>
              <a:t>T-EXPEDITED-DATA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비연결형 서비스는 연결 설정과 해제 과정이 불필요하므로 데이터 전송을 위한 </a:t>
            </a:r>
            <a:r>
              <a:rPr lang="en-US" altLang="ko-KR" b="0" dirty="0" smtClean="0"/>
              <a:t>T-UNITDATA </a:t>
            </a:r>
            <a:r>
              <a:rPr lang="ko-KR" altLang="en-US" b="0" dirty="0" err="1" smtClean="0"/>
              <a:t>프리미티브만</a:t>
            </a:r>
            <a:r>
              <a:rPr lang="ko-KR" altLang="en-US" b="0" dirty="0" smtClean="0"/>
              <a:t> 존재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4191000"/>
            <a:ext cx="7091363" cy="25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10-8]</a:t>
            </a:r>
            <a:r>
              <a:rPr lang="ko-KR" altLang="en-US" b="0" dirty="0"/>
              <a:t>은 서비스 프리미티브를 이용한 연결형 서비스의 동작 과정을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7696200" cy="32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en-US" altLang="ko-KR" dirty="0"/>
              <a:t>UDP </a:t>
            </a:r>
            <a:r>
              <a:rPr lang="ko-KR" altLang="en-US" dirty="0" smtClean="0"/>
              <a:t>프로토콜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en-US" altLang="ko-KR" dirty="0"/>
              <a:t>RTP </a:t>
            </a:r>
            <a:r>
              <a:rPr lang="ko-KR" altLang="en-US" dirty="0" smtClean="0"/>
              <a:t>프로토콜</a:t>
            </a:r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OSI TP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en-US" altLang="ko-KR" dirty="0"/>
              <a:t>UDP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UDP</a:t>
            </a:r>
            <a:r>
              <a:rPr lang="ko-KR" altLang="en-US" dirty="0" smtClean="0"/>
              <a:t> 특징</a:t>
            </a:r>
            <a:endParaRPr lang="en-US" altLang="ko-KR" dirty="0"/>
          </a:p>
          <a:p>
            <a:pPr lvl="1"/>
            <a:r>
              <a:rPr lang="ko-KR" altLang="en-US" b="0" dirty="0" err="1" smtClean="0"/>
              <a:t>비연결형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서비스를 </a:t>
            </a:r>
            <a:r>
              <a:rPr lang="ko-KR" altLang="en-US" b="0" dirty="0" smtClean="0"/>
              <a:t>제공</a:t>
            </a:r>
            <a:endParaRPr lang="en-US" altLang="ko-KR" dirty="0"/>
          </a:p>
          <a:p>
            <a:pPr lvl="1"/>
            <a:r>
              <a:rPr lang="ko-KR" altLang="en-US" b="0" dirty="0" smtClean="0"/>
              <a:t>헤더와 </a:t>
            </a:r>
            <a:r>
              <a:rPr lang="ko-KR" altLang="en-US" b="0" dirty="0"/>
              <a:t>전송 데이터에 대한 체크섬 기능을 </a:t>
            </a:r>
            <a:r>
              <a:rPr lang="ko-KR" altLang="en-US" b="0" dirty="0" smtClean="0"/>
              <a:t>제공</a:t>
            </a:r>
            <a:endParaRPr lang="en-US" altLang="ko-KR" dirty="0"/>
          </a:p>
          <a:p>
            <a:pPr lvl="1"/>
            <a:r>
              <a:rPr lang="en-US" altLang="ko-KR" b="0" dirty="0" smtClean="0"/>
              <a:t>Best </a:t>
            </a:r>
            <a:r>
              <a:rPr lang="en-US" altLang="ko-KR" b="0" dirty="0"/>
              <a:t>Effort </a:t>
            </a:r>
            <a:r>
              <a:rPr lang="ko-KR" altLang="en-US" b="0" dirty="0"/>
              <a:t>전달 방식을 </a:t>
            </a:r>
            <a:r>
              <a:rPr lang="ko-KR" altLang="en-US" b="0" dirty="0" smtClean="0"/>
              <a:t>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UDP </a:t>
            </a:r>
            <a:r>
              <a:rPr lang="ko-KR" altLang="en-US" dirty="0"/>
              <a:t>헤더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UDP </a:t>
            </a:r>
            <a:r>
              <a:rPr lang="ko-KR" altLang="en-US" b="0" dirty="0" smtClean="0"/>
              <a:t>헤더 구조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0" dirty="0" smtClean="0"/>
              <a:t>TCP</a:t>
            </a:r>
            <a:r>
              <a:rPr lang="ko-KR" altLang="en-US" b="0" dirty="0"/>
              <a:t>보다 단순해 의미와 기능을 쉽게 </a:t>
            </a:r>
            <a:r>
              <a:rPr lang="ko-KR" altLang="en-US" b="0" dirty="0" smtClean="0"/>
              <a:t>파악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프로토콜에서 </a:t>
            </a:r>
            <a:r>
              <a:rPr lang="ko-KR" altLang="en-US" b="0" dirty="0"/>
              <a:t>수행하는 기능도 간단해 프로토콜의 오버헤드가 작은 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600200"/>
            <a:ext cx="5562600" cy="19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데이터그램</a:t>
            </a:r>
            <a:r>
              <a:rPr lang="ko-KR" altLang="en-US" dirty="0"/>
              <a:t>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UDP</a:t>
            </a:r>
            <a:r>
              <a:rPr lang="ko-KR" altLang="en-US" b="0" dirty="0"/>
              <a:t>는 비연결형 서비스를 이용하여 데이터그램을 전송하며</a:t>
            </a:r>
            <a:r>
              <a:rPr lang="en-US" altLang="ko-KR" b="0" dirty="0"/>
              <a:t>, </a:t>
            </a:r>
            <a:r>
              <a:rPr lang="ko-KR" altLang="en-US" b="0" dirty="0"/>
              <a:t>각 데이터그램은 전송 </a:t>
            </a:r>
            <a:r>
              <a:rPr lang="ko-KR" altLang="en-US" b="0" dirty="0" smtClean="0"/>
              <a:t>과정에서 </a:t>
            </a:r>
            <a:r>
              <a:rPr lang="ko-KR" altLang="en-US" b="0" dirty="0"/>
              <a:t>독립적으로 </a:t>
            </a:r>
            <a:r>
              <a:rPr lang="ko-KR" altLang="en-US" b="0" dirty="0" smtClean="0"/>
              <a:t>중개됨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데이터그램이</a:t>
            </a:r>
            <a:r>
              <a:rPr lang="ko-KR" altLang="en-US" b="0" dirty="0" smtClean="0"/>
              <a:t> </a:t>
            </a:r>
            <a:r>
              <a:rPr lang="ko-KR" altLang="en-US" b="0" dirty="0"/>
              <a:t>목적지까지 도착할 수 있도록 최선을 </a:t>
            </a:r>
            <a:r>
              <a:rPr lang="ko-KR" altLang="en-US" b="0" dirty="0" smtClean="0"/>
              <a:t>다하지만</a:t>
            </a:r>
            <a:r>
              <a:rPr lang="en-US" altLang="ko-KR" b="0" dirty="0"/>
              <a:t>, </a:t>
            </a:r>
            <a:r>
              <a:rPr lang="ko-KR" altLang="en-US" b="0" dirty="0"/>
              <a:t>반드시 목적지에 도착하는 것을 보장하지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슬라이딩 </a:t>
            </a:r>
            <a:r>
              <a:rPr lang="ko-KR" altLang="en-US" b="0" dirty="0"/>
              <a:t>윈도우 프로토콜과 </a:t>
            </a:r>
            <a:r>
              <a:rPr lang="ko-KR" altLang="en-US" b="0" dirty="0" smtClean="0"/>
              <a:t>같은 흐름 </a:t>
            </a:r>
            <a:r>
              <a:rPr lang="ko-KR" altLang="en-US" b="0" dirty="0"/>
              <a:t>제어 기능도 제공하지 </a:t>
            </a:r>
            <a:r>
              <a:rPr lang="ko-KR" altLang="en-US" b="0" dirty="0" smtClean="0"/>
              <a:t>않아</a:t>
            </a:r>
            <a:r>
              <a:rPr lang="en-US" altLang="ko-KR" b="0" dirty="0" smtClean="0"/>
              <a:t> </a:t>
            </a:r>
            <a:r>
              <a:rPr lang="ko-KR" altLang="en-US" b="0" dirty="0"/>
              <a:t>버퍼 </a:t>
            </a:r>
            <a:r>
              <a:rPr lang="ko-KR" altLang="en-US" b="0" dirty="0" err="1" smtClean="0"/>
              <a:t>오버플로에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의한 데이터 분실 오류가 </a:t>
            </a:r>
            <a:r>
              <a:rPr lang="ko-KR" altLang="en-US" b="0" dirty="0" smtClean="0"/>
              <a:t>발생할 </a:t>
            </a:r>
            <a:r>
              <a:rPr lang="ko-KR" altLang="en-US" b="0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b="0" dirty="0"/>
              <a:t>오류 </a:t>
            </a:r>
            <a:r>
              <a:rPr lang="ko-KR" altLang="en-US" b="0" dirty="0" smtClean="0"/>
              <a:t>유형</a:t>
            </a:r>
            <a:endParaRPr lang="en-US" altLang="ko-KR" b="0" dirty="0" smtClean="0"/>
          </a:p>
          <a:p>
            <a:pPr lvl="2"/>
            <a:r>
              <a:rPr lang="ko-KR" altLang="en-US" dirty="0" err="1"/>
              <a:t>데이터그램</a:t>
            </a:r>
            <a:r>
              <a:rPr lang="ko-KR" altLang="en-US" dirty="0"/>
              <a:t> 분실</a:t>
            </a:r>
            <a:endParaRPr lang="en-US" altLang="ko-KR" dirty="0"/>
          </a:p>
          <a:p>
            <a:pPr lvl="2"/>
            <a:r>
              <a:rPr lang="ko-KR" altLang="en-US" b="0" dirty="0" smtClean="0"/>
              <a:t>도착 </a:t>
            </a:r>
            <a:r>
              <a:rPr lang="ko-KR" altLang="en-US" b="0" dirty="0"/>
              <a:t>순서 </a:t>
            </a:r>
            <a:r>
              <a:rPr lang="ko-KR" altLang="en-US" b="0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9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데이터그램</a:t>
            </a:r>
            <a:r>
              <a:rPr lang="ko-KR" altLang="en-US" dirty="0"/>
              <a:t> 전송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r>
              <a:rPr lang="ko-KR" altLang="en-US" dirty="0"/>
              <a:t> </a:t>
            </a:r>
            <a:r>
              <a:rPr lang="ko-KR" altLang="en-US" dirty="0" smtClean="0"/>
              <a:t>분실</a:t>
            </a:r>
            <a:endParaRPr lang="en-US" altLang="ko-KR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10-2]</a:t>
            </a:r>
            <a:r>
              <a:rPr lang="ko-KR" altLang="en-US" dirty="0" smtClean="0"/>
              <a:t>는 </a:t>
            </a:r>
            <a:r>
              <a:rPr lang="ko-KR" altLang="en-US" b="0" dirty="0" smtClean="0"/>
              <a:t>전송 </a:t>
            </a:r>
            <a:r>
              <a:rPr lang="ko-KR" altLang="en-US" b="0" dirty="0"/>
              <a:t>과정에서 데이터그램을 분실하는 오류를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3303"/>
            <a:ext cx="7505700" cy="27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데이터그램</a:t>
            </a:r>
            <a:r>
              <a:rPr lang="ko-KR" altLang="en-US" dirty="0"/>
              <a:t> 전송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도착 순서 변경</a:t>
            </a:r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10-3]</a:t>
            </a:r>
            <a:r>
              <a:rPr lang="ko-KR" altLang="en-US" b="0" dirty="0"/>
              <a:t>은 데이터그램의 전송 순서가 뒤바뀌어 수신 프로세스에 도착한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7443788" cy="32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7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745</Words>
  <Application>Microsoft Office PowerPoint</Application>
  <PresentationFormat>사용자 지정</PresentationFormat>
  <Paragraphs>112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1_Office 테마</vt:lpstr>
      <vt:lpstr>PowerPoint 프레젠테이션</vt:lpstr>
      <vt:lpstr>PowerPoint 프레젠테이션</vt:lpstr>
      <vt:lpstr>PowerPoint 프레젠테이션</vt:lpstr>
      <vt:lpstr>01 UDP 프로토콜</vt:lpstr>
      <vt:lpstr>UDP 프로토콜</vt:lpstr>
      <vt:lpstr>UDP 헤더 구조</vt:lpstr>
      <vt:lpstr>UDP의 데이터그램 전송 (1)</vt:lpstr>
      <vt:lpstr>UDP의 데이터그램 전송 (2)</vt:lpstr>
      <vt:lpstr>UDP의 데이터그램 전송 (3)</vt:lpstr>
      <vt:lpstr>02 RTP 프로토콜</vt:lpstr>
      <vt:lpstr>RTP 프로토콜</vt:lpstr>
      <vt:lpstr>실시간 요구 사항 (1)</vt:lpstr>
      <vt:lpstr>실시간 요구 사항 (2)</vt:lpstr>
      <vt:lpstr>RTP의 데이터 전송 (1)</vt:lpstr>
      <vt:lpstr>RTP의 데이터 전송 (2)</vt:lpstr>
      <vt:lpstr>RTP 헤더 구조 (1)</vt:lpstr>
      <vt:lpstr>RTP 헤더 구조 (2)</vt:lpstr>
      <vt:lpstr>RTP 제어 프로토콜 (1)</vt:lpstr>
      <vt:lpstr>RTP 제어 프로토콜 (2)</vt:lpstr>
      <vt:lpstr>03 OSI TP 프로토콜</vt:lpstr>
      <vt:lpstr>OSI TP 프로토콜</vt:lpstr>
      <vt:lpstr>서비스 프리미티브</vt:lpstr>
      <vt:lpstr>데이터 전송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778</cp:revision>
  <cp:lastPrinted>1601-01-01T00:00:00Z</cp:lastPrinted>
  <dcterms:created xsi:type="dcterms:W3CDTF">1601-01-01T00:00:00Z</dcterms:created>
  <dcterms:modified xsi:type="dcterms:W3CDTF">2022-07-25T07:43:04Z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