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33"/>
  </p:notesMasterIdLst>
  <p:handoutMasterIdLst>
    <p:handoutMasterId r:id="rId34"/>
  </p:handoutMasterIdLst>
  <p:sldIdLst>
    <p:sldId id="302" r:id="rId2"/>
    <p:sldId id="312" r:id="rId3"/>
    <p:sldId id="304" r:id="rId4"/>
    <p:sldId id="305" r:id="rId5"/>
    <p:sldId id="313" r:id="rId6"/>
    <p:sldId id="315" r:id="rId7"/>
    <p:sldId id="314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258" r:id="rId3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7F5"/>
    <a:srgbClr val="7E60EE"/>
    <a:srgbClr val="2630FA"/>
    <a:srgbClr val="4F0CF8"/>
    <a:srgbClr val="481DE7"/>
    <a:srgbClr val="660033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>
      <p:cViewPr varScale="1">
        <p:scale>
          <a:sx n="116" d="100"/>
          <a:sy n="116" d="100"/>
        </p:scale>
        <p:origin x="-64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"/>
          <a:stretch/>
        </p:blipFill>
        <p:spPr>
          <a:xfrm>
            <a:off x="3177542" y="0"/>
            <a:ext cx="4928951" cy="551723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38100">
            <a:solidFill>
              <a:srgbClr val="7E6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편집합니다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 smtClean="0">
                <a:solidFill>
                  <a:srgbClr val="1877AC"/>
                </a:solidFill>
              </a:rPr>
              <a:t>`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481DE7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</a:t>
            </a:r>
            <a:r>
              <a:rPr lang="ko-KR" altLang="en-US" dirty="0"/>
              <a:t>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</a:t>
            </a: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2022-07-25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55172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</a:t>
            </a:r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상위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계층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60648"/>
            <a:ext cx="1794862" cy="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액티비티</a:t>
            </a:r>
            <a:r>
              <a:rPr lang="ko-KR" altLang="en-US" dirty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b="0" dirty="0"/>
              <a:t>액티비티는</a:t>
            </a:r>
            <a:r>
              <a:rPr lang="ko-KR" altLang="en-US" b="0" dirty="0"/>
              <a:t> 세션 프로세스 사이에 </a:t>
            </a:r>
            <a:r>
              <a:rPr lang="ko-KR" altLang="en-US" b="0" dirty="0" smtClean="0"/>
              <a:t>논리적으로 </a:t>
            </a:r>
            <a:r>
              <a:rPr lang="ko-KR" altLang="en-US" b="0" dirty="0"/>
              <a:t>설정되는 단위이며</a:t>
            </a:r>
            <a:r>
              <a:rPr lang="en-US" altLang="ko-KR" b="0" dirty="0"/>
              <a:t>, </a:t>
            </a:r>
            <a:r>
              <a:rPr lang="ko-KR" altLang="en-US" b="0" dirty="0"/>
              <a:t>내용이 상호 </a:t>
            </a:r>
            <a:r>
              <a:rPr lang="ko-KR" altLang="en-US" b="0" dirty="0" smtClean="0"/>
              <a:t>독립적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액티비티</a:t>
            </a:r>
            <a:r>
              <a:rPr lang="ko-KR" altLang="en-US" b="0" dirty="0" smtClean="0"/>
              <a:t> </a:t>
            </a:r>
            <a:r>
              <a:rPr lang="ko-KR" altLang="en-US" b="0" dirty="0"/>
              <a:t>단위의 시작과 끝의 표시는 주동기점의 설정과 동일한 효과를 </a:t>
            </a:r>
            <a:r>
              <a:rPr lang="ko-KR" altLang="en-US" b="0" dirty="0" smtClean="0"/>
              <a:t>나타냄</a:t>
            </a:r>
            <a:endParaRPr lang="en-US" altLang="ko-KR" b="0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25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세션 </a:t>
            </a:r>
            <a:r>
              <a:rPr lang="ko-KR" altLang="en-US" dirty="0" smtClean="0"/>
              <a:t>연결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다중 세션 연결을 지원하는 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임의의 </a:t>
            </a:r>
            <a:r>
              <a:rPr lang="ko-KR" altLang="en-US" b="0" dirty="0"/>
              <a:t>네트워크 서비스를 제공하는 서버 프로세스가 다수의 </a:t>
            </a:r>
            <a:r>
              <a:rPr lang="ko-KR" altLang="en-US" b="0" dirty="0" smtClean="0"/>
              <a:t>클라이언트 프로세스에 </a:t>
            </a:r>
            <a:r>
              <a:rPr lang="ko-KR" altLang="en-US" b="0" dirty="0"/>
              <a:t>동시에 여러 세션 연결을 설정할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클라이언트 </a:t>
            </a:r>
            <a:r>
              <a:rPr lang="ko-KR" altLang="en-US" b="0" dirty="0"/>
              <a:t>프로세스와 설정된 개별 </a:t>
            </a:r>
            <a:r>
              <a:rPr lang="ko-KR" altLang="en-US" b="0" dirty="0" smtClean="0"/>
              <a:t>세션들은 </a:t>
            </a:r>
            <a:r>
              <a:rPr lang="ko-KR" altLang="en-US" b="0" dirty="0"/>
              <a:t>논리적으로 서로 연관이 없는 독립적인 </a:t>
            </a:r>
            <a:r>
              <a:rPr lang="ko-KR" altLang="en-US" b="0" dirty="0" smtClean="0"/>
              <a:t>연결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61676"/>
            <a:ext cx="4038600" cy="334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4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세션 연결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5329015" cy="5518344"/>
          </a:xfrm>
        </p:spPr>
        <p:txBody>
          <a:bodyPr/>
          <a:lstStyle/>
          <a:p>
            <a:r>
              <a:rPr lang="ko-KR" altLang="en-US" dirty="0"/>
              <a:t>단일 세션 연결을 지원하는 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pPr lvl="1"/>
            <a:r>
              <a:rPr lang="ko-KR" altLang="en-US" b="0" dirty="0"/>
              <a:t>다중 세션 연결 방식의 문제를 해결하려면 서버 프로세스 하나가 클라이언트 프로세스 </a:t>
            </a:r>
            <a:r>
              <a:rPr lang="ko-KR" altLang="en-US" b="0" dirty="0" smtClean="0"/>
              <a:t>하나와 </a:t>
            </a:r>
            <a:r>
              <a:rPr lang="ko-KR" altLang="en-US" b="0" dirty="0"/>
              <a:t>세션 연결을 설정해 통신해야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이런 </a:t>
            </a:r>
            <a:r>
              <a:rPr lang="ko-KR" altLang="en-US" b="0" dirty="0"/>
              <a:t>경우에 여러 클라이언트를 동시에 </a:t>
            </a:r>
            <a:r>
              <a:rPr lang="ko-KR" altLang="en-US" b="0" dirty="0" smtClean="0"/>
              <a:t>지원하려면 </a:t>
            </a:r>
            <a:r>
              <a:rPr lang="en-US" altLang="ko-KR" b="0" dirty="0" smtClean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11-5]</a:t>
            </a:r>
            <a:r>
              <a:rPr lang="ko-KR" altLang="en-US" b="0" dirty="0"/>
              <a:t>와 같이 복사된 하위 서버 프로세스를 여러 개 만들어야 </a:t>
            </a:r>
            <a:r>
              <a:rPr lang="ko-KR" altLang="en-US" dirty="0"/>
              <a:t>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2238"/>
            <a:ext cx="4921968" cy="48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3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/>
              <a:t>표현 계층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31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표현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추상 </a:t>
            </a:r>
            <a:r>
              <a:rPr lang="ko-KR" altLang="en-US" dirty="0" smtClean="0"/>
              <a:t>문법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컴퓨터에서 </a:t>
            </a:r>
            <a:r>
              <a:rPr lang="ko-KR" altLang="en-US" b="0" dirty="0"/>
              <a:t>사용하는 데이터 표현 규칙인 추상 </a:t>
            </a:r>
            <a:r>
              <a:rPr lang="ko-KR" altLang="en-US" b="0" dirty="0" smtClean="0"/>
              <a:t>문법으로 표현된 </a:t>
            </a:r>
            <a:r>
              <a:rPr lang="ko-KR" altLang="en-US" b="0" dirty="0"/>
              <a:t>의미를 올바르게 송수신하려면 메시지를 전송하기 전에 변환해야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ko-KR" altLang="en-US" b="0" dirty="0"/>
              <a:t>특정 </a:t>
            </a:r>
            <a:r>
              <a:rPr lang="ko-KR" altLang="en-US" b="0" dirty="0" smtClean="0"/>
              <a:t>호스트에 </a:t>
            </a:r>
            <a:r>
              <a:rPr lang="ko-KR" altLang="en-US" b="0" dirty="0"/>
              <a:t>독립적이면서 네트워크 전체에서 일관성 있는 새로운 표현 규칙인 전송 </a:t>
            </a:r>
            <a:r>
              <a:rPr lang="ko-KR" altLang="en-US" b="0" dirty="0" smtClean="0"/>
              <a:t>문법으로 </a:t>
            </a:r>
            <a:r>
              <a:rPr lang="ko-KR" altLang="en-US" b="0" dirty="0"/>
              <a:t>변환하여 </a:t>
            </a:r>
            <a:r>
              <a:rPr lang="ko-KR" altLang="en-US" b="0" dirty="0" smtClean="0"/>
              <a:t>전송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57600"/>
            <a:ext cx="5800725" cy="26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6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501215" cy="5518344"/>
          </a:xfrm>
        </p:spPr>
        <p:txBody>
          <a:bodyPr/>
          <a:lstStyle/>
          <a:p>
            <a:r>
              <a:rPr lang="en-US" altLang="ko-KR" dirty="0" smtClean="0"/>
              <a:t>ASN.1</a:t>
            </a:r>
          </a:p>
          <a:p>
            <a:pPr lvl="1"/>
            <a:r>
              <a:rPr lang="en-US" altLang="ko-KR" b="0" dirty="0" smtClean="0"/>
              <a:t>ISO</a:t>
            </a:r>
            <a:r>
              <a:rPr lang="ko-KR" altLang="en-US" b="0" dirty="0"/>
              <a:t>는 분산 환경에서 표현되는 데이터를 정의하기 위한 일반적인 추상 문법으로 </a:t>
            </a:r>
            <a:r>
              <a:rPr lang="en-US" altLang="ko-KR" b="0" dirty="0" smtClean="0"/>
              <a:t>ASN.1</a:t>
            </a:r>
            <a:r>
              <a:rPr lang="ko-KR" altLang="en-US" b="0" dirty="0" smtClean="0"/>
              <a:t>을 정의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ASN.1</a:t>
            </a:r>
            <a:r>
              <a:rPr lang="ko-KR" altLang="en-US" b="0" dirty="0"/>
              <a:t>은 응용 환경에서 폭넓게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11-7]</a:t>
            </a:r>
            <a:r>
              <a:rPr lang="ko-KR" altLang="en-US" b="0" dirty="0"/>
              <a:t>과 같이 </a:t>
            </a:r>
            <a:r>
              <a:rPr lang="en-US" altLang="ko-KR" b="0" dirty="0"/>
              <a:t>PASCAL, C </a:t>
            </a:r>
            <a:r>
              <a:rPr lang="ko-KR" altLang="en-US" b="0" dirty="0"/>
              <a:t>언어용 코드를 생성하는 </a:t>
            </a:r>
            <a:r>
              <a:rPr lang="en-US" altLang="ko-KR" b="0" dirty="0"/>
              <a:t>ASN.1 </a:t>
            </a:r>
            <a:r>
              <a:rPr lang="ko-KR" altLang="en-US" b="0" dirty="0"/>
              <a:t>컴파일러도 </a:t>
            </a:r>
            <a:r>
              <a:rPr lang="ko-KR" altLang="en-US" b="0" dirty="0" smtClean="0"/>
              <a:t>존재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8" y="3124200"/>
            <a:ext cx="5595938" cy="308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ASN.1 </a:t>
            </a:r>
            <a:r>
              <a:rPr lang="ko-KR" altLang="en-US" b="0" dirty="0"/>
              <a:t>규약에서는 </a:t>
            </a:r>
            <a:r>
              <a:rPr lang="ko-KR" altLang="en-US" b="0" dirty="0" smtClean="0"/>
              <a:t>네 </a:t>
            </a:r>
            <a:r>
              <a:rPr lang="ko-KR" altLang="en-US" b="0" dirty="0"/>
              <a:t>가지 유형의 클래스를 </a:t>
            </a:r>
            <a:r>
              <a:rPr lang="ko-KR" altLang="en-US" b="0" dirty="0" smtClean="0"/>
              <a:t>지원</a:t>
            </a:r>
            <a:endParaRPr lang="en-US" altLang="ko-KR" b="0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5543264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3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ASN.1</a:t>
            </a:r>
            <a:r>
              <a:rPr lang="ko-KR" altLang="en-US" dirty="0"/>
              <a:t>의 </a:t>
            </a:r>
            <a:r>
              <a:rPr lang="en-US" altLang="ko-KR" dirty="0"/>
              <a:t>UNIVERSAL </a:t>
            </a:r>
            <a:r>
              <a:rPr lang="ko-KR" altLang="en-US" dirty="0"/>
              <a:t>클래스</a:t>
            </a:r>
          </a:p>
          <a:p>
            <a:pPr lvl="1"/>
            <a:r>
              <a:rPr lang="en-US" altLang="ko-KR" b="0" dirty="0"/>
              <a:t>UNIVERSAL </a:t>
            </a:r>
            <a:r>
              <a:rPr lang="ko-KR" altLang="en-US" b="0" dirty="0"/>
              <a:t>클래스는 일반 </a:t>
            </a:r>
            <a:r>
              <a:rPr lang="ko-KR" altLang="en-US" b="0" dirty="0" err="1"/>
              <a:t>데이터형을</a:t>
            </a:r>
            <a:r>
              <a:rPr lang="ko-KR" altLang="en-US" b="0" dirty="0"/>
              <a:t> </a:t>
            </a:r>
            <a:r>
              <a:rPr lang="ko-KR" altLang="en-US" b="0" dirty="0" smtClean="0"/>
              <a:t>정의하며 기본형과 </a:t>
            </a:r>
            <a:r>
              <a:rPr lang="ko-KR" altLang="en-US" b="0" dirty="0" err="1" smtClean="0"/>
              <a:t>구조형으로</a:t>
            </a:r>
            <a:r>
              <a:rPr lang="ko-KR" altLang="en-US" b="0" dirty="0" smtClean="0"/>
              <a:t> 나뉨</a:t>
            </a:r>
            <a:endParaRPr lang="en-US" altLang="ko-KR" b="0" dirty="0" smtClean="0"/>
          </a:p>
          <a:p>
            <a:pPr lvl="2"/>
            <a:r>
              <a:rPr lang="ko-KR" altLang="en-US" sz="1600" b="0" dirty="0" smtClean="0"/>
              <a:t>기본형</a:t>
            </a:r>
            <a:endParaRPr lang="en-US" altLang="ko-KR" sz="1600" b="0" dirty="0" smtClean="0"/>
          </a:p>
          <a:p>
            <a:pPr lvl="3"/>
            <a:r>
              <a:rPr lang="en-US" altLang="ko-KR" b="0" dirty="0" smtClean="0"/>
              <a:t>BOOLEAN</a:t>
            </a:r>
            <a:r>
              <a:rPr lang="en-US" altLang="ko-KR" b="0" dirty="0"/>
              <a:t>, INTEGER </a:t>
            </a:r>
            <a:r>
              <a:rPr lang="ko-KR" altLang="en-US" b="0" dirty="0"/>
              <a:t>등의 단위형과 단위형의</a:t>
            </a:r>
            <a:r>
              <a:rPr lang="ko-KR" altLang="en-US" b="0" dirty="0"/>
              <a:t> 연속적인 </a:t>
            </a:r>
            <a:r>
              <a:rPr lang="ko-KR" altLang="en-US" b="0" dirty="0" smtClean="0"/>
              <a:t>배열인 </a:t>
            </a:r>
            <a:r>
              <a:rPr lang="ko-KR" altLang="en-US" b="0" dirty="0" err="1" smtClean="0"/>
              <a:t>연속형으로</a:t>
            </a:r>
            <a:r>
              <a:rPr lang="ko-KR" altLang="en-US" b="0" dirty="0" smtClean="0"/>
              <a:t> 구성</a:t>
            </a:r>
            <a:endParaRPr lang="en-US" altLang="ko-KR" b="0" dirty="0" smtClean="0"/>
          </a:p>
          <a:p>
            <a:pPr lvl="3"/>
            <a:r>
              <a:rPr lang="en-US" altLang="ko-KR" b="0" dirty="0"/>
              <a:t>NULL</a:t>
            </a:r>
            <a:r>
              <a:rPr lang="ko-KR" altLang="en-US" b="0" dirty="0"/>
              <a:t>은 변수형을 정의하지 않은 경우에 사용되며</a:t>
            </a:r>
            <a:r>
              <a:rPr lang="en-US" altLang="ko-KR" b="0" dirty="0"/>
              <a:t>, ANY</a:t>
            </a:r>
            <a:r>
              <a:rPr lang="ko-KR" altLang="en-US" b="0" dirty="0"/>
              <a:t>는 </a:t>
            </a:r>
            <a:r>
              <a:rPr lang="ko-KR" altLang="en-US" b="0" dirty="0" smtClean="0"/>
              <a:t>변수형이 </a:t>
            </a:r>
            <a:r>
              <a:rPr lang="ko-KR" altLang="en-US" b="0" dirty="0"/>
              <a:t>다른 곳에서 정의되는 경우에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8"/>
            <a:r>
              <a:rPr lang="en-US" altLang="ko-KR" dirty="0"/>
              <a:t> </a:t>
            </a:r>
            <a:r>
              <a:rPr lang="en-US" altLang="ko-KR" dirty="0" smtClean="0"/>
              <a:t>                         </a:t>
            </a:r>
            <a:r>
              <a:rPr lang="en-US" altLang="ko-KR" sz="1400" dirty="0" smtClean="0">
                <a:latin typeface="맑은 고딕"/>
                <a:ea typeface="맑은 고딕"/>
              </a:rPr>
              <a:t>↓</a:t>
            </a:r>
            <a:r>
              <a:rPr lang="en-US" altLang="ko-KR" dirty="0" smtClean="0"/>
              <a:t> </a:t>
            </a:r>
            <a:r>
              <a:rPr lang="ko-KR" altLang="en-US" sz="1600" dirty="0" smtClean="0"/>
              <a:t>기본형을 </a:t>
            </a:r>
            <a:r>
              <a:rPr lang="ko-KR" altLang="en-US" sz="1600" dirty="0"/>
              <a:t>사용해 유형을 정의한 </a:t>
            </a:r>
            <a:r>
              <a:rPr lang="ko-KR" altLang="en-US" sz="1600" dirty="0" smtClean="0"/>
              <a:t>예</a:t>
            </a:r>
            <a:endParaRPr lang="en-US" altLang="ko-KR" sz="1600" b="0" dirty="0" smtClean="0"/>
          </a:p>
          <a:p>
            <a:pPr marL="628650" lvl="3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49595"/>
            <a:ext cx="4462463" cy="3043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88"/>
          <a:stretch/>
        </p:blipFill>
        <p:spPr>
          <a:xfrm>
            <a:off x="6324600" y="4723948"/>
            <a:ext cx="4666220" cy="170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43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err="1" smtClean="0"/>
              <a:t>구조형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기본형이나 </a:t>
            </a:r>
            <a:r>
              <a:rPr lang="ko-KR" altLang="en-US" b="0" dirty="0"/>
              <a:t>다른 </a:t>
            </a:r>
            <a:r>
              <a:rPr lang="ko-KR" altLang="en-US" b="0" dirty="0"/>
              <a:t>구조형을</a:t>
            </a:r>
            <a:r>
              <a:rPr lang="ko-KR" altLang="en-US" b="0" dirty="0"/>
              <a:t> 하나 이상 </a:t>
            </a:r>
            <a:r>
              <a:rPr lang="ko-KR" altLang="en-US" b="0" dirty="0" smtClean="0"/>
              <a:t>조합해 정의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키워드를 </a:t>
            </a:r>
            <a:r>
              <a:rPr lang="ko-KR" altLang="en-US" b="0" dirty="0"/>
              <a:t>사용해 </a:t>
            </a:r>
            <a:r>
              <a:rPr lang="ko-KR" altLang="en-US" b="0" dirty="0" smtClean="0"/>
              <a:t>표현</a:t>
            </a:r>
            <a:endParaRPr lang="en-US" altLang="ko-KR" b="0" dirty="0" smtClean="0"/>
          </a:p>
          <a:p>
            <a:pPr lvl="3"/>
            <a:endParaRPr lang="en-US" altLang="ko-KR" dirty="0" smtClean="0"/>
          </a:p>
          <a:p>
            <a:pPr lvl="8"/>
            <a:r>
              <a:rPr lang="en-US" altLang="ko-KR" dirty="0"/>
              <a:t> </a:t>
            </a:r>
            <a:r>
              <a:rPr lang="en-US" altLang="ko-KR" dirty="0" smtClean="0"/>
              <a:t>                                   </a:t>
            </a:r>
            <a:r>
              <a:rPr lang="en-US" altLang="ko-KR" dirty="0" smtClean="0">
                <a:latin typeface="맑은 고딕"/>
                <a:ea typeface="맑은 고딕"/>
              </a:rPr>
              <a:t>↓</a:t>
            </a:r>
            <a:r>
              <a:rPr lang="ko-KR" altLang="en-US" sz="1600" dirty="0" err="1" smtClean="0"/>
              <a:t>구조형을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사용한 </a:t>
            </a:r>
            <a:r>
              <a:rPr lang="ko-KR" altLang="en-US" sz="1600" dirty="0" smtClean="0"/>
              <a:t>예</a:t>
            </a:r>
            <a:endParaRPr lang="en-US" altLang="ko-KR" sz="1600" dirty="0" smtClean="0"/>
          </a:p>
          <a:p>
            <a:pPr lvl="3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9400"/>
            <a:ext cx="6262688" cy="23175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124200"/>
            <a:ext cx="4324350" cy="186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77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ASN.1</a:t>
            </a:r>
            <a:r>
              <a:rPr lang="ko-KR" altLang="en-US" dirty="0"/>
              <a:t>의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b="0" dirty="0"/>
              <a:t>구조형에</a:t>
            </a:r>
            <a:r>
              <a:rPr lang="ko-KR" altLang="en-US" b="0" dirty="0"/>
              <a:t> 선언된 변수를 개별적으로 사용하려고 </a:t>
            </a:r>
            <a:r>
              <a:rPr lang="ko-KR" altLang="en-US" b="0" dirty="0" err="1" smtClean="0"/>
              <a:t>태깅</a:t>
            </a:r>
            <a:r>
              <a:rPr lang="en-US" altLang="ko-KR" b="0" dirty="0" smtClean="0"/>
              <a:t> </a:t>
            </a:r>
            <a:r>
              <a:rPr lang="ko-KR" altLang="en-US" b="0" dirty="0"/>
              <a:t>기능을 </a:t>
            </a:r>
            <a:r>
              <a:rPr lang="ko-KR" altLang="en-US" b="0" dirty="0" smtClean="0"/>
              <a:t>지원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태깅</a:t>
            </a:r>
            <a:r>
              <a:rPr lang="ko-KR" altLang="en-US" b="0" dirty="0" smtClean="0"/>
              <a:t> 기능을 사용하려면 </a:t>
            </a:r>
            <a:r>
              <a:rPr lang="ko-KR" altLang="en-US" b="0" dirty="0"/>
              <a:t>각 변수에 </a:t>
            </a:r>
            <a:r>
              <a:rPr lang="ko-KR" altLang="en-US" b="0" dirty="0" smtClean="0"/>
              <a:t>태그를 </a:t>
            </a:r>
            <a:r>
              <a:rPr lang="ko-KR" altLang="en-US" b="0" dirty="0"/>
              <a:t>부여해야 하는데</a:t>
            </a:r>
            <a:r>
              <a:rPr lang="en-US" altLang="ko-KR" b="0" dirty="0"/>
              <a:t>, </a:t>
            </a:r>
            <a:r>
              <a:rPr lang="ko-KR" altLang="en-US" b="0" dirty="0"/>
              <a:t>이는 일반 프로그래밍 언어의 배열에서 </a:t>
            </a:r>
            <a:r>
              <a:rPr lang="ko-KR" altLang="en-US" b="0" dirty="0" smtClean="0"/>
              <a:t>사용하는 </a:t>
            </a:r>
            <a:r>
              <a:rPr lang="ko-KR" altLang="en-US" b="0" dirty="0"/>
              <a:t>인덱스와 기능이 </a:t>
            </a:r>
            <a:r>
              <a:rPr lang="ko-KR" altLang="en-US" b="0" dirty="0" smtClean="0"/>
              <a:t>유사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태그는 </a:t>
            </a:r>
            <a:r>
              <a:rPr lang="ko-KR" altLang="en-US" b="0" dirty="0"/>
              <a:t>다음 세 가지 방법으로 </a:t>
            </a:r>
            <a:r>
              <a:rPr lang="ko-KR" altLang="en-US" b="0" dirty="0" smtClean="0"/>
              <a:t>선언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CONTEXT-SPECIFIC : </a:t>
            </a:r>
            <a:r>
              <a:rPr lang="ko-KR" altLang="en-US" b="0" dirty="0"/>
              <a:t>태그의 범위가 현재 구조형에 한정되어 적용됨</a:t>
            </a:r>
          </a:p>
          <a:p>
            <a:pPr lvl="2"/>
            <a:r>
              <a:rPr lang="en-US" altLang="ko-KR" b="0" dirty="0" smtClean="0"/>
              <a:t>APPLICATION : </a:t>
            </a:r>
            <a:r>
              <a:rPr lang="ko-KR" altLang="en-US" b="0" dirty="0"/>
              <a:t>태그의 범위가 전체 응용 컨텍스트에 적용됨</a:t>
            </a:r>
          </a:p>
          <a:p>
            <a:pPr lvl="2"/>
            <a:r>
              <a:rPr lang="en-US" altLang="ko-KR" b="0" dirty="0" smtClean="0"/>
              <a:t>PRIVATE : </a:t>
            </a:r>
            <a:r>
              <a:rPr lang="ko-KR" altLang="en-US" b="0" dirty="0"/>
              <a:t>태그의 범위가 해당 사용자에게 </a:t>
            </a:r>
            <a:r>
              <a:rPr lang="ko-KR" altLang="en-US" b="0" dirty="0" smtClean="0"/>
              <a:t>적용됨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ko-KR" altLang="en-US" dirty="0" smtClean="0">
                <a:latin typeface="맑은 고딕"/>
                <a:ea typeface="맑은 고딕"/>
              </a:rPr>
              <a:t>↓ </a:t>
            </a:r>
            <a:r>
              <a:rPr lang="ko-KR" altLang="en-US" dirty="0" smtClean="0"/>
              <a:t>태그 </a:t>
            </a:r>
            <a:r>
              <a:rPr lang="ko-KR" altLang="en-US" dirty="0"/>
              <a:t>사용의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5105400"/>
            <a:ext cx="4191000" cy="162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6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0"/>
          </p:nvPr>
        </p:nvSpPr>
        <p:spPr>
          <a:xfrm>
            <a:off x="457200" y="2847422"/>
            <a:ext cx="11430000" cy="3705778"/>
          </a:xfrm>
        </p:spPr>
        <p:txBody>
          <a:bodyPr/>
          <a:lstStyle/>
          <a:p>
            <a:r>
              <a:rPr lang="ko-KR" altLang="en-US" dirty="0"/>
              <a:t>세션 계층의 필요성과 세션 연결의 개념을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네트워크에서 </a:t>
            </a:r>
            <a:r>
              <a:rPr lang="ko-KR" altLang="en-US" dirty="0"/>
              <a:t>데이터 표현의 일관성이 무엇인지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데이터를 </a:t>
            </a:r>
            <a:r>
              <a:rPr lang="ko-KR" altLang="en-US" dirty="0"/>
              <a:t>압축하는 원리를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응용 </a:t>
            </a:r>
            <a:r>
              <a:rPr lang="ko-KR" altLang="en-US" dirty="0"/>
              <a:t>환경에서의 클라이언트</a:t>
            </a:r>
            <a:r>
              <a:rPr lang="en-US" altLang="ko-KR" dirty="0"/>
              <a:t>·</a:t>
            </a:r>
            <a:r>
              <a:rPr lang="ko-KR" altLang="en-US" dirty="0"/>
              <a:t>서버 모델을 이해한다</a:t>
            </a:r>
            <a:r>
              <a:rPr lang="en-US" altLang="ko-KR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52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 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 압축과 </a:t>
            </a:r>
            <a:r>
              <a:rPr lang="ko-KR" altLang="en-US" dirty="0" smtClean="0"/>
              <a:t>보안</a:t>
            </a:r>
            <a:endParaRPr lang="en-US" altLang="ko-KR" dirty="0" smtClean="0"/>
          </a:p>
          <a:p>
            <a:pPr lvl="1"/>
            <a:r>
              <a:rPr lang="ko-KR" altLang="en-US" dirty="0"/>
              <a:t>표현 계층에서 다루는 기능에는 전송되는 데이터의 양과 관련된 부분이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전송 데이터 양이 </a:t>
            </a:r>
            <a:r>
              <a:rPr lang="ko-KR" altLang="en-US" b="0" dirty="0"/>
              <a:t>많으면 그대로 송신하는 것보다 원래 의미를 유지하는 범위 내에서 크기를 줄이는 것이 </a:t>
            </a:r>
            <a:r>
              <a:rPr lang="ko-KR" altLang="en-US" b="0" dirty="0" smtClean="0"/>
              <a:t>효율적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표현 </a:t>
            </a:r>
            <a:r>
              <a:rPr lang="ko-KR" altLang="en-US" b="0" dirty="0"/>
              <a:t>계층은 이를 위해 </a:t>
            </a:r>
            <a:r>
              <a:rPr lang="ko-KR" altLang="en-US" b="0" dirty="0" smtClean="0"/>
              <a:t>압축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기능을 수행</a:t>
            </a:r>
            <a:endParaRPr lang="en-US" altLang="ko-KR" b="0" dirty="0"/>
          </a:p>
          <a:p>
            <a:pPr lvl="1"/>
            <a:r>
              <a:rPr lang="ko-KR" altLang="en-US" b="0" dirty="0"/>
              <a:t>인터넷 보안과 관련하여 중요하게 다루어지는 암호화 </a:t>
            </a:r>
            <a:r>
              <a:rPr lang="ko-KR" altLang="en-US" b="0" dirty="0" smtClean="0"/>
              <a:t>기능도 </a:t>
            </a:r>
            <a:r>
              <a:rPr lang="ko-KR" altLang="en-US" b="0" dirty="0"/>
              <a:t>표현 계층에 </a:t>
            </a:r>
            <a:r>
              <a:rPr lang="ko-KR" altLang="en-US" b="0" dirty="0" smtClean="0"/>
              <a:t>속함</a:t>
            </a:r>
            <a:endParaRPr lang="en-US" altLang="ko-KR" b="0" dirty="0" smtClean="0"/>
          </a:p>
          <a:p>
            <a:pPr lvl="2"/>
            <a:r>
              <a:rPr lang="ko-KR" altLang="en-US" b="0" dirty="0"/>
              <a:t>암호화는 데이터를 송수신하는 당사자 외의 제</a:t>
            </a:r>
            <a:r>
              <a:rPr lang="en-US" altLang="ko-KR" b="0" dirty="0"/>
              <a:t>3</a:t>
            </a:r>
            <a:r>
              <a:rPr lang="ko-KR" altLang="en-US" b="0" dirty="0"/>
              <a:t>자에게 부당하게 정보가 유출되거나 </a:t>
            </a:r>
            <a:r>
              <a:rPr lang="ko-KR" altLang="en-US" b="0" dirty="0" smtClean="0"/>
              <a:t>왜곡되는 </a:t>
            </a:r>
            <a:r>
              <a:rPr lang="ko-KR" altLang="en-US" b="0" dirty="0"/>
              <a:t>현상을 </a:t>
            </a:r>
            <a:r>
              <a:rPr lang="ko-KR" altLang="en-US" b="0" dirty="0" smtClean="0"/>
              <a:t>방지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705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압축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네트워크 사용자에게 전송되는 데이터의 신뢰성과 함께 전송 속도도 중요한 고려 </a:t>
            </a:r>
            <a:r>
              <a:rPr lang="ko-KR" altLang="en-US" b="0" dirty="0" smtClean="0"/>
              <a:t>사항</a:t>
            </a:r>
            <a:endParaRPr lang="en-US" altLang="ko-KR" b="0" dirty="0" smtClean="0"/>
          </a:p>
          <a:p>
            <a:pPr lvl="1"/>
            <a:r>
              <a:rPr lang="ko-KR" altLang="en-US" dirty="0"/>
              <a:t>대용량 데이터는 </a:t>
            </a:r>
            <a:r>
              <a:rPr lang="ko-KR" altLang="en-US" dirty="0" smtClean="0"/>
              <a:t>압축하여 </a:t>
            </a:r>
            <a:r>
              <a:rPr lang="ko-KR" altLang="en-US" dirty="0"/>
              <a:t>크기를 줄인 후 전송하는 것이 전송 속도 면에서 </a:t>
            </a:r>
            <a:r>
              <a:rPr lang="ko-KR" altLang="en-US" dirty="0" smtClean="0"/>
              <a:t>유리</a:t>
            </a:r>
            <a:endParaRPr lang="en-US" altLang="ko-KR" dirty="0" smtClean="0"/>
          </a:p>
          <a:p>
            <a:pPr lvl="1"/>
            <a:r>
              <a:rPr lang="ko-KR" altLang="en-US" dirty="0"/>
              <a:t>동일한 데이터에 어떤 알고리즘을 적용하느냐에 따라 압축률이 </a:t>
            </a:r>
            <a:r>
              <a:rPr lang="ko-KR" altLang="en-US" dirty="0" smtClean="0"/>
              <a:t>달라짐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일반적으로 </a:t>
            </a:r>
            <a:r>
              <a:rPr lang="ko-KR" altLang="en-US" b="0" dirty="0"/>
              <a:t>가장 좋은 압축 알고리즘이란 없으며</a:t>
            </a:r>
            <a:r>
              <a:rPr lang="en-US" altLang="ko-KR" b="0" dirty="0"/>
              <a:t>, </a:t>
            </a:r>
            <a:r>
              <a:rPr lang="ko-KR" altLang="en-US" b="0" dirty="0"/>
              <a:t>데이터의 특성에 맞는 알고리즘을 사용하는 </a:t>
            </a:r>
            <a:r>
              <a:rPr lang="ko-KR" altLang="en-US" b="0" dirty="0" smtClean="0"/>
              <a:t>것이 중요</a:t>
            </a:r>
            <a:endParaRPr lang="en-US" altLang="ko-KR" b="0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235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압축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5710015" cy="5518344"/>
          </a:xfrm>
        </p:spPr>
        <p:txBody>
          <a:bodyPr/>
          <a:lstStyle/>
          <a:p>
            <a:r>
              <a:rPr lang="ko-KR" altLang="en-US" dirty="0"/>
              <a:t>연속 문자 </a:t>
            </a:r>
            <a:r>
              <a:rPr lang="ko-KR" altLang="en-US" dirty="0" smtClean="0"/>
              <a:t>압축</a:t>
            </a:r>
            <a:endParaRPr lang="en-US" altLang="ko-KR" dirty="0" smtClean="0"/>
          </a:p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11-8]</a:t>
            </a:r>
            <a:r>
              <a:rPr lang="ko-KR" altLang="en-US" b="0" dirty="0"/>
              <a:t>의 </a:t>
            </a:r>
            <a:r>
              <a:rPr lang="en-US" altLang="ko-KR" b="0" dirty="0"/>
              <a:t>(a)</a:t>
            </a:r>
            <a:r>
              <a:rPr lang="ko-KR" altLang="en-US" b="0" dirty="0"/>
              <a:t>는 </a:t>
            </a:r>
            <a:r>
              <a:rPr lang="en-US" altLang="ko-KR" b="0" dirty="0"/>
              <a:t>T</a:t>
            </a:r>
            <a:r>
              <a:rPr lang="ko-KR" altLang="en-US" b="0" dirty="0"/>
              <a:t>라는 문자를 모자이크 형태로 형상화한 정지 영상 </a:t>
            </a:r>
            <a:r>
              <a:rPr lang="ko-KR" altLang="en-US" b="0" dirty="0" smtClean="0"/>
              <a:t>데이터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가로 </a:t>
            </a:r>
            <a:r>
              <a:rPr lang="en-US" altLang="ko-KR" b="0" dirty="0" smtClean="0"/>
              <a:t>18</a:t>
            </a:r>
            <a:r>
              <a:rPr lang="ko-KR" altLang="en-US" b="0" dirty="0"/>
              <a:t>바이트</a:t>
            </a:r>
            <a:r>
              <a:rPr lang="en-US" altLang="ko-KR" b="0" dirty="0"/>
              <a:t>, </a:t>
            </a:r>
            <a:r>
              <a:rPr lang="ko-KR" altLang="en-US" b="0" dirty="0"/>
              <a:t>세로 </a:t>
            </a:r>
            <a:r>
              <a:rPr lang="en-US" altLang="ko-KR" b="0" dirty="0"/>
              <a:t>10</a:t>
            </a:r>
            <a:r>
              <a:rPr lang="ko-KR" altLang="en-US" b="0" dirty="0"/>
              <a:t>바이트 크기의 도화지에 </a:t>
            </a:r>
            <a:r>
              <a:rPr lang="en-US" altLang="ko-KR" b="0" dirty="0"/>
              <a:t>X</a:t>
            </a:r>
            <a:r>
              <a:rPr lang="ko-KR" altLang="en-US" b="0" dirty="0"/>
              <a:t>와 </a:t>
            </a:r>
            <a:r>
              <a:rPr lang="en-US" altLang="ko-KR" b="0" dirty="0"/>
              <a:t>O </a:t>
            </a:r>
            <a:r>
              <a:rPr lang="ko-KR" altLang="en-US" b="0" dirty="0"/>
              <a:t>문자를 사용해 </a:t>
            </a:r>
            <a:r>
              <a:rPr lang="en-US" altLang="ko-KR" b="0" dirty="0"/>
              <a:t>T </a:t>
            </a:r>
            <a:r>
              <a:rPr lang="ko-KR" altLang="en-US" b="0" dirty="0"/>
              <a:t>문자를 그림 </a:t>
            </a:r>
            <a:r>
              <a:rPr lang="ko-KR" altLang="en-US" b="0" dirty="0" smtClean="0"/>
              <a:t>형식으로 표현</a:t>
            </a:r>
            <a:endParaRPr lang="en-US" altLang="ko-KR" b="0" dirty="0" smtClean="0"/>
          </a:p>
          <a:p>
            <a:pPr lvl="2"/>
            <a:r>
              <a:rPr lang="ko-KR" altLang="en-US" b="0" dirty="0"/>
              <a:t>이 데이터를 압축 없이 전송하면 단순한 산술 계산으로도 </a:t>
            </a:r>
            <a:r>
              <a:rPr lang="en-US" altLang="ko-KR" b="0" dirty="0" smtClean="0"/>
              <a:t>180</a:t>
            </a:r>
            <a:r>
              <a:rPr lang="ko-KR" altLang="en-US" b="0" dirty="0" smtClean="0"/>
              <a:t>바이트의 </a:t>
            </a:r>
            <a:r>
              <a:rPr lang="ko-KR" altLang="en-US" b="0" dirty="0"/>
              <a:t>데이터를 전송해야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ko-KR" altLang="en-US" b="0" dirty="0"/>
              <a:t>특정 문자가 몇 번 반복된다는 표현 기법을 사용하여 압축하면</a:t>
            </a:r>
            <a:r>
              <a:rPr lang="en-US" altLang="ko-KR" b="0" dirty="0"/>
              <a:t>, </a:t>
            </a:r>
            <a:r>
              <a:rPr lang="ko-KR" altLang="en-US" b="0" dirty="0"/>
              <a:t>원래 의미를 유지하면서 </a:t>
            </a:r>
            <a:r>
              <a:rPr lang="ko-KR" altLang="en-US" b="0" dirty="0" smtClean="0"/>
              <a:t>데이터 </a:t>
            </a:r>
            <a:r>
              <a:rPr lang="ko-KR" altLang="en-US" b="0" dirty="0"/>
              <a:t>크기를 줄일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11-8]</a:t>
            </a:r>
            <a:r>
              <a:rPr lang="ko-KR" altLang="en-US" dirty="0"/>
              <a:t>의 </a:t>
            </a:r>
            <a:r>
              <a:rPr lang="en-US" altLang="ko-KR" dirty="0"/>
              <a:t>(a) </a:t>
            </a:r>
            <a:r>
              <a:rPr lang="ko-KR" altLang="en-US" dirty="0"/>
              <a:t>데이터를 압축한 데이터 패턴은 </a:t>
            </a:r>
            <a:r>
              <a:rPr lang="en-US" altLang="ko-KR" dirty="0"/>
              <a:t>(b)</a:t>
            </a:r>
            <a:r>
              <a:rPr lang="ko-KR" altLang="en-US" dirty="0"/>
              <a:t>와 </a:t>
            </a:r>
            <a:r>
              <a:rPr lang="ko-KR" altLang="en-US" dirty="0" smtClean="0"/>
              <a:t>같</a:t>
            </a:r>
            <a:r>
              <a:rPr lang="ko-KR" altLang="en-US" dirty="0"/>
              <a:t>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260389"/>
            <a:ext cx="5247601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52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압축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425015" cy="5518344"/>
          </a:xfrm>
        </p:spPr>
        <p:txBody>
          <a:bodyPr/>
          <a:lstStyle/>
          <a:p>
            <a:pPr lvl="2"/>
            <a:r>
              <a:rPr lang="ko-KR" altLang="en-US" b="0" dirty="0"/>
              <a:t>데이터를 압축하는 알고리즘은 다음과 같이 간단한 방식으로 </a:t>
            </a:r>
            <a:r>
              <a:rPr lang="ko-KR" altLang="en-US" b="0" dirty="0" smtClean="0"/>
              <a:t>구현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11-8]</a:t>
            </a:r>
            <a:r>
              <a:rPr lang="ko-KR" altLang="en-US" b="0" dirty="0"/>
              <a:t>의 </a:t>
            </a:r>
            <a:r>
              <a:rPr lang="en-US" altLang="ko-KR" b="0" dirty="0"/>
              <a:t>(b)</a:t>
            </a:r>
            <a:r>
              <a:rPr lang="ko-KR" altLang="en-US" b="0" dirty="0"/>
              <a:t>와 같은 압축 데이터를 이용해 </a:t>
            </a:r>
            <a:r>
              <a:rPr lang="en-US" altLang="ko-KR" b="0" dirty="0"/>
              <a:t>(a)</a:t>
            </a:r>
            <a:r>
              <a:rPr lang="ko-KR" altLang="en-US" b="0" dirty="0"/>
              <a:t>와 같은 원본 데이터를 얻는 과정을 </a:t>
            </a:r>
            <a:r>
              <a:rPr lang="ko-KR" altLang="en-US" b="0" dirty="0" smtClean="0"/>
              <a:t>압축 해제라고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68" y="1676400"/>
            <a:ext cx="8343900" cy="15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45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압축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5633815" cy="5518344"/>
          </a:xfrm>
        </p:spPr>
        <p:txBody>
          <a:bodyPr/>
          <a:lstStyle/>
          <a:p>
            <a:r>
              <a:rPr lang="ko-KR" altLang="en-US" dirty="0"/>
              <a:t>손실</a:t>
            </a:r>
            <a:r>
              <a:rPr lang="en-US" altLang="ko-KR" dirty="0"/>
              <a:t>·</a:t>
            </a:r>
            <a:r>
              <a:rPr lang="ko-KR" altLang="en-US" dirty="0"/>
              <a:t>비손실</a:t>
            </a:r>
            <a:r>
              <a:rPr lang="ko-KR" altLang="en-US" dirty="0"/>
              <a:t> 데이터 </a:t>
            </a:r>
            <a:r>
              <a:rPr lang="ko-KR" altLang="en-US" dirty="0" smtClean="0"/>
              <a:t>압축</a:t>
            </a:r>
            <a:endParaRPr lang="en-US" altLang="ko-KR" dirty="0" smtClean="0"/>
          </a:p>
          <a:p>
            <a:pPr lvl="1"/>
            <a:r>
              <a:rPr lang="ko-KR" altLang="en-US" b="0" dirty="0"/>
              <a:t>데이터를 압축하는 </a:t>
            </a:r>
            <a:r>
              <a:rPr lang="ko-KR" altLang="en-US" b="0" dirty="0" smtClean="0"/>
              <a:t>유형</a:t>
            </a:r>
            <a:endParaRPr lang="en-US" altLang="ko-KR" dirty="0" smtClean="0"/>
          </a:p>
          <a:p>
            <a:pPr lvl="2"/>
            <a:r>
              <a:rPr lang="ko-KR" altLang="en-US" b="0" dirty="0" err="1" smtClean="0"/>
              <a:t>비손실</a:t>
            </a:r>
            <a:r>
              <a:rPr lang="ko-KR" altLang="en-US" b="0" dirty="0" smtClean="0"/>
              <a:t> 압축</a:t>
            </a:r>
            <a:r>
              <a:rPr lang="en-US" altLang="ko-KR" b="0" dirty="0" smtClean="0"/>
              <a:t>,</a:t>
            </a:r>
            <a:r>
              <a:rPr lang="ko-KR" altLang="en-US" b="0" dirty="0" smtClean="0"/>
              <a:t> </a:t>
            </a:r>
            <a:r>
              <a:rPr lang="ko-KR" altLang="en-US" b="0" dirty="0"/>
              <a:t>손실 </a:t>
            </a:r>
            <a:r>
              <a:rPr lang="ko-KR" altLang="en-US" b="0" dirty="0" smtClean="0"/>
              <a:t>압축</a:t>
            </a:r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b="0" dirty="0" err="1" smtClean="0"/>
              <a:t>비손실</a:t>
            </a:r>
            <a:r>
              <a:rPr lang="ko-KR" altLang="en-US" b="0" dirty="0" smtClean="0"/>
              <a:t> 압축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압축 </a:t>
            </a:r>
            <a:r>
              <a:rPr lang="ko-KR" altLang="en-US" b="0" dirty="0"/>
              <a:t>과정에서 원래 데이터의 내용을 분실하지 </a:t>
            </a:r>
            <a:r>
              <a:rPr lang="ko-KR" altLang="en-US" b="0" dirty="0" smtClean="0"/>
              <a:t>않음</a:t>
            </a:r>
            <a:r>
              <a:rPr lang="en-US" altLang="ko-KR" b="0" dirty="0" smtClean="0"/>
              <a:t> </a:t>
            </a:r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압축 해제를 </a:t>
            </a:r>
            <a:r>
              <a:rPr lang="ko-KR" altLang="en-US" b="0" dirty="0" smtClean="0"/>
              <a:t>통해 얻은 </a:t>
            </a:r>
            <a:r>
              <a:rPr lang="ko-KR" altLang="en-US" b="0" dirty="0"/>
              <a:t>데이터가 압축 이전의 데이터와 완전히 </a:t>
            </a:r>
            <a:r>
              <a:rPr lang="ko-KR" altLang="en-US" b="0" dirty="0" smtClean="0"/>
              <a:t>동일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11-9]</a:t>
            </a:r>
            <a:r>
              <a:rPr lang="ko-KR" altLang="en-US" b="0" dirty="0"/>
              <a:t>의 </a:t>
            </a:r>
            <a:r>
              <a:rPr lang="en-US" altLang="ko-KR" b="0" dirty="0"/>
              <a:t>(b)</a:t>
            </a:r>
            <a:r>
              <a:rPr lang="ko-KR" altLang="en-US" b="0" dirty="0"/>
              <a:t>처럼 </a:t>
            </a:r>
            <a:r>
              <a:rPr lang="ko-KR" altLang="en-US" b="0" dirty="0" err="1"/>
              <a:t>비손실</a:t>
            </a:r>
            <a:r>
              <a:rPr lang="ko-KR" altLang="en-US" b="0" dirty="0"/>
              <a:t> </a:t>
            </a:r>
            <a:r>
              <a:rPr lang="ko-KR" altLang="en-US" b="0" dirty="0" smtClean="0"/>
              <a:t>압축 알고리즘을 </a:t>
            </a:r>
            <a:r>
              <a:rPr lang="ko-KR" altLang="en-US" b="0" dirty="0"/>
              <a:t>사용해 압축 데이터를 복원하면 원래 데이터를 얻을 수 </a:t>
            </a:r>
            <a:r>
              <a:rPr lang="ko-KR" altLang="en-US" b="0" dirty="0" smtClean="0"/>
              <a:t>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922638"/>
            <a:ext cx="500555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4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압축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손실 </a:t>
            </a:r>
            <a:r>
              <a:rPr lang="ko-KR" altLang="en-US" b="0" dirty="0" smtClean="0"/>
              <a:t>압축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압축 </a:t>
            </a:r>
            <a:r>
              <a:rPr lang="ko-KR" altLang="en-US" b="0" dirty="0"/>
              <a:t>해제한 데이터가 원래 데이터와 동일하지 </a:t>
            </a:r>
            <a:r>
              <a:rPr lang="ko-KR" altLang="en-US" b="0" dirty="0" smtClean="0"/>
              <a:t>않음</a:t>
            </a:r>
            <a:endParaRPr lang="en-US" altLang="ko-KR" dirty="0"/>
          </a:p>
          <a:p>
            <a:pPr lvl="2"/>
            <a:r>
              <a:rPr lang="ko-KR" altLang="en-US" b="0" dirty="0" smtClean="0"/>
              <a:t>데이터 </a:t>
            </a:r>
            <a:r>
              <a:rPr lang="ko-KR" altLang="en-US" b="0" dirty="0"/>
              <a:t>손실 정도는 응용 환경에 따라 허용 범위가 </a:t>
            </a:r>
            <a:r>
              <a:rPr lang="ko-KR" altLang="en-US" b="0" dirty="0" smtClean="0"/>
              <a:t>다름</a:t>
            </a:r>
            <a:endParaRPr lang="en-US" altLang="ko-KR" b="0" dirty="0" smtClean="0"/>
          </a:p>
          <a:p>
            <a:pPr lvl="2"/>
            <a:r>
              <a:rPr lang="en-US" altLang="ko-KR" b="0" dirty="0"/>
              <a:t>[</a:t>
            </a:r>
            <a:r>
              <a:rPr lang="ko-KR" altLang="en-US" b="0" dirty="0" smtClean="0"/>
              <a:t>그림</a:t>
            </a:r>
            <a:r>
              <a:rPr lang="en-US" altLang="ko-KR" b="0" dirty="0" smtClean="0"/>
              <a:t>11-9</a:t>
            </a:r>
            <a:r>
              <a:rPr lang="en-US" altLang="ko-KR" b="0" dirty="0"/>
              <a:t>]</a:t>
            </a:r>
            <a:r>
              <a:rPr lang="ko-KR" altLang="en-US" b="0" dirty="0"/>
              <a:t>의 </a:t>
            </a:r>
            <a:r>
              <a:rPr lang="en-US" altLang="ko-KR" b="0" dirty="0"/>
              <a:t>(a)</a:t>
            </a:r>
            <a:r>
              <a:rPr lang="ko-KR" altLang="en-US" b="0" dirty="0"/>
              <a:t>처럼 손실 압축 과정을 거친 압축 데이터는 압축 해제가 되었을 때</a:t>
            </a:r>
            <a:r>
              <a:rPr lang="en-US" altLang="ko-KR" b="0" dirty="0"/>
              <a:t>, </a:t>
            </a:r>
            <a:r>
              <a:rPr lang="ko-KR" altLang="en-US" b="0" dirty="0"/>
              <a:t>원래 </a:t>
            </a:r>
            <a:r>
              <a:rPr lang="ko-KR" altLang="en-US" b="0" dirty="0" smtClean="0"/>
              <a:t>데이터를 </a:t>
            </a:r>
            <a:r>
              <a:rPr lang="ko-KR" altLang="en-US" b="0" dirty="0"/>
              <a:t>완전히 복원할 수 </a:t>
            </a:r>
            <a:r>
              <a:rPr lang="ko-KR" altLang="en-US" b="0" dirty="0" smtClean="0"/>
              <a:t>없음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손실 </a:t>
            </a:r>
            <a:r>
              <a:rPr lang="ko-KR" altLang="en-US" b="0" dirty="0"/>
              <a:t>압축을 사용하는 이유는 </a:t>
            </a:r>
            <a:r>
              <a:rPr lang="ko-KR" altLang="en-US" b="0" dirty="0" err="1" smtClean="0"/>
              <a:t>비손실</a:t>
            </a:r>
            <a:r>
              <a:rPr lang="ko-KR" altLang="en-US" b="0" dirty="0" smtClean="0"/>
              <a:t> </a:t>
            </a:r>
            <a:r>
              <a:rPr lang="ko-KR" altLang="en-US" b="0" dirty="0"/>
              <a:t>압축에 비하여 압축 </a:t>
            </a:r>
            <a:r>
              <a:rPr lang="ko-KR" altLang="en-US" b="0" dirty="0" smtClean="0"/>
              <a:t>데이터의 </a:t>
            </a:r>
            <a:r>
              <a:rPr lang="ko-KR" altLang="en-US" b="0" dirty="0"/>
              <a:t>크기가 작기 </a:t>
            </a:r>
            <a:r>
              <a:rPr lang="ko-KR" altLang="en-US" b="0" dirty="0" smtClean="0"/>
              <a:t>때문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네트워크로 </a:t>
            </a:r>
            <a:r>
              <a:rPr lang="ko-KR" altLang="en-US" b="0" dirty="0"/>
              <a:t>전송되는 </a:t>
            </a:r>
            <a:r>
              <a:rPr lang="ko-KR" altLang="en-US" b="0" dirty="0" smtClean="0"/>
              <a:t>데이터 양도 </a:t>
            </a:r>
            <a:r>
              <a:rPr lang="ko-KR" altLang="en-US" b="0" dirty="0"/>
              <a:t>줄게 되어 전송 </a:t>
            </a:r>
            <a:r>
              <a:rPr lang="ko-KR" altLang="en-US" b="0" dirty="0" smtClean="0"/>
              <a:t>효율을 높일 </a:t>
            </a:r>
            <a:r>
              <a:rPr lang="ko-KR" altLang="en-US" b="0" dirty="0"/>
              <a:t>수 </a:t>
            </a:r>
            <a:r>
              <a:rPr lang="ko-KR" altLang="en-US" b="0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356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/>
              <a:t>응용 계층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304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·</a:t>
            </a:r>
            <a:r>
              <a:rPr lang="ko-KR" altLang="en-US" dirty="0"/>
              <a:t>서버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클라이언트와 서버는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11-10]</a:t>
            </a:r>
            <a:r>
              <a:rPr lang="ko-KR" altLang="en-US" b="0" dirty="0"/>
              <a:t>과 같이 비교적 간단한 절차로 </a:t>
            </a:r>
            <a:r>
              <a:rPr lang="ko-KR" altLang="en-US" b="0" dirty="0" smtClean="0"/>
              <a:t>동작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b="0" dirty="0"/>
              <a:t>일반적으로 서버 프로세스는 클라이언트보다 먼저 실행되어 대기 상태에 있기 때문에 </a:t>
            </a:r>
            <a:r>
              <a:rPr lang="ko-KR" altLang="en-US" b="0" dirty="0" smtClean="0"/>
              <a:t>클라이언트의 </a:t>
            </a:r>
            <a:r>
              <a:rPr lang="ko-KR" altLang="en-US" b="0" dirty="0"/>
              <a:t>연결 요청에 항상 응답할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서버 </a:t>
            </a:r>
            <a:r>
              <a:rPr lang="ko-KR" altLang="en-US" b="0" dirty="0"/>
              <a:t>프로세스는 일단 시작되면 영원히 </a:t>
            </a:r>
            <a:r>
              <a:rPr lang="ko-KR" altLang="en-US" b="0" dirty="0" smtClean="0"/>
              <a:t>종료되지 않고 </a:t>
            </a:r>
            <a:r>
              <a:rPr lang="ko-KR" altLang="en-US" b="0" dirty="0"/>
              <a:t>실행되며</a:t>
            </a:r>
            <a:r>
              <a:rPr lang="en-US" altLang="ko-KR" b="0" dirty="0"/>
              <a:t>, </a:t>
            </a:r>
            <a:r>
              <a:rPr lang="ko-KR" altLang="en-US" b="0" dirty="0"/>
              <a:t>다수의 클라이언트 요청을 반복적으로 </a:t>
            </a:r>
            <a:r>
              <a:rPr lang="ko-KR" altLang="en-US" b="0" dirty="0" smtClean="0"/>
              <a:t>수행</a:t>
            </a:r>
            <a:endParaRPr lang="en-US" altLang="ko-KR" b="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594755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20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·</a:t>
            </a:r>
            <a:r>
              <a:rPr lang="ko-KR" altLang="en-US" dirty="0"/>
              <a:t>서버 모델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연결형</a:t>
            </a:r>
            <a:r>
              <a:rPr lang="en-US" altLang="ko-KR" dirty="0"/>
              <a:t>·</a:t>
            </a:r>
            <a:r>
              <a:rPr lang="ko-KR" altLang="en-US" dirty="0" err="1"/>
              <a:t>비연결형</a:t>
            </a:r>
            <a:r>
              <a:rPr lang="ko-KR" altLang="en-US" dirty="0"/>
              <a:t>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pPr lvl="2"/>
            <a:r>
              <a:rPr lang="ko-KR" altLang="en-US" b="0" dirty="0"/>
              <a:t>클라이언트</a:t>
            </a:r>
            <a:r>
              <a:rPr lang="en-US" altLang="ko-KR" b="0" dirty="0"/>
              <a:t>·</a:t>
            </a:r>
            <a:r>
              <a:rPr lang="ko-KR" altLang="en-US" b="0" dirty="0"/>
              <a:t>서버 모델을 구현할 때 먼저 고려할 사항은 비연결형과 연결형</a:t>
            </a:r>
            <a:r>
              <a:rPr lang="ko-KR" altLang="en-US" b="0" dirty="0"/>
              <a:t> 중에서 어떤 </a:t>
            </a:r>
            <a:r>
              <a:rPr lang="ko-KR" altLang="en-US" b="0" dirty="0" smtClean="0"/>
              <a:t>연결 </a:t>
            </a:r>
            <a:r>
              <a:rPr lang="ko-KR" altLang="en-US" b="0" dirty="0"/>
              <a:t>방식을 사용할지를 결정하는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/>
            <a:r>
              <a:rPr lang="en-US" altLang="ko-KR" b="0" dirty="0"/>
              <a:t>UDP</a:t>
            </a:r>
            <a:r>
              <a:rPr lang="ko-KR" altLang="en-US" b="0" dirty="0"/>
              <a:t>에서 제공하는 비연결형</a:t>
            </a:r>
            <a:r>
              <a:rPr lang="ko-KR" altLang="en-US" b="0" dirty="0"/>
              <a:t> 서비스는 빠른 </a:t>
            </a:r>
            <a:r>
              <a:rPr lang="ko-KR" altLang="en-US" b="0" dirty="0" smtClean="0"/>
              <a:t>통신을 보장하지만</a:t>
            </a:r>
            <a:r>
              <a:rPr lang="en-US" altLang="ko-KR" b="0" dirty="0"/>
              <a:t>, </a:t>
            </a:r>
            <a:r>
              <a:rPr lang="ko-KR" altLang="en-US" b="0" dirty="0"/>
              <a:t>데이터 분실이나 비순서</a:t>
            </a:r>
            <a:r>
              <a:rPr lang="ko-KR" altLang="en-US" b="0" dirty="0"/>
              <a:t> 도착이라는 단점 때문에 응용 프로그래머의 부담이 </a:t>
            </a:r>
            <a:r>
              <a:rPr lang="ko-KR" altLang="en-US" b="0" dirty="0" smtClean="0"/>
              <a:t>큼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반면 </a:t>
            </a:r>
            <a:r>
              <a:rPr lang="en-US" altLang="ko-KR" b="0" dirty="0" smtClean="0"/>
              <a:t>TCP</a:t>
            </a:r>
            <a:r>
              <a:rPr lang="ko-KR" altLang="en-US" b="0" dirty="0"/>
              <a:t>가 제공하는 연결형 서비스는 신뢰성이 높지만 </a:t>
            </a:r>
            <a:r>
              <a:rPr lang="en-US" altLang="ko-KR" b="0" dirty="0"/>
              <a:t>UDP</a:t>
            </a:r>
            <a:r>
              <a:rPr lang="ko-KR" altLang="en-US" b="0" dirty="0"/>
              <a:t>보다 속도가 </a:t>
            </a:r>
            <a:r>
              <a:rPr lang="ko-KR" altLang="en-US" b="0" dirty="0" smtClean="0"/>
              <a:t>떨어짐</a:t>
            </a:r>
            <a:endParaRPr lang="en-US" altLang="ko-KR" b="0" dirty="0" smtClean="0"/>
          </a:p>
          <a:p>
            <a:pPr lvl="2"/>
            <a:r>
              <a:rPr lang="en-US" altLang="ko-KR" b="0" dirty="0"/>
              <a:t>UDP</a:t>
            </a:r>
            <a:r>
              <a:rPr lang="ko-KR" altLang="en-US" b="0" dirty="0"/>
              <a:t>는 연결 설정에 따른 클라이언트와 서버 사이의 상태 문제를 해결하기 곤란한 응용 </a:t>
            </a:r>
            <a:r>
              <a:rPr lang="ko-KR" altLang="en-US" b="0" dirty="0" smtClean="0"/>
              <a:t>환경에서 </a:t>
            </a:r>
            <a:r>
              <a:rPr lang="ko-KR" altLang="en-US" b="0" dirty="0"/>
              <a:t>주로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/>
              <a:t>특정한 사유로 연결이 끊기면 </a:t>
            </a:r>
            <a:r>
              <a:rPr lang="en-US" altLang="ko-KR" b="0" dirty="0"/>
              <a:t>TCP </a:t>
            </a:r>
            <a:r>
              <a:rPr lang="ko-KR" altLang="en-US" b="0" dirty="0"/>
              <a:t>프로토콜은 이전 상태를 </a:t>
            </a:r>
            <a:r>
              <a:rPr lang="ko-KR" altLang="en-US" b="0" dirty="0" smtClean="0"/>
              <a:t>복구하는 </a:t>
            </a:r>
            <a:r>
              <a:rPr lang="ko-KR" altLang="en-US" b="0" dirty="0"/>
              <a:t>절차가 복잡하지만</a:t>
            </a:r>
            <a:r>
              <a:rPr lang="en-US" altLang="ko-KR" b="0" dirty="0"/>
              <a:t>, </a:t>
            </a:r>
            <a:r>
              <a:rPr lang="ko-KR" altLang="en-US" b="0" dirty="0"/>
              <a:t>상대적으로 </a:t>
            </a:r>
            <a:r>
              <a:rPr lang="en-US" altLang="ko-KR" b="0" dirty="0"/>
              <a:t>UDP</a:t>
            </a:r>
            <a:r>
              <a:rPr lang="ko-KR" altLang="en-US" b="0" dirty="0"/>
              <a:t>는 복구 절차가 </a:t>
            </a:r>
            <a:r>
              <a:rPr lang="ko-KR" altLang="en-US" b="0" dirty="0" smtClean="0"/>
              <a:t>간단</a:t>
            </a:r>
            <a:endParaRPr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700286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·</a:t>
            </a:r>
            <a:r>
              <a:rPr lang="ko-KR" altLang="en-US" dirty="0"/>
              <a:t>서버 모델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상태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2"/>
            <a:r>
              <a:rPr lang="ko-KR" altLang="en-US" b="0" dirty="0"/>
              <a:t>연결형</a:t>
            </a:r>
            <a:r>
              <a:rPr lang="ko-KR" altLang="en-US" b="0" dirty="0"/>
              <a:t> 서비스는 클라이언트와 서버 사이의 연결로 인해 둘 사이의 현재 </a:t>
            </a:r>
            <a:r>
              <a:rPr lang="ko-KR" altLang="en-US" b="0" dirty="0" smtClean="0"/>
              <a:t>상태라는 개념이 존재</a:t>
            </a:r>
            <a:endParaRPr lang="en-US" altLang="ko-KR" b="0" dirty="0" smtClean="0"/>
          </a:p>
          <a:p>
            <a:pPr lvl="2"/>
            <a:r>
              <a:rPr lang="ko-KR" altLang="en-US" b="0" dirty="0"/>
              <a:t>기타 </a:t>
            </a:r>
            <a:r>
              <a:rPr lang="ko-KR" altLang="en-US" b="0" dirty="0" smtClean="0"/>
              <a:t>정보는 내부적으로 </a:t>
            </a:r>
            <a:r>
              <a:rPr lang="ko-KR" altLang="en-US" b="0" dirty="0"/>
              <a:t>클라이언트와 서버가 논리적으로 하나의 단위로 처리해야 하는 동작을 </a:t>
            </a:r>
            <a:r>
              <a:rPr lang="ko-KR" altLang="en-US" b="0" dirty="0" err="1" smtClean="0"/>
              <a:t>한순간에</a:t>
            </a:r>
            <a:r>
              <a:rPr lang="ko-KR" altLang="en-US" b="0" dirty="0" smtClean="0"/>
              <a:t> 처리하지 </a:t>
            </a:r>
            <a:r>
              <a:rPr lang="ko-KR" altLang="en-US" b="0" dirty="0"/>
              <a:t>못하고 여러 단계로 나누어 처리하는 경우에 </a:t>
            </a:r>
            <a:r>
              <a:rPr lang="ko-KR" altLang="en-US" b="0" dirty="0" smtClean="0"/>
              <a:t>발생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상태 </a:t>
            </a:r>
            <a:r>
              <a:rPr lang="ko-KR" altLang="en-US" b="0" dirty="0"/>
              <a:t>정보는 정상적으로 </a:t>
            </a:r>
            <a:r>
              <a:rPr lang="ko-KR" altLang="en-US" b="0" dirty="0" smtClean="0"/>
              <a:t>처리될 </a:t>
            </a:r>
            <a:r>
              <a:rPr lang="ko-KR" altLang="en-US" b="0" dirty="0"/>
              <a:t>때는 문제없지만</a:t>
            </a:r>
            <a:r>
              <a:rPr lang="en-US" altLang="ko-KR" b="0" dirty="0"/>
              <a:t>, </a:t>
            </a:r>
            <a:r>
              <a:rPr lang="ko-KR" altLang="en-US" b="0" dirty="0"/>
              <a:t>한쪽 시스템이 다운되는 등의 현상에 의해 상태 정보를 잃어버렸을 </a:t>
            </a:r>
            <a:r>
              <a:rPr lang="ko-KR" altLang="en-US" b="0" dirty="0" smtClean="0"/>
              <a:t>때는 </a:t>
            </a:r>
            <a:r>
              <a:rPr lang="ko-KR" altLang="en-US" b="0" dirty="0"/>
              <a:t>다운되기 직전 상태로 복구해야 하는 문제가 </a:t>
            </a:r>
            <a:r>
              <a:rPr lang="ko-KR" altLang="en-US" b="0" dirty="0" smtClean="0"/>
              <a:t>발생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클라이언트에 </a:t>
            </a:r>
            <a:r>
              <a:rPr lang="ko-KR" altLang="en-US" b="0" dirty="0"/>
              <a:t>원격 파일 서비스를 제공하는 파일 </a:t>
            </a:r>
            <a:r>
              <a:rPr lang="ko-KR" altLang="en-US" b="0" dirty="0" smtClean="0"/>
              <a:t>서버는 </a:t>
            </a:r>
            <a:r>
              <a:rPr lang="ko-KR" altLang="en-US" dirty="0" err="1"/>
              <a:t>비상태</a:t>
            </a:r>
            <a:r>
              <a:rPr lang="en-US" altLang="ko-KR" sz="900" dirty="0"/>
              <a:t> </a:t>
            </a:r>
            <a:r>
              <a:rPr lang="ko-KR" altLang="en-US" dirty="0"/>
              <a:t>서비스의 대표적인 </a:t>
            </a:r>
            <a:r>
              <a:rPr lang="ko-KR" altLang="en-US" dirty="0" smtClean="0"/>
              <a:t>예</a:t>
            </a:r>
            <a:endParaRPr lang="en-US" altLang="ko-KR" dirty="0"/>
          </a:p>
          <a:p>
            <a:pPr lvl="2"/>
            <a:r>
              <a:rPr lang="ko-KR" altLang="en-US" b="0" dirty="0"/>
              <a:t>원격 파일 서비스를 상태 서비스로 구현하는 경우는 이전 절차에서 수신한 정보를 서버가 </a:t>
            </a:r>
            <a:r>
              <a:rPr lang="ko-KR" altLang="en-US" b="0" dirty="0" smtClean="0"/>
              <a:t>내부적으로 </a:t>
            </a:r>
            <a:r>
              <a:rPr lang="ko-KR" altLang="en-US" b="0" dirty="0"/>
              <a:t>보관하는 </a:t>
            </a:r>
            <a:r>
              <a:rPr lang="ko-KR" altLang="en-US" b="0" dirty="0" smtClean="0"/>
              <a:t>경우</a:t>
            </a:r>
            <a:endParaRPr lang="en-US" altLang="ko-KR" b="0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07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4E27F5"/>
                </a:solidFill>
              </a:rPr>
              <a:t>01</a:t>
            </a:r>
            <a:r>
              <a:rPr lang="en-US" altLang="ko-KR" dirty="0" smtClean="0"/>
              <a:t> </a:t>
            </a:r>
            <a:r>
              <a:rPr lang="ko-KR" altLang="en-US" dirty="0"/>
              <a:t>상위 계층의 </a:t>
            </a:r>
            <a:r>
              <a:rPr lang="ko-KR" altLang="en-US" dirty="0" smtClean="0"/>
              <a:t>이해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4E27F5"/>
                </a:solidFill>
              </a:rPr>
              <a:t>02</a:t>
            </a:r>
            <a:r>
              <a:rPr lang="en-US" altLang="ko-KR" dirty="0" smtClean="0"/>
              <a:t> </a:t>
            </a:r>
            <a:r>
              <a:rPr lang="ko-KR" altLang="en-US" dirty="0"/>
              <a:t>세션 </a:t>
            </a:r>
            <a:r>
              <a:rPr lang="ko-KR" altLang="en-US" dirty="0" smtClean="0"/>
              <a:t>계층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4E27F5"/>
                </a:solidFill>
              </a:rPr>
              <a:t>03</a:t>
            </a:r>
            <a:r>
              <a:rPr lang="en-US" altLang="ko-KR" dirty="0" smtClean="0"/>
              <a:t> </a:t>
            </a:r>
            <a:r>
              <a:rPr lang="ko-KR" altLang="en-US" dirty="0"/>
              <a:t>표현 </a:t>
            </a:r>
            <a:r>
              <a:rPr lang="ko-KR" altLang="en-US" dirty="0" smtClean="0"/>
              <a:t>계층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4E27F5"/>
                </a:solidFill>
              </a:rPr>
              <a:t>04 </a:t>
            </a:r>
            <a:r>
              <a:rPr lang="ko-KR" altLang="en-US" dirty="0"/>
              <a:t>응용 계층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64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·</a:t>
            </a:r>
            <a:r>
              <a:rPr lang="ko-KR" altLang="en-US" dirty="0"/>
              <a:t>서버 모델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동시성 제어</a:t>
            </a:r>
          </a:p>
          <a:p>
            <a:pPr lvl="2"/>
            <a:r>
              <a:rPr lang="ko-KR" altLang="en-US" b="0" dirty="0" smtClean="0"/>
              <a:t>동시성은 </a:t>
            </a:r>
            <a:r>
              <a:rPr lang="ko-KR" altLang="en-US" b="0" dirty="0"/>
              <a:t>임의의 동작이 외형상 동시에 진행되는 것처럼 보이는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/>
            <a:r>
              <a:rPr lang="ko-KR" altLang="en-US" b="0" dirty="0"/>
              <a:t>동시성 제어는 여러 동작의 선후 진행 속도에 상관없이</a:t>
            </a:r>
            <a:r>
              <a:rPr lang="en-US" altLang="ko-KR" b="0" dirty="0"/>
              <a:t>, </a:t>
            </a:r>
            <a:r>
              <a:rPr lang="ko-KR" altLang="en-US" b="0" dirty="0"/>
              <a:t>동시에 실행되어도 각 실행 </a:t>
            </a:r>
            <a:r>
              <a:rPr lang="ko-KR" altLang="en-US" b="0" dirty="0" smtClean="0"/>
              <a:t>결과가 항상 </a:t>
            </a:r>
            <a:r>
              <a:rPr lang="ko-KR" altLang="en-US" b="0" dirty="0"/>
              <a:t>같은 결과를 제공하도록 </a:t>
            </a:r>
            <a:r>
              <a:rPr lang="ko-KR" altLang="en-US" b="0" dirty="0" smtClean="0"/>
              <a:t>해줌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독립적으로 실행되는 프로세스의 실행 순서가 </a:t>
            </a:r>
            <a:r>
              <a:rPr lang="ko-KR" altLang="en-US" b="0" dirty="0" smtClean="0"/>
              <a:t>결과에 </a:t>
            </a:r>
            <a:r>
              <a:rPr lang="ko-KR" altLang="en-US" b="0" dirty="0"/>
              <a:t>영향을 주지 </a:t>
            </a:r>
            <a:r>
              <a:rPr lang="ko-KR" altLang="en-US" b="0" dirty="0" smtClean="0"/>
              <a:t>않음</a:t>
            </a:r>
            <a:endParaRPr lang="en-US" altLang="ko-KR" b="0" dirty="0" smtClean="0"/>
          </a:p>
          <a:p>
            <a:endParaRPr lang="en-US" altLang="ko-KR" b="0" dirty="0" smtClean="0"/>
          </a:p>
          <a:p>
            <a:pPr lvl="2"/>
            <a:r>
              <a:rPr lang="ko-KR" altLang="en-US" b="0" dirty="0" smtClean="0"/>
              <a:t>클라이언트</a:t>
            </a:r>
            <a:r>
              <a:rPr lang="en-US" altLang="ko-KR" b="0" dirty="0"/>
              <a:t>·</a:t>
            </a:r>
            <a:r>
              <a:rPr lang="ko-KR" altLang="en-US" b="0" dirty="0"/>
              <a:t>서버 환경에서 동시성은 서버 하나가 여러 클라이언트에 동시에 서비스하는 </a:t>
            </a:r>
            <a:r>
              <a:rPr lang="ko-KR" altLang="en-US" b="0" dirty="0" smtClean="0"/>
              <a:t>경우를 </a:t>
            </a:r>
            <a:r>
              <a:rPr lang="ko-KR" altLang="en-US" b="0" dirty="0"/>
              <a:t>의미하기도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임의의 클라이언트가 서버와 연결하여 서비스를 받는 동안 </a:t>
            </a:r>
            <a:r>
              <a:rPr lang="ko-KR" altLang="en-US" b="0" dirty="0" smtClean="0"/>
              <a:t>다른 클라이언트의 </a:t>
            </a:r>
            <a:r>
              <a:rPr lang="ko-KR" altLang="en-US" b="0" dirty="0"/>
              <a:t>요청을 서버가 지원하면 동시성을 지원한다고 볼 수 </a:t>
            </a:r>
            <a:r>
              <a:rPr lang="ko-KR" altLang="en-US" b="0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098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/>
              <a:t>상위 계층의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1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상위 계층의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인터넷에서 </a:t>
            </a:r>
            <a:r>
              <a:rPr lang="en-US" altLang="ko-KR" b="0" dirty="0"/>
              <a:t>OSI 7</a:t>
            </a:r>
            <a:r>
              <a:rPr lang="ko-KR" altLang="en-US" b="0" dirty="0"/>
              <a:t>계층 모델은 </a:t>
            </a:r>
            <a:r>
              <a:rPr lang="en-US" altLang="ko-KR" b="0" dirty="0"/>
              <a:t>[</a:t>
            </a:r>
            <a:r>
              <a:rPr lang="ko-KR" altLang="en-US" b="0" dirty="0" smtClean="0"/>
              <a:t>그림 </a:t>
            </a:r>
            <a:r>
              <a:rPr lang="en-US" altLang="ko-KR" b="0" dirty="0"/>
              <a:t>11-1]</a:t>
            </a:r>
            <a:r>
              <a:rPr lang="ko-KR" altLang="en-US" b="0" dirty="0"/>
              <a:t>과 같이 </a:t>
            </a:r>
            <a:r>
              <a:rPr lang="en-US" altLang="ko-KR" b="0" dirty="0"/>
              <a:t>TCP/IP</a:t>
            </a:r>
            <a:r>
              <a:rPr lang="ko-KR" altLang="en-US" b="0" dirty="0"/>
              <a:t>를 </a:t>
            </a:r>
            <a:r>
              <a:rPr lang="ko-KR" altLang="en-US" b="0" dirty="0" smtClean="0"/>
              <a:t>기반으로 구현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운영체제의 </a:t>
            </a:r>
            <a:r>
              <a:rPr lang="ko-KR" altLang="en-US" b="0" dirty="0"/>
              <a:t>내부에 </a:t>
            </a:r>
            <a:r>
              <a:rPr lang="ko-KR" altLang="en-US" b="0" dirty="0" smtClean="0"/>
              <a:t>포함되는 </a:t>
            </a:r>
            <a:r>
              <a:rPr lang="ko-KR" altLang="en-US" b="0" dirty="0"/>
              <a:t>계층 </a:t>
            </a:r>
            <a:r>
              <a:rPr lang="en-US" altLang="ko-KR" b="0" dirty="0"/>
              <a:t>4 </a:t>
            </a:r>
            <a:r>
              <a:rPr lang="ko-KR" altLang="en-US" b="0" dirty="0"/>
              <a:t>프로토콜에는 </a:t>
            </a:r>
            <a:r>
              <a:rPr lang="ko-KR" altLang="en-US" b="0" dirty="0" err="1" smtClean="0"/>
              <a:t>연결형</a:t>
            </a:r>
            <a:r>
              <a:rPr lang="ko-KR" altLang="en-US" b="0" dirty="0" smtClean="0"/>
              <a:t> 서비스의 </a:t>
            </a:r>
            <a:r>
              <a:rPr lang="en-US" altLang="ko-KR" b="0" dirty="0"/>
              <a:t>TCP</a:t>
            </a:r>
            <a:r>
              <a:rPr lang="ko-KR" altLang="en-US" b="0" dirty="0"/>
              <a:t>와 </a:t>
            </a:r>
            <a:r>
              <a:rPr lang="ko-KR" altLang="en-US" b="0" dirty="0" err="1"/>
              <a:t>비연결형</a:t>
            </a:r>
            <a:r>
              <a:rPr lang="ko-KR" altLang="en-US" b="0" dirty="0"/>
              <a:t> </a:t>
            </a:r>
            <a:r>
              <a:rPr lang="ko-KR" altLang="en-US" b="0" dirty="0" smtClean="0"/>
              <a:t>서비스의 </a:t>
            </a:r>
            <a:r>
              <a:rPr lang="en-US" altLang="ko-KR" b="0" dirty="0" smtClean="0"/>
              <a:t>UDP</a:t>
            </a:r>
            <a:r>
              <a:rPr lang="ko-KR" altLang="en-US" b="0" dirty="0"/>
              <a:t>가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r>
              <a:rPr lang="ko-KR" altLang="en-US" b="0" dirty="0"/>
              <a:t>네트워크 응용 </a:t>
            </a:r>
            <a:r>
              <a:rPr lang="ko-KR" altLang="en-US" b="0" dirty="0" smtClean="0"/>
              <a:t>프로그램에서는 </a:t>
            </a:r>
            <a:r>
              <a:rPr lang="ko-KR" altLang="en-US" b="0" dirty="0"/>
              <a:t>시스템 콜을 사용해 </a:t>
            </a:r>
            <a:r>
              <a:rPr lang="en-US" altLang="ko-KR" b="0" dirty="0" smtClean="0"/>
              <a:t>TCP</a:t>
            </a:r>
            <a:r>
              <a:rPr lang="ko-KR" altLang="en-US" b="0" dirty="0" smtClean="0"/>
              <a:t>와 </a:t>
            </a:r>
            <a:r>
              <a:rPr lang="en-US" altLang="ko-KR" b="0" dirty="0"/>
              <a:t>UDP </a:t>
            </a:r>
            <a:r>
              <a:rPr lang="ko-KR" altLang="en-US" b="0" dirty="0"/>
              <a:t>프로토콜을 실행하여 </a:t>
            </a:r>
            <a:r>
              <a:rPr lang="ko-KR" altLang="en-US" b="0" dirty="0" smtClean="0"/>
              <a:t>네트워크에 </a:t>
            </a:r>
            <a:r>
              <a:rPr lang="ko-KR" altLang="en-US" b="0" dirty="0"/>
              <a:t>연결된 호스트 </a:t>
            </a:r>
            <a:r>
              <a:rPr lang="ko-KR" altLang="en-US" b="0" dirty="0" smtClean="0"/>
              <a:t>사이의 데이터 전송 기능을 수행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상위 세 계층인 세션 계층</a:t>
            </a:r>
            <a:r>
              <a:rPr lang="en-US" altLang="ko-KR" b="0" dirty="0"/>
              <a:t>, </a:t>
            </a:r>
            <a:r>
              <a:rPr lang="ko-KR" altLang="en-US" b="0" dirty="0"/>
              <a:t>표현 </a:t>
            </a:r>
            <a:r>
              <a:rPr lang="ko-KR" altLang="en-US" b="0" dirty="0" smtClean="0"/>
              <a:t>계층</a:t>
            </a:r>
            <a:r>
              <a:rPr lang="en-US" altLang="ko-KR" b="0" dirty="0"/>
              <a:t>, </a:t>
            </a:r>
            <a:r>
              <a:rPr lang="ko-KR" altLang="en-US" b="0" dirty="0"/>
              <a:t>응용 계층은 사용자 </a:t>
            </a:r>
            <a:r>
              <a:rPr lang="ko-KR" altLang="en-US" b="0" dirty="0" smtClean="0"/>
              <a:t>프로그램으로 </a:t>
            </a:r>
            <a:r>
              <a:rPr lang="ko-KR" altLang="en-US" b="0" dirty="0"/>
              <a:t>구현되는데</a:t>
            </a:r>
            <a:r>
              <a:rPr lang="en-US" altLang="ko-KR" b="0" dirty="0"/>
              <a:t>, </a:t>
            </a:r>
            <a:r>
              <a:rPr lang="ko-KR" altLang="en-US" b="0" dirty="0"/>
              <a:t>일반적으로 세 </a:t>
            </a:r>
            <a:r>
              <a:rPr lang="ko-KR" altLang="en-US" b="0" dirty="0" smtClean="0"/>
              <a:t>계층의 </a:t>
            </a:r>
            <a:r>
              <a:rPr lang="ko-KR" altLang="en-US" b="0" dirty="0"/>
              <a:t>기능이 하나의 프로그램으로 묶여 </a:t>
            </a:r>
            <a:r>
              <a:rPr lang="ko-KR" altLang="en-US" b="0" dirty="0" smtClean="0"/>
              <a:t>구현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상위 </a:t>
            </a:r>
            <a:r>
              <a:rPr lang="en-US" altLang="ko-KR" b="0" dirty="0"/>
              <a:t>3</a:t>
            </a:r>
            <a:r>
              <a:rPr lang="ko-KR" altLang="en-US" b="0" dirty="0"/>
              <a:t>개의 계층이 통합된 네트워크 응용 프로그램은 응용 환경의 요구 조건에 따라 </a:t>
            </a:r>
            <a:r>
              <a:rPr lang="ko-KR" altLang="en-US" b="0" dirty="0" smtClean="0"/>
              <a:t>복잡도가 달라짐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15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/>
              <a:t>세션 계층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29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세션 계층의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세션 계층 프로토콜이 상위 계층에 제공하는 </a:t>
            </a:r>
            <a:r>
              <a:rPr lang="ko-KR" altLang="en-US" b="0" dirty="0" smtClean="0"/>
              <a:t>기능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세션 </a:t>
            </a:r>
            <a:r>
              <a:rPr lang="ko-KR" altLang="en-US" b="0" dirty="0"/>
              <a:t>연결의 설정과 해제</a:t>
            </a:r>
            <a:r>
              <a:rPr lang="en-US" altLang="ko-KR" b="0" dirty="0"/>
              <a:t>, </a:t>
            </a:r>
            <a:r>
              <a:rPr lang="ko-KR" altLang="en-US" b="0" dirty="0"/>
              <a:t>세션 </a:t>
            </a:r>
            <a:r>
              <a:rPr lang="ko-KR" altLang="en-US" b="0" dirty="0" smtClean="0"/>
              <a:t>메시지 전송 등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11-2]</a:t>
            </a:r>
            <a:r>
              <a:rPr lang="ko-KR" altLang="en-US" b="0" dirty="0"/>
              <a:t>는 세션 연결과 계층 </a:t>
            </a:r>
            <a:r>
              <a:rPr lang="en-US" altLang="ko-KR" b="0" dirty="0"/>
              <a:t>4 </a:t>
            </a:r>
            <a:r>
              <a:rPr lang="ko-KR" altLang="en-US" b="0" dirty="0"/>
              <a:t>연결의 차이를 </a:t>
            </a:r>
            <a:r>
              <a:rPr lang="ko-KR" altLang="en-US" b="0" dirty="0" smtClean="0"/>
              <a:t>설명</a:t>
            </a:r>
            <a:endParaRPr lang="en-US" altLang="ko-KR" b="0" dirty="0" smtClean="0"/>
          </a:p>
          <a:p>
            <a:pPr marL="628650" lvl="3" indent="0">
              <a:buNone/>
            </a:pPr>
            <a:endParaRPr lang="en-US" altLang="ko-KR" dirty="0"/>
          </a:p>
          <a:p>
            <a:pPr marL="628650" lvl="3" indent="0">
              <a:buNone/>
            </a:pPr>
            <a:endParaRPr lang="en-US" altLang="ko-KR" dirty="0" smtClean="0"/>
          </a:p>
          <a:p>
            <a:pPr marL="628650" lvl="3" indent="0">
              <a:buNone/>
            </a:pPr>
            <a:endParaRPr lang="en-US" altLang="ko-KR" dirty="0"/>
          </a:p>
          <a:p>
            <a:pPr marL="628650" lvl="3" indent="0">
              <a:buNone/>
            </a:pPr>
            <a:endParaRPr lang="en-US" altLang="ko-KR" dirty="0" smtClean="0"/>
          </a:p>
          <a:p>
            <a:pPr marL="628650" lvl="3" indent="0">
              <a:buNone/>
            </a:pPr>
            <a:endParaRPr lang="en-US" altLang="ko-KR" dirty="0"/>
          </a:p>
          <a:p>
            <a:pPr marL="628650" lvl="3" indent="0">
              <a:buNone/>
            </a:pPr>
            <a:endParaRPr lang="en-US" altLang="ko-KR" dirty="0" smtClean="0"/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 smtClean="0"/>
              <a:t>세션 </a:t>
            </a:r>
            <a:r>
              <a:rPr lang="ko-KR" altLang="en-US" b="0" dirty="0"/>
              <a:t>계층에서 제공하는 가장 중요한 기능은 </a:t>
            </a:r>
            <a:r>
              <a:rPr lang="ko-KR" altLang="en-US" b="0" dirty="0" smtClean="0"/>
              <a:t>동기</a:t>
            </a:r>
            <a:r>
              <a:rPr lang="en-US" altLang="ko-KR" sz="1200" b="0" dirty="0" smtClean="0"/>
              <a:t> </a:t>
            </a:r>
            <a:r>
              <a:rPr lang="ko-KR" altLang="en-US" b="0" dirty="0" smtClean="0"/>
              <a:t>문제를 </a:t>
            </a:r>
            <a:r>
              <a:rPr lang="ko-KR" altLang="en-US" b="0" dirty="0"/>
              <a:t>처리하는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동기 </a:t>
            </a:r>
            <a:r>
              <a:rPr lang="ko-KR" altLang="en-US" b="0" dirty="0"/>
              <a:t>기능은 통신 양단에서 서로 동의하는 논리적인 공통 처리 지점</a:t>
            </a:r>
            <a:r>
              <a:rPr lang="en-US" altLang="ko-KR" b="0" dirty="0"/>
              <a:t>, </a:t>
            </a:r>
            <a:r>
              <a:rPr lang="ko-KR" altLang="en-US" b="0" dirty="0"/>
              <a:t>즉 동기점을</a:t>
            </a:r>
            <a:r>
              <a:rPr lang="ko-KR" altLang="en-US" b="0" dirty="0"/>
              <a:t> 지정하기 </a:t>
            </a:r>
            <a:r>
              <a:rPr lang="ko-KR" altLang="en-US" b="0" dirty="0" smtClean="0"/>
              <a:t>위해 사용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동기점을</a:t>
            </a:r>
            <a:r>
              <a:rPr lang="ko-KR" altLang="en-US" b="0" dirty="0" smtClean="0"/>
              <a:t> </a:t>
            </a:r>
            <a:r>
              <a:rPr lang="ko-KR" altLang="en-US" b="0" dirty="0"/>
              <a:t>설정하는 이유는 메시지 전송 과정에서 발생하는 오류를 복구하기 </a:t>
            </a:r>
            <a:r>
              <a:rPr lang="ko-KR" altLang="en-US" b="0" dirty="0" smtClean="0"/>
              <a:t>위함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03244"/>
            <a:ext cx="4633913" cy="222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토큰 종류</a:t>
            </a:r>
            <a:endParaRPr lang="en-US" altLang="ko-KR" dirty="0" smtClean="0"/>
          </a:p>
          <a:p>
            <a:pPr lvl="1"/>
            <a:r>
              <a:rPr lang="ko-KR" altLang="en-US" b="0" dirty="0"/>
              <a:t>데이터 </a:t>
            </a:r>
            <a:r>
              <a:rPr lang="ko-KR" altLang="en-US" b="0" dirty="0" smtClean="0"/>
              <a:t>토큰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데이터를 </a:t>
            </a:r>
            <a:r>
              <a:rPr lang="ko-KR" altLang="en-US" b="0" dirty="0"/>
              <a:t>전송할 수 있는 권리를 </a:t>
            </a:r>
            <a:r>
              <a:rPr lang="ko-KR" altLang="en-US" b="0" dirty="0" smtClean="0"/>
              <a:t>제공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해제 토큰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통신 양단 간의 연결 해제 과정을 제어하기 위해 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동기 토큰 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 </a:t>
            </a:r>
            <a:r>
              <a:rPr lang="ko-KR" altLang="en-US" b="0" dirty="0"/>
              <a:t>세션 연결을 사용하는 과정에서 동기 처리가 필요한 </a:t>
            </a:r>
            <a:r>
              <a:rPr lang="ko-KR" altLang="en-US" b="0" dirty="0" smtClean="0"/>
              <a:t>지점에 사용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r>
              <a:rPr lang="ko-KR" altLang="en-US" dirty="0" smtClean="0"/>
              <a:t>토큰과 </a:t>
            </a:r>
            <a:r>
              <a:rPr lang="ko-KR" altLang="en-US" dirty="0" err="1" smtClean="0"/>
              <a:t>동기점</a:t>
            </a:r>
            <a:endParaRPr lang="en-US" altLang="ko-KR" dirty="0" smtClean="0"/>
          </a:p>
          <a:p>
            <a:pPr lvl="1"/>
            <a:r>
              <a:rPr lang="ko-KR" altLang="en-US" b="0" dirty="0"/>
              <a:t>논리적으로 큰 파일을 작은 단위로 나누는 </a:t>
            </a:r>
            <a:r>
              <a:rPr lang="ko-KR" altLang="en-US" b="0" dirty="0" smtClean="0"/>
              <a:t>과정 </a:t>
            </a:r>
            <a:r>
              <a:rPr lang="en-US" altLang="ko-KR" b="0" dirty="0" smtClean="0"/>
              <a:t>=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동기점을</a:t>
            </a:r>
            <a:r>
              <a:rPr lang="ko-KR" altLang="en-US" b="0" dirty="0" smtClean="0"/>
              <a:t> </a:t>
            </a:r>
            <a:r>
              <a:rPr lang="ko-KR" altLang="en-US" b="0" dirty="0"/>
              <a:t>부여하는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2"/>
            <a:r>
              <a:rPr lang="ko-KR" altLang="en-US" b="0" dirty="0"/>
              <a:t>큰 파일을 물리적으로 나누지 않고 파일을 전송하는 중간중간에 </a:t>
            </a:r>
            <a:r>
              <a:rPr lang="ko-KR" altLang="en-US" b="0" dirty="0" err="1" smtClean="0"/>
              <a:t>동기점을</a:t>
            </a:r>
            <a:r>
              <a:rPr lang="ko-KR" altLang="en-US" b="0" dirty="0" smtClean="0"/>
              <a:t> 부여함으로써</a:t>
            </a:r>
            <a:r>
              <a:rPr lang="en-US" altLang="ko-KR" b="0" dirty="0"/>
              <a:t>, </a:t>
            </a:r>
            <a:r>
              <a:rPr lang="ko-KR" altLang="en-US" b="0" dirty="0"/>
              <a:t>송수신 프로세스가 해당 위치까지는 데이터 전송이 완료되었다는 것에 </a:t>
            </a:r>
            <a:r>
              <a:rPr lang="ko-KR" altLang="en-US" b="0" dirty="0" smtClean="0"/>
              <a:t>합의할 수 있음</a:t>
            </a:r>
            <a:endParaRPr lang="en-US" altLang="ko-KR" b="0" dirty="0" smtClean="0"/>
          </a:p>
          <a:p>
            <a:pPr lvl="1"/>
            <a:r>
              <a:rPr lang="ko-KR" altLang="en-US" b="0" dirty="0"/>
              <a:t>동기점을</a:t>
            </a:r>
            <a:r>
              <a:rPr lang="ko-KR" altLang="en-US" b="0" dirty="0"/>
              <a:t> 부여하기 위한 동기 </a:t>
            </a:r>
            <a:r>
              <a:rPr lang="ko-KR" altLang="en-US" b="0" dirty="0" smtClean="0"/>
              <a:t>토큰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주동기 토큰</a:t>
            </a:r>
            <a:r>
              <a:rPr lang="en-US" altLang="ko-KR" sz="1600" b="0" dirty="0" smtClean="0"/>
              <a:t> </a:t>
            </a:r>
            <a:r>
              <a:rPr lang="ko-KR" altLang="en-US" b="0" dirty="0"/>
              <a:t>혹은 </a:t>
            </a:r>
            <a:r>
              <a:rPr lang="ko-KR" altLang="en-US" b="0" dirty="0" err="1"/>
              <a:t>액티비티</a:t>
            </a:r>
            <a:r>
              <a:rPr lang="ko-KR" altLang="en-US" b="0" dirty="0"/>
              <a:t> </a:t>
            </a:r>
            <a:r>
              <a:rPr lang="ko-KR" altLang="en-US" b="0" dirty="0" smtClean="0"/>
              <a:t>토큰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부동기 토큰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53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재동기</a:t>
            </a:r>
            <a:r>
              <a:rPr lang="ko-KR" altLang="en-US" dirty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b="0" dirty="0"/>
              <a:t>동기점은</a:t>
            </a:r>
            <a:r>
              <a:rPr lang="ko-KR" altLang="en-US" b="0" dirty="0"/>
              <a:t> 데이터를 전송할 때 특정 지점에서 복구할 수 있도록 통신 양단 간의 합의로 </a:t>
            </a:r>
            <a:r>
              <a:rPr lang="ko-KR" altLang="en-US" b="0" dirty="0" smtClean="0"/>
              <a:t>지정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세션 </a:t>
            </a:r>
            <a:r>
              <a:rPr lang="ko-KR" altLang="en-US" b="0" dirty="0"/>
              <a:t>계층의 상위 계층에는 적절한 구간으로 나뉜 지점에 </a:t>
            </a:r>
            <a:r>
              <a:rPr lang="ko-KR" altLang="en-US" b="0" dirty="0"/>
              <a:t>동기점을 부여하고</a:t>
            </a:r>
            <a:r>
              <a:rPr lang="en-US" altLang="ko-KR" b="0" dirty="0"/>
              <a:t>, </a:t>
            </a:r>
            <a:r>
              <a:rPr lang="ko-KR" altLang="en-US" b="0" dirty="0"/>
              <a:t>오류가 </a:t>
            </a:r>
            <a:r>
              <a:rPr lang="ko-KR" altLang="en-US" b="0" dirty="0" smtClean="0"/>
              <a:t>발생하면 </a:t>
            </a:r>
            <a:r>
              <a:rPr lang="ko-KR" altLang="en-US" b="0" dirty="0"/>
              <a:t>해당 지점으로 돌아가 복구하는 기능이 구현되어야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이때 </a:t>
            </a:r>
            <a:r>
              <a:rPr lang="ko-KR" altLang="en-US" b="0" dirty="0"/>
              <a:t>동기점을</a:t>
            </a:r>
            <a:r>
              <a:rPr lang="ko-KR" altLang="en-US" b="0" dirty="0"/>
              <a:t> 이용한 </a:t>
            </a:r>
            <a:r>
              <a:rPr lang="ko-KR" altLang="en-US" b="0" dirty="0" smtClean="0"/>
              <a:t>일련의 </a:t>
            </a:r>
            <a:r>
              <a:rPr lang="ko-KR" altLang="en-US" b="0" dirty="0"/>
              <a:t>복구 </a:t>
            </a:r>
            <a:r>
              <a:rPr lang="ko-KR" altLang="en-US" b="0" dirty="0" smtClean="0"/>
              <a:t>과정이 </a:t>
            </a:r>
            <a:r>
              <a:rPr lang="ko-KR" altLang="en-US" b="0" dirty="0" err="1" smtClean="0"/>
              <a:t>재동기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marL="628650" lvl="3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11-3]</a:t>
            </a:r>
            <a:r>
              <a:rPr lang="ko-KR" altLang="en-US" b="0" dirty="0"/>
              <a:t>처럼 동기점은 주동기점과 부동기점으로 나뉘고</a:t>
            </a:r>
            <a:r>
              <a:rPr lang="en-US" altLang="ko-KR" b="0" dirty="0"/>
              <a:t>, </a:t>
            </a:r>
            <a:r>
              <a:rPr lang="ko-KR" altLang="en-US" b="0" dirty="0"/>
              <a:t>주동기점 간의 전송 단위는 </a:t>
            </a:r>
            <a:r>
              <a:rPr lang="ko-KR" altLang="en-US" b="0" dirty="0" smtClean="0"/>
              <a:t>대화로 정의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314468"/>
            <a:ext cx="7824788" cy="231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834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5990</TotalTime>
  <Words>1396</Words>
  <Application>Microsoft Office PowerPoint</Application>
  <PresentationFormat>사용자 지정</PresentationFormat>
  <Paragraphs>175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1_Office 테마</vt:lpstr>
      <vt:lpstr>PowerPoint 프레젠테이션</vt:lpstr>
      <vt:lpstr>PowerPoint 프레젠테이션</vt:lpstr>
      <vt:lpstr>PowerPoint 프레젠테이션</vt:lpstr>
      <vt:lpstr>01 상위 계층의 이해</vt:lpstr>
      <vt:lpstr>상위 계층의 이해</vt:lpstr>
      <vt:lpstr>02 세션 계층</vt:lpstr>
      <vt:lpstr>세션 계층의 기능</vt:lpstr>
      <vt:lpstr>토큰 </vt:lpstr>
      <vt:lpstr>동기 (1)</vt:lpstr>
      <vt:lpstr>동기 (2)</vt:lpstr>
      <vt:lpstr>세션 연결 (1)</vt:lpstr>
      <vt:lpstr>세션 연결 (2)</vt:lpstr>
      <vt:lpstr>03 표현 계층</vt:lpstr>
      <vt:lpstr>데이터 표현 (1)</vt:lpstr>
      <vt:lpstr>데이터 표현 (2)</vt:lpstr>
      <vt:lpstr>데이터 표현 (3)</vt:lpstr>
      <vt:lpstr>데이터 표현 (4)</vt:lpstr>
      <vt:lpstr>데이터 표현 (5)</vt:lpstr>
      <vt:lpstr>데이터 표현 (6)</vt:lpstr>
      <vt:lpstr>데이터 표현 (7)</vt:lpstr>
      <vt:lpstr>데이터 압축 (1)</vt:lpstr>
      <vt:lpstr>데이터 압축 (2)</vt:lpstr>
      <vt:lpstr>데이터 압축 (3)</vt:lpstr>
      <vt:lpstr>데이터 압축 (4)</vt:lpstr>
      <vt:lpstr>데이터 압축 (5)</vt:lpstr>
      <vt:lpstr>04 응용 계층</vt:lpstr>
      <vt:lpstr>클라이언트·서버 모델 (1)</vt:lpstr>
      <vt:lpstr>클라이언트·서버 모델 (2)</vt:lpstr>
      <vt:lpstr>클라이언트·서버 모델 (3)</vt:lpstr>
      <vt:lpstr>클라이언트·서버 모델 (4)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박서연</cp:lastModifiedBy>
  <cp:revision>839</cp:revision>
  <cp:lastPrinted>1601-01-01T00:00:00Z</cp:lastPrinted>
  <dcterms:created xsi:type="dcterms:W3CDTF">1601-01-01T00:00:00Z</dcterms:created>
  <dcterms:modified xsi:type="dcterms:W3CDTF">2022-07-25T11:52:40Z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