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2408" r:id="rId2"/>
    <p:sldId id="2474" r:id="rId3"/>
    <p:sldId id="2475" r:id="rId4"/>
    <p:sldId id="2471" r:id="rId5"/>
    <p:sldId id="2472" r:id="rId6"/>
    <p:sldId id="2473" r:id="rId7"/>
    <p:sldId id="2356" r:id="rId8"/>
    <p:sldId id="2341" r:id="rId9"/>
    <p:sldId id="2347" r:id="rId10"/>
    <p:sldId id="2416" r:id="rId11"/>
    <p:sldId id="2417" r:id="rId12"/>
    <p:sldId id="2418" r:id="rId13"/>
    <p:sldId id="2419" r:id="rId14"/>
    <p:sldId id="2420" r:id="rId15"/>
    <p:sldId id="2421" r:id="rId16"/>
    <p:sldId id="2422" r:id="rId17"/>
    <p:sldId id="2423" r:id="rId18"/>
    <p:sldId id="2424" r:id="rId19"/>
    <p:sldId id="2425" r:id="rId20"/>
    <p:sldId id="2426" r:id="rId21"/>
    <p:sldId id="2427" r:id="rId22"/>
    <p:sldId id="2428" r:id="rId23"/>
    <p:sldId id="2429" r:id="rId24"/>
    <p:sldId id="2430" r:id="rId25"/>
    <p:sldId id="2431" r:id="rId26"/>
    <p:sldId id="2432" r:id="rId27"/>
    <p:sldId id="2433" r:id="rId28"/>
    <p:sldId id="2434" r:id="rId29"/>
    <p:sldId id="2435" r:id="rId30"/>
    <p:sldId id="2436" r:id="rId31"/>
    <p:sldId id="2437" r:id="rId32"/>
    <p:sldId id="2438" r:id="rId33"/>
    <p:sldId id="2439" r:id="rId34"/>
    <p:sldId id="2440" r:id="rId35"/>
    <p:sldId id="2441" r:id="rId36"/>
    <p:sldId id="2442" r:id="rId37"/>
    <p:sldId id="2443" r:id="rId38"/>
    <p:sldId id="2444" r:id="rId39"/>
    <p:sldId id="2445" r:id="rId40"/>
    <p:sldId id="2446" r:id="rId41"/>
    <p:sldId id="2447" r:id="rId42"/>
    <p:sldId id="2448" r:id="rId43"/>
    <p:sldId id="2449" r:id="rId44"/>
    <p:sldId id="2450" r:id="rId45"/>
    <p:sldId id="2451" r:id="rId46"/>
    <p:sldId id="2452" r:id="rId47"/>
    <p:sldId id="2453" r:id="rId48"/>
    <p:sldId id="2454" r:id="rId49"/>
    <p:sldId id="2455" r:id="rId50"/>
    <p:sldId id="2456" r:id="rId51"/>
    <p:sldId id="2457" r:id="rId52"/>
    <p:sldId id="2458" r:id="rId53"/>
    <p:sldId id="2459" r:id="rId54"/>
    <p:sldId id="2460" r:id="rId55"/>
    <p:sldId id="2461" r:id="rId56"/>
    <p:sldId id="2462" r:id="rId57"/>
    <p:sldId id="2463" r:id="rId58"/>
    <p:sldId id="2464" r:id="rId59"/>
    <p:sldId id="2465" r:id="rId60"/>
    <p:sldId id="2466" r:id="rId61"/>
    <p:sldId id="2467" r:id="rId62"/>
    <p:sldId id="2468" r:id="rId63"/>
    <p:sldId id="2400" r:id="rId64"/>
    <p:sldId id="240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682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13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 err="1" smtClean="0"/>
              <a:t>텐서플로를</a:t>
            </a:r>
            <a:r>
              <a:rPr lang="ko-KR" altLang="en-US" dirty="0" smtClean="0"/>
              <a:t> 사용한 </a:t>
            </a:r>
            <a:r>
              <a:rPr lang="ko-KR" altLang="en-US" dirty="0"/>
              <a:t>데이터 적재와 전처리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데이터셋은 튜플</a:t>
            </a:r>
            <a:r>
              <a:rPr lang="en-US" altLang="ko-KR"/>
              <a:t>/</a:t>
            </a:r>
            <a:r>
              <a:rPr lang="ko-KR" altLang="en-US"/>
              <a:t>딕셔너리 구조를 유지하면서 그 안에 포함된 텐서만 슬라이싱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F5136-42C4-6725-1D3B-9CACDD7E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4913"/>
            <a:ext cx="7572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13.1.1 </a:t>
            </a:r>
            <a:r>
              <a:rPr lang="ko-KR" altLang="en-US" b="1">
                <a:solidFill>
                  <a:srgbClr val="FF0000"/>
                </a:solidFill>
              </a:rPr>
              <a:t>연쇄 변환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각 메서드는 새로운 데이터셋을 반환하므로 다음과 같이 변환 메서드를 연결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313964-6EBF-8C65-5067-E6C00C70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01" y="1552575"/>
            <a:ext cx="4209263" cy="21461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BAAA2ED-FFE1-FBCE-8D93-F2F94BF0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71" y="3803610"/>
            <a:ext cx="5791058" cy="21956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D3FF6B-7FBC-9390-7A3E-3230C9343922}"/>
              </a:ext>
            </a:extLst>
          </p:cNvPr>
          <p:cNvSpPr txBox="1"/>
          <p:nvPr/>
        </p:nvSpPr>
        <p:spPr>
          <a:xfrm>
            <a:off x="3042082" y="615312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연쇄적인 데이터셋 변환</a:t>
            </a:r>
          </a:p>
        </p:txBody>
      </p:sp>
    </p:spTree>
    <p:extLst>
      <p:ext uri="{BB962C8B-B14F-4D97-AF65-F5344CB8AC3E}">
        <p14:creationId xmlns:p14="http://schemas.microsoft.com/office/powerpoint/2010/main" val="17746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map() </a:t>
            </a:r>
            <a:r>
              <a:rPr lang="ko-KR" altLang="en-US"/>
              <a:t>메서드를 호출하여 아이템을 변환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다음 코드는 모든 아이템에 </a:t>
            </a:r>
            <a:r>
              <a:rPr lang="en-US" altLang="ko-KR"/>
              <a:t>2</a:t>
            </a:r>
            <a:r>
              <a:rPr lang="ko-KR" altLang="en-US"/>
              <a:t>를 곱하여 새로운 데이터셋을 생성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filter() </a:t>
            </a:r>
            <a:r>
              <a:rPr lang="ko-KR" altLang="en-US"/>
              <a:t>메서드를 사용하여 데이터셋을 필터링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다음 코드는 아이템의 합이 </a:t>
            </a:r>
            <a:r>
              <a:rPr lang="en-US" altLang="ko-KR"/>
              <a:t>50</a:t>
            </a:r>
            <a:r>
              <a:rPr lang="ko-KR" altLang="en-US"/>
              <a:t>보다 큰 배치만을 담은 데이터셋을 생성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6A1C8C-AACC-5643-24B0-DCBC5A54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6334"/>
            <a:ext cx="6221514" cy="2150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BD5651F-1FE1-9BC2-B25F-8244DEC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85" y="4404195"/>
            <a:ext cx="5947035" cy="21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take() </a:t>
            </a:r>
            <a:r>
              <a:rPr lang="ko-KR" altLang="en-US"/>
              <a:t>메서드</a:t>
            </a:r>
            <a:endParaRPr lang="en-US" altLang="ko-KR"/>
          </a:p>
          <a:p>
            <a:pPr lvl="2"/>
            <a:r>
              <a:rPr lang="ko-KR" altLang="en-US"/>
              <a:t>데이터셋에 있는 몇 개의 아이템만 보고 싶을 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A879372-69F0-38F8-69F3-C5730F76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9321"/>
            <a:ext cx="5572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6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13.1.2 </a:t>
            </a:r>
            <a:r>
              <a:rPr lang="ko-KR" altLang="en-US" b="1">
                <a:solidFill>
                  <a:srgbClr val="FF0000"/>
                </a:solidFill>
              </a:rPr>
              <a:t>데이터 셔플링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경사 하강법은 훈련 세트에 있는 샘플이 독립적이고 동일한 분포일 때 최고의 성능을 발휘</a:t>
            </a:r>
            <a:endParaRPr lang="en-US" altLang="ko-KR"/>
          </a:p>
          <a:p>
            <a:pPr lvl="1"/>
            <a:r>
              <a:rPr lang="en-US" altLang="ko-KR"/>
              <a:t>shuffle() </a:t>
            </a:r>
            <a:r>
              <a:rPr lang="ko-KR" altLang="en-US"/>
              <a:t>메서드 사용하여 샘플을 섞기</a:t>
            </a:r>
            <a:endParaRPr lang="en-US" altLang="ko-KR" dirty="0"/>
          </a:p>
          <a:p>
            <a:pPr lvl="2"/>
            <a:r>
              <a:rPr lang="ko-KR" altLang="en-US"/>
              <a:t>버퍼 크기를 충분히 크게 지정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정수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9</a:t>
            </a:r>
            <a:r>
              <a:rPr lang="ko-KR" altLang="en-US"/>
              <a:t>까지 세 번 반복된 데이터셋을 만든 다음 버퍼 크기 </a:t>
            </a:r>
            <a:r>
              <a:rPr lang="en-US" altLang="ko-KR"/>
              <a:t>5</a:t>
            </a:r>
            <a:r>
              <a:rPr lang="ko-KR" altLang="en-US"/>
              <a:t>와 랜덤 시드 </a:t>
            </a:r>
            <a:r>
              <a:rPr lang="en-US" altLang="ko-KR"/>
              <a:t>42</a:t>
            </a:r>
            <a:r>
              <a:rPr lang="ko-KR" altLang="en-US"/>
              <a:t>를 사용하여 셔플링하고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배치 크기 </a:t>
            </a:r>
            <a:r>
              <a:rPr lang="en-US" altLang="ko-KR"/>
              <a:t>7</a:t>
            </a:r>
            <a:r>
              <a:rPr lang="ko-KR" altLang="en-US"/>
              <a:t>로 나누어 출력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1395CB-D6DA-DCC0-1C6B-7C571A7F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5740"/>
            <a:ext cx="6257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13.1.3 </a:t>
            </a:r>
            <a:r>
              <a:rPr lang="ko-KR" altLang="en-US" b="1">
                <a:solidFill>
                  <a:srgbClr val="FF0000"/>
                </a:solidFill>
              </a:rPr>
              <a:t>여러 파일에서 한 줄씩 번갈아 읽기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먼저 캘리포니아 주택 데이터셋을 적재하고 </a:t>
            </a:r>
            <a:r>
              <a:rPr lang="en-US" altLang="ko-KR"/>
              <a:t>(</a:t>
            </a:r>
            <a:r>
              <a:rPr lang="ko-KR" altLang="en-US"/>
              <a:t>섞여 있지 않았다면</a:t>
            </a:r>
            <a:r>
              <a:rPr lang="en-US" altLang="ko-KR"/>
              <a:t>) </a:t>
            </a:r>
            <a:r>
              <a:rPr lang="ko-KR" altLang="en-US"/>
              <a:t>섞은 다음 훈련 세트</a:t>
            </a:r>
            <a:r>
              <a:rPr lang="en-US" altLang="ko-KR"/>
              <a:t>, </a:t>
            </a:r>
            <a:r>
              <a:rPr lang="ko-KR" altLang="en-US"/>
              <a:t>검증 세트</a:t>
            </a:r>
            <a:r>
              <a:rPr lang="en-US" altLang="ko-KR"/>
              <a:t>, </a:t>
            </a:r>
            <a:r>
              <a:rPr lang="ko-KR" altLang="en-US"/>
              <a:t>테스트 세트로 나누었다고 가정</a:t>
            </a:r>
            <a:endParaRPr lang="en-US" altLang="ko-KR"/>
          </a:p>
          <a:p>
            <a:pPr lvl="2"/>
            <a:r>
              <a:rPr lang="ko-KR" altLang="en-US"/>
              <a:t>각 세트를 다음과 같은 </a:t>
            </a:r>
            <a:r>
              <a:rPr lang="en-US" altLang="ko-KR"/>
              <a:t>CSV </a:t>
            </a:r>
            <a:r>
              <a:rPr lang="ko-KR" altLang="en-US"/>
              <a:t>파일 여러 개로 나눔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train_filepaths</a:t>
            </a:r>
            <a:r>
              <a:rPr lang="ko-KR" altLang="en-US"/>
              <a:t>가 훈련 파일 경로를 담은 리스트라고 가정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DFB82B-A635-B0BC-0C01-1A26811A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1304"/>
            <a:ext cx="7572375" cy="167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149CE16-FBEE-1A02-1C0B-EE1D0DD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33147"/>
            <a:ext cx="74009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파일 패턴 사용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train_filepaths = "datasets/housing/my_train_*.csv“</a:t>
            </a:r>
          </a:p>
          <a:p>
            <a:pPr lvl="2"/>
            <a:r>
              <a:rPr lang="ko-KR" altLang="en-US"/>
              <a:t>파일 경로가 담긴 데이터셋을 생성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interleave() </a:t>
            </a:r>
            <a:r>
              <a:rPr lang="ko-KR" altLang="en-US"/>
              <a:t>메서드 호출</a:t>
            </a:r>
            <a:endParaRPr lang="en-US" altLang="ko-KR"/>
          </a:p>
          <a:p>
            <a:pPr lvl="2"/>
            <a:r>
              <a:rPr lang="ko-KR" altLang="en-US"/>
              <a:t>한 번에 다섯 개의 파일을 한 줄씩 번갈아 읽기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각 파일의 첫 번째 줄은 열 이름이므로 </a:t>
            </a:r>
            <a:r>
              <a:rPr lang="en-US" altLang="ko-KR"/>
              <a:t>skip() </a:t>
            </a:r>
            <a:r>
              <a:rPr lang="ko-KR" altLang="en-US"/>
              <a:t>메서드를 사용하여 건너뜀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interleave() </a:t>
            </a:r>
            <a:r>
              <a:rPr lang="ko-KR" altLang="en-US"/>
              <a:t>메서드는 병렬화를 사용하지 않음 </a:t>
            </a:r>
            <a:r>
              <a:rPr lang="en-US" altLang="ko-KR"/>
              <a:t>- </a:t>
            </a:r>
            <a:r>
              <a:rPr lang="ko-KR" altLang="en-US"/>
              <a:t>각 파일에서 한 번에 한 줄씩 순서대로 읽음</a:t>
            </a:r>
            <a:endParaRPr lang="en-US" altLang="ko-KR"/>
          </a:p>
          <a:p>
            <a:pPr lvl="2"/>
            <a:r>
              <a:rPr lang="ko-KR" altLang="en-US"/>
              <a:t>여러 파일에서 병렬로 읽고 싶다면 </a:t>
            </a:r>
            <a:r>
              <a:rPr lang="en-US" altLang="ko-KR"/>
              <a:t>interleave() </a:t>
            </a:r>
            <a:r>
              <a:rPr lang="ko-KR" altLang="en-US"/>
              <a:t>메서드의 </a:t>
            </a:r>
            <a:r>
              <a:rPr lang="en-US" altLang="ko-KR"/>
              <a:t>num_parallel_calls </a:t>
            </a:r>
            <a:r>
              <a:rPr lang="ko-KR" altLang="en-US"/>
              <a:t>매개변수에 원하는 스레드 개수를 지정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0A0DD1-4DE1-AC02-CD40-E5ED3EE8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9183"/>
            <a:ext cx="6791325" cy="609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B6C9F3-3676-6CB3-EF2B-6B290966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33893"/>
            <a:ext cx="6305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작성한 데이터셋 확인</a:t>
            </a:r>
            <a:endParaRPr lang="en-US" altLang="ko-KR"/>
          </a:p>
          <a:p>
            <a:pPr lvl="2"/>
            <a:r>
              <a:rPr lang="en-US" altLang="ko-KR"/>
              <a:t>CSV </a:t>
            </a:r>
            <a:r>
              <a:rPr lang="ko-KR" altLang="en-US"/>
              <a:t>파일의 </a:t>
            </a:r>
            <a:r>
              <a:rPr lang="en-US" altLang="ko-KR"/>
              <a:t>(</a:t>
            </a:r>
            <a:r>
              <a:rPr lang="ko-KR" altLang="en-US"/>
              <a:t>열 이름을 가진 행을 무시하고</a:t>
            </a:r>
            <a:r>
              <a:rPr lang="en-US" altLang="ko-KR"/>
              <a:t>) </a:t>
            </a:r>
            <a:r>
              <a:rPr lang="ko-KR" altLang="en-US"/>
              <a:t>첫 번째 행에 해당하며 순서는 랜덤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4C858B4-2AAB-6D2F-D6BF-B56511DD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7342"/>
            <a:ext cx="72675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13.1.4 </a:t>
            </a:r>
            <a:r>
              <a:rPr lang="ko-KR" altLang="en-US" b="1">
                <a:solidFill>
                  <a:srgbClr val="FF0000"/>
                </a:solidFill>
              </a:rPr>
              <a:t>데이터 전처리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문자열을 파싱하고 데이터 스케일을 조정하는 등 약간의 전처리가 필요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3A7361-708A-5467-3BAA-C7769FBE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0381"/>
            <a:ext cx="7372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전처리 함수 테스트</a:t>
            </a:r>
            <a:endParaRPr lang="en-US" altLang="ko-KR"/>
          </a:p>
          <a:p>
            <a:pPr lvl="2"/>
            <a:r>
              <a:rPr lang="en-US" altLang="ko-KR"/>
              <a:t>preprocess() </a:t>
            </a:r>
            <a:r>
              <a:rPr lang="ko-KR" altLang="en-US"/>
              <a:t>함수는 바이트 문자열로 된 샘플을 스케일 조정된 텐서와 레이블 텐서로 변환할 수 있음</a:t>
            </a:r>
            <a:endParaRPr lang="en-US" altLang="ko-KR"/>
          </a:p>
          <a:p>
            <a:pPr lvl="2"/>
            <a:r>
              <a:rPr lang="ko-KR" altLang="en-US"/>
              <a:t>이제 데이터셋의 </a:t>
            </a:r>
            <a:r>
              <a:rPr lang="en-US" altLang="ko-KR"/>
              <a:t>map() </a:t>
            </a:r>
            <a:r>
              <a:rPr lang="ko-KR" altLang="en-US"/>
              <a:t>메서드를 사용하여 데이터셋의 각 샘플에 </a:t>
            </a:r>
            <a:r>
              <a:rPr lang="en-US" altLang="ko-KR"/>
              <a:t>preprocess() </a:t>
            </a:r>
            <a:r>
              <a:rPr lang="ko-KR" altLang="en-US"/>
              <a:t>함수를 적용할 수 있음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11E0CA-AE20-33D2-FD39-501E67DF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6035"/>
            <a:ext cx="7277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13.1.5 </a:t>
            </a:r>
            <a:r>
              <a:rPr lang="ko-KR" altLang="en-US" b="1">
                <a:solidFill>
                  <a:srgbClr val="FF0000"/>
                </a:solidFill>
              </a:rPr>
              <a:t>데이터 적재와 전처리 합치기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재사용성이 더 높은 코드로 만들기 위해 헬퍼 함수로 만들기</a:t>
            </a:r>
          </a:p>
          <a:p>
            <a:pPr lvl="2"/>
            <a:r>
              <a:rPr lang="en-US" altLang="ko-KR"/>
              <a:t>CSV </a:t>
            </a:r>
            <a:r>
              <a:rPr lang="ko-KR" altLang="en-US"/>
              <a:t>파일에서 캘리포니아 주택 데이터셋을 효율적으로 적재하고 전처리</a:t>
            </a:r>
            <a:r>
              <a:rPr lang="en-US" altLang="ko-KR"/>
              <a:t>, </a:t>
            </a:r>
            <a:r>
              <a:rPr lang="ko-KR" altLang="en-US"/>
              <a:t>셔플링</a:t>
            </a:r>
            <a:r>
              <a:rPr lang="en-US" altLang="ko-KR"/>
              <a:t>, </a:t>
            </a:r>
            <a:r>
              <a:rPr lang="ko-KR" altLang="en-US"/>
              <a:t>배치를 적용한 데이터셋을 만들어 반환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4CB20B-0BC8-220A-0E53-613007D0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8337"/>
            <a:ext cx="7524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F2EB05D-CA2A-C13A-0DEC-8DE1B7E5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4" y="1256437"/>
            <a:ext cx="5214152" cy="4345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ACC6BD-137F-D6B2-E1AB-3D46A51CEAD5}"/>
              </a:ext>
            </a:extLst>
          </p:cNvPr>
          <p:cNvSpPr txBox="1"/>
          <p:nvPr/>
        </p:nvSpPr>
        <p:spPr>
          <a:xfrm>
            <a:off x="3042082" y="580618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CSV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파일에서 데이터를 적재하고 전처리하기</a:t>
            </a:r>
          </a:p>
        </p:txBody>
      </p:sp>
    </p:spTree>
    <p:extLst>
      <p:ext uri="{BB962C8B-B14F-4D97-AF65-F5344CB8AC3E}">
        <p14:creationId xmlns:p14="http://schemas.microsoft.com/office/powerpoint/2010/main" val="402536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13.1.6 </a:t>
            </a:r>
            <a:r>
              <a:rPr lang="ko-KR" altLang="en-US" b="1">
                <a:solidFill>
                  <a:srgbClr val="FF0000"/>
                </a:solidFill>
              </a:rPr>
              <a:t>프리페치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csv_reader_dataset() </a:t>
            </a:r>
            <a:r>
              <a:rPr lang="ko-KR" altLang="en-US"/>
              <a:t>함수 마지막에 </a:t>
            </a:r>
            <a:r>
              <a:rPr lang="en-US" altLang="ko-KR"/>
              <a:t>prefetch(1)</a:t>
            </a:r>
            <a:r>
              <a:rPr lang="ko-KR" altLang="en-US"/>
              <a:t>을 호출</a:t>
            </a:r>
            <a:endParaRPr lang="en-US" altLang="ko-KR"/>
          </a:p>
          <a:p>
            <a:pPr lvl="2"/>
            <a:r>
              <a:rPr lang="ko-KR" altLang="en-US"/>
              <a:t>훈련 알고리즘이 한 배치로 작업을 하는 동안 이 데이터셋이 동시에 다음 배치를 준비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07F016-8BC7-920E-AD05-C9281B0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61" y="1946308"/>
            <a:ext cx="3971278" cy="4096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3522F3-72D9-1CBD-06CF-4419F0D4E8AA}"/>
              </a:ext>
            </a:extLst>
          </p:cNvPr>
          <p:cNvSpPr txBox="1"/>
          <p:nvPr/>
        </p:nvSpPr>
        <p:spPr>
          <a:xfrm>
            <a:off x="3042082" y="6042994"/>
            <a:ext cx="610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프리페치로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GPU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동시에 사용합니다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GPU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한 배치를 처리할 때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다음 배치를 준비</a:t>
            </a:r>
          </a:p>
        </p:txBody>
      </p:sp>
    </p:spTree>
    <p:extLst>
      <p:ext uri="{BB962C8B-B14F-4D97-AF65-F5344CB8AC3E}">
        <p14:creationId xmlns:p14="http://schemas.microsoft.com/office/powerpoint/2010/main" val="25722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13.1.7 </a:t>
            </a:r>
            <a:r>
              <a:rPr lang="ko-KR" altLang="en-US" b="1">
                <a:solidFill>
                  <a:srgbClr val="FF0000"/>
                </a:solidFill>
              </a:rPr>
              <a:t>케라스와 데이터셋 사용하기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사용자 정의 </a:t>
            </a:r>
            <a:r>
              <a:rPr lang="en-US" altLang="ko-KR"/>
              <a:t>csv_reader_dataset() </a:t>
            </a:r>
            <a:r>
              <a:rPr lang="ko-KR" altLang="en-US"/>
              <a:t>함수를 사용하여 훈련 세트</a:t>
            </a:r>
            <a:r>
              <a:rPr lang="en-US" altLang="ko-KR"/>
              <a:t>, </a:t>
            </a:r>
            <a:r>
              <a:rPr lang="ko-KR" altLang="en-US"/>
              <a:t>검증 세트</a:t>
            </a:r>
            <a:r>
              <a:rPr lang="en-US" altLang="ko-KR"/>
              <a:t>, </a:t>
            </a:r>
            <a:r>
              <a:rPr lang="ko-KR" altLang="en-US"/>
              <a:t>테스트 세트를 위한 데이터셋 생성</a:t>
            </a:r>
            <a:endParaRPr lang="en-US" altLang="ko-KR"/>
          </a:p>
          <a:p>
            <a:pPr lvl="2"/>
            <a:r>
              <a:rPr lang="ko-KR" altLang="en-US"/>
              <a:t>훈련 세트는 각 에포크마다 셔플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케라스 모델을 만들고 이 데이터셋으로 훈련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86AFB2-DB88-C5AC-168B-BF4D52B6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9776"/>
            <a:ext cx="4695825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ECBDFA-1BBC-1A5B-B7F1-261EF131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61010"/>
            <a:ext cx="5524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evaluate()</a:t>
            </a:r>
            <a:r>
              <a:rPr lang="ko-KR" altLang="en-US"/>
              <a:t>와 </a:t>
            </a:r>
            <a:r>
              <a:rPr lang="en-US" altLang="ko-KR"/>
              <a:t>predict() </a:t>
            </a:r>
            <a:r>
              <a:rPr lang="ko-KR" altLang="en-US"/>
              <a:t>메서드에 데이터셋을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(12</a:t>
            </a:r>
            <a:r>
              <a:rPr lang="ko-KR" altLang="en-US"/>
              <a:t>장처럼</a:t>
            </a:r>
            <a:r>
              <a:rPr lang="en-US" altLang="ko-KR"/>
              <a:t>) </a:t>
            </a:r>
            <a:r>
              <a:rPr lang="ko-KR" altLang="en-US"/>
              <a:t>자신만의 훈련 반복을 만들고 싶다면 그냥 훈련 세트를 반복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ECD129-FCCD-5867-FC4F-4D44D4C6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4311"/>
            <a:ext cx="6962775" cy="1200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8054C45-426B-A94D-3726-500FF590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76" y="2976563"/>
            <a:ext cx="4838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한 번의 에포크 동안 모델을 훈련하는 텐서플로 함수로 훈련 속도 높이기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0AB2F3-E2C6-124A-972E-D0D6306B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1587"/>
            <a:ext cx="7343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TFRecord </a:t>
            </a:r>
            <a:r>
              <a:rPr lang="ko-KR" altLang="en-US"/>
              <a:t>포맷</a:t>
            </a:r>
            <a:endParaRPr lang="en-US" altLang="ko-KR"/>
          </a:p>
          <a:p>
            <a:pPr lvl="2"/>
            <a:r>
              <a:rPr lang="ko-KR" altLang="en-US"/>
              <a:t>대용량 데이터를 저장하고 효율적으로 읽기 위한 포맷</a:t>
            </a:r>
          </a:p>
          <a:p>
            <a:pPr lvl="2"/>
            <a:r>
              <a:rPr lang="en-US" altLang="ko-KR"/>
              <a:t>TFRecord</a:t>
            </a:r>
            <a:r>
              <a:rPr lang="ko-KR" altLang="en-US"/>
              <a:t>는 크기가 다른 연속된 이진 레코드를 저장하는 단순한 이진 포맷</a:t>
            </a:r>
            <a:endParaRPr lang="en-US" altLang="ko-KR"/>
          </a:p>
          <a:p>
            <a:pPr lvl="1"/>
            <a:r>
              <a:rPr lang="en-US" altLang="ko-KR"/>
              <a:t>tf.io.TFRecordWriter </a:t>
            </a:r>
            <a:r>
              <a:rPr lang="ko-KR" altLang="en-US"/>
              <a:t>클래스를 사용해 </a:t>
            </a:r>
            <a:r>
              <a:rPr lang="en-US" altLang="ko-KR"/>
              <a:t>TFRecord</a:t>
            </a:r>
            <a:r>
              <a:rPr lang="ko-KR" altLang="en-US"/>
              <a:t>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800"/>
          </a:p>
          <a:p>
            <a:pPr lvl="1"/>
            <a:r>
              <a:rPr lang="en-US" altLang="ko-KR"/>
              <a:t>tf.data.TFRecordDataset</a:t>
            </a:r>
            <a:r>
              <a:rPr lang="ko-KR" altLang="en-US"/>
              <a:t>을 사용해 하나 이상의 </a:t>
            </a:r>
            <a:r>
              <a:rPr lang="en-US" altLang="ko-KR"/>
              <a:t>TFRecord</a:t>
            </a:r>
            <a:r>
              <a:rPr lang="ko-KR" altLang="en-US"/>
              <a:t> 읽기 및 출력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5E5498-F93A-7EC0-7F1C-E22F1B0D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55516"/>
            <a:ext cx="570547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F045F2-FBDC-A2C4-1432-FAFB2F05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83256"/>
            <a:ext cx="4305300" cy="1447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C763A23-53AB-D7D0-2AB5-54AB5B53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39546"/>
            <a:ext cx="63436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13.2.1 </a:t>
            </a:r>
            <a:r>
              <a:rPr lang="ko-KR" altLang="en-US" b="1">
                <a:solidFill>
                  <a:srgbClr val="FF0000"/>
                </a:solidFill>
              </a:rPr>
              <a:t>압축된 </a:t>
            </a:r>
            <a:r>
              <a:rPr lang="en-US" altLang="ko-KR" b="1">
                <a:solidFill>
                  <a:srgbClr val="FF0000"/>
                </a:solidFill>
              </a:rPr>
              <a:t>TFRecord </a:t>
            </a:r>
            <a:r>
              <a:rPr lang="ko-KR" altLang="en-US" b="1">
                <a:solidFill>
                  <a:srgbClr val="FF0000"/>
                </a:solidFill>
              </a:rPr>
              <a:t>파일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TFRecord </a:t>
            </a:r>
            <a:r>
              <a:rPr lang="ko-KR" altLang="en-US"/>
              <a:t>파일을 압축할 필요가 있을 때</a:t>
            </a:r>
            <a:r>
              <a:rPr lang="en-US" altLang="ko-KR"/>
              <a:t>, </a:t>
            </a:r>
            <a:r>
              <a:rPr lang="ko-KR" altLang="en-US"/>
              <a:t>특히 네트워크를 통해 읽어야 하는 경우</a:t>
            </a:r>
            <a:endParaRPr lang="en-US" altLang="ko-KR"/>
          </a:p>
          <a:p>
            <a:pPr lvl="2"/>
            <a:r>
              <a:rPr lang="en-US" altLang="ko-KR"/>
              <a:t>options </a:t>
            </a:r>
            <a:r>
              <a:rPr lang="ko-KR" altLang="en-US"/>
              <a:t>매개변수를 사용하여 압축된 </a:t>
            </a:r>
            <a:r>
              <a:rPr lang="en-US" altLang="ko-KR"/>
              <a:t>TFRecord </a:t>
            </a:r>
            <a:r>
              <a:rPr lang="ko-KR" altLang="en-US"/>
              <a:t>파일을 생성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압축된 </a:t>
            </a:r>
            <a:r>
              <a:rPr lang="en-US" altLang="ko-KR"/>
              <a:t>TFRecord </a:t>
            </a:r>
            <a:r>
              <a:rPr lang="ko-KR" altLang="en-US"/>
              <a:t>파일을 읽으려면 압축 형식을 지정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7C4F0EB-E073-702C-D74F-2EE2E3B1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8351"/>
            <a:ext cx="6648450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80ACB22-B1FB-043A-9E5C-F5FF0865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27645"/>
            <a:ext cx="58578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13.2.2 </a:t>
            </a:r>
            <a:r>
              <a:rPr lang="ko-KR" altLang="en-US" b="1">
                <a:solidFill>
                  <a:srgbClr val="FF0000"/>
                </a:solidFill>
              </a:rPr>
              <a:t>프로토콜 버퍼 개요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TFRecord</a:t>
            </a:r>
            <a:r>
              <a:rPr lang="ko-KR" altLang="en-US"/>
              <a:t>는 직렬화된 프로토콜 버퍼</a:t>
            </a:r>
            <a:r>
              <a:rPr lang="en-US" altLang="ko-KR"/>
              <a:t>(protocol buffer, </a:t>
            </a:r>
            <a:r>
              <a:rPr lang="ko-KR" altLang="en-US"/>
              <a:t>또는 </a:t>
            </a:r>
            <a:r>
              <a:rPr lang="en-US" altLang="ko-KR"/>
              <a:t>protobuf)</a:t>
            </a:r>
            <a:r>
              <a:rPr lang="ko-KR" altLang="en-US"/>
              <a:t>를 포함</a:t>
            </a:r>
            <a:endParaRPr lang="en-US" altLang="ko-KR"/>
          </a:p>
          <a:p>
            <a:pPr lvl="2"/>
            <a:r>
              <a:rPr lang="ko-KR" altLang="en-US"/>
              <a:t>프로토콜 버퍼는 </a:t>
            </a:r>
            <a:r>
              <a:rPr lang="en-US" altLang="ko-KR"/>
              <a:t>2001</a:t>
            </a:r>
            <a:r>
              <a:rPr lang="ko-KR" altLang="en-US"/>
              <a:t>년 구글이 개발한 이식성과 확장성이 좋고 효율적인 이진 포맷</a:t>
            </a:r>
            <a:endParaRPr lang="en-US" altLang="ko-KR"/>
          </a:p>
          <a:p>
            <a:pPr lvl="2"/>
            <a:r>
              <a:rPr lang="ko-KR" altLang="en-US"/>
              <a:t>프로토콜 버퍼는 다음과 같은 간단한 언어를 사용하여 정의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F6FAC2-3854-BD4E-6335-76AA410D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79" y="2340820"/>
            <a:ext cx="3429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Person </a:t>
            </a:r>
            <a:r>
              <a:rPr lang="ko-KR" altLang="en-US"/>
              <a:t>프로토콜 버퍼로 생성된 클래스 사용 예시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671BC8-623F-4665-0766-2D62665C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0511"/>
            <a:ext cx="7115710" cy="50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13.2.3 </a:t>
            </a:r>
            <a:r>
              <a:rPr lang="ko-KR" altLang="en-US" b="1">
                <a:solidFill>
                  <a:srgbClr val="FF0000"/>
                </a:solidFill>
              </a:rPr>
              <a:t>텐서플로 프로토콜 버퍼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Example </a:t>
            </a:r>
            <a:r>
              <a:rPr lang="ko-KR" altLang="en-US"/>
              <a:t>프로토콜 버퍼</a:t>
            </a:r>
            <a:endParaRPr lang="en-US" altLang="ko-KR"/>
          </a:p>
          <a:p>
            <a:pPr lvl="2"/>
            <a:r>
              <a:rPr lang="ko-KR" altLang="en-US"/>
              <a:t>데이터셋에 있는 하나의 샘플을 표현하는 프로토콜 버퍼</a:t>
            </a:r>
            <a:endParaRPr lang="en-US" altLang="ko-KR"/>
          </a:p>
          <a:p>
            <a:pPr lvl="2"/>
            <a:r>
              <a:rPr lang="ko-KR" altLang="en-US"/>
              <a:t>이름을 가진 특성의 리스트를 가지고 있음</a:t>
            </a:r>
          </a:p>
          <a:p>
            <a:pPr lvl="2"/>
            <a:r>
              <a:rPr lang="ko-KR" altLang="en-US"/>
              <a:t>각 특성은 바이트 문자열의 리스트나 실수의 리스트</a:t>
            </a:r>
            <a:r>
              <a:rPr lang="en-US" altLang="ko-KR"/>
              <a:t>, </a:t>
            </a:r>
            <a:r>
              <a:rPr lang="ko-KR" altLang="en-US"/>
              <a:t>정수의 리스트 중 하나</a:t>
            </a:r>
          </a:p>
          <a:p>
            <a:pPr lvl="2"/>
            <a:r>
              <a:rPr lang="en-US" altLang="ko-KR"/>
              <a:t>(</a:t>
            </a:r>
            <a:r>
              <a:rPr lang="ko-KR" altLang="en-US"/>
              <a:t>텐서플로 소스 코드에서 가져온</a:t>
            </a:r>
            <a:r>
              <a:rPr lang="en-US" altLang="ko-KR"/>
              <a:t>)</a:t>
            </a:r>
            <a:r>
              <a:rPr lang="ko-KR" altLang="en-US"/>
              <a:t> 프로토콜 버퍼의 정의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BB981D-232A-9C96-3641-B1B8B4C1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63920"/>
            <a:ext cx="6092555" cy="3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6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tf.train.Example </a:t>
            </a:r>
            <a:r>
              <a:rPr lang="ko-KR" altLang="en-US"/>
              <a:t>객체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1ACABD-CEA2-3C34-5358-03F309A5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4773"/>
            <a:ext cx="6896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61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SerializeToString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호출하여 직렬화하고 결과 데이터를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다섯 개의 연락처가 있다고 가정하고 반복해서 저장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AAFDA2-2495-FF5C-175B-D0096642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56"/>
            <a:ext cx="5572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13.2.4 Example </a:t>
            </a:r>
            <a:r>
              <a:rPr lang="ko-KR" altLang="en-US" b="1" dirty="0">
                <a:solidFill>
                  <a:srgbClr val="FF0000"/>
                </a:solidFill>
              </a:rPr>
              <a:t>프로토콜 버퍼 읽고 </a:t>
            </a:r>
            <a:r>
              <a:rPr lang="ko-KR" altLang="en-US" b="1" dirty="0" err="1">
                <a:solidFill>
                  <a:srgbClr val="FF0000"/>
                </a:solidFill>
              </a:rPr>
              <a:t>파싱하기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직렬화된 </a:t>
            </a:r>
            <a:r>
              <a:rPr lang="en-US" altLang="ko-KR" dirty="0"/>
              <a:t>Example </a:t>
            </a:r>
            <a:r>
              <a:rPr lang="ko-KR" altLang="en-US" dirty="0"/>
              <a:t>프로토콜 버퍼를 읽기 위해서 </a:t>
            </a:r>
            <a:r>
              <a:rPr lang="en-US" altLang="ko-KR" dirty="0" err="1"/>
              <a:t>tf.data.TFRecordDataset</a:t>
            </a:r>
            <a:r>
              <a:rPr lang="ko-KR" altLang="en-US" dirty="0"/>
              <a:t>을 다시 사용하고 </a:t>
            </a:r>
            <a:r>
              <a:rPr lang="en-US" altLang="ko-KR" dirty="0" err="1"/>
              <a:t>tf.io.parse_single_example</a:t>
            </a:r>
            <a:r>
              <a:rPr lang="en-US" altLang="ko-KR" dirty="0"/>
              <a:t>()</a:t>
            </a:r>
            <a:r>
              <a:rPr lang="ko-KR" altLang="en-US" dirty="0"/>
              <a:t>로 각 </a:t>
            </a:r>
            <a:r>
              <a:rPr lang="en-US" altLang="ko-KR" dirty="0"/>
              <a:t>Example</a:t>
            </a:r>
            <a:r>
              <a:rPr lang="ko-KR" altLang="en-US" dirty="0"/>
              <a:t>을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2"/>
            <a:r>
              <a:rPr lang="ko-KR" altLang="en-US" dirty="0"/>
              <a:t>이 함수에는 두 개의 매개변수가 필요</a:t>
            </a:r>
            <a:endParaRPr lang="en-US" altLang="ko-KR" dirty="0"/>
          </a:p>
          <a:p>
            <a:pPr lvl="3"/>
            <a:r>
              <a:rPr lang="ko-KR" altLang="en-US" dirty="0"/>
              <a:t>직렬화된 데이터를 담은 문자열 스칼라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3"/>
            <a:r>
              <a:rPr lang="ko-KR" altLang="en-US" dirty="0"/>
              <a:t>각 특성에 대한 설명</a:t>
            </a:r>
            <a:r>
              <a:rPr lang="en-US" altLang="ko-KR" dirty="0"/>
              <a:t>(description)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설명 </a:t>
            </a:r>
            <a:r>
              <a:rPr lang="ko-KR" altLang="en-US" dirty="0" err="1"/>
              <a:t>딕셔너리를</a:t>
            </a:r>
            <a:r>
              <a:rPr lang="ko-KR" altLang="en-US" dirty="0"/>
              <a:t> 정의한 다음 </a:t>
            </a:r>
            <a:r>
              <a:rPr lang="en-US" altLang="ko-KR" dirty="0" err="1"/>
              <a:t>TFRecordDataset</a:t>
            </a:r>
            <a:r>
              <a:rPr lang="ko-KR" altLang="en-US" dirty="0"/>
              <a:t>을 만들고 사용자 정의 함수를 적용하여 이 </a:t>
            </a:r>
            <a:r>
              <a:rPr lang="ko-KR" altLang="en-US" dirty="0" err="1"/>
              <a:t>데이터셋에</a:t>
            </a:r>
            <a:r>
              <a:rPr lang="ko-KR" altLang="en-US" dirty="0"/>
              <a:t> 포함된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직렬화된 </a:t>
            </a:r>
            <a:r>
              <a:rPr lang="en-US" altLang="ko-KR" dirty="0"/>
              <a:t>Example </a:t>
            </a:r>
            <a:r>
              <a:rPr lang="ko-KR" altLang="en-US" dirty="0"/>
              <a:t>프로토콜 버퍼를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9D6122-CF21-14C8-8F22-71D7F112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91468"/>
            <a:ext cx="6528047" cy="3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가변 길이 특성은 희소 텐서로 파싱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tf.io.parse_example()</a:t>
            </a:r>
            <a:r>
              <a:rPr lang="ko-KR" altLang="en-US"/>
              <a:t>을 사용하여 배치 단위로 파싱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9DF632-BEB7-06A8-CA0B-46D0E5ED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206069"/>
            <a:ext cx="7629525" cy="1409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41A8D2-DF87-EDE6-A82D-00D0280D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4" y="3429000"/>
            <a:ext cx="7477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5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</a:t>
            </a:r>
            <a:r>
              <a:rPr lang="ko-KR" altLang="en-US" dirty="0" smtClean="0"/>
              <a:t>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13.2.5 SequenceExample </a:t>
            </a:r>
            <a:r>
              <a:rPr lang="ko-KR" altLang="en-US" b="1">
                <a:solidFill>
                  <a:srgbClr val="FF0000"/>
                </a:solidFill>
              </a:rPr>
              <a:t>프로토콜 버퍼로 리스트의 리스트 다루기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SequenceExample </a:t>
            </a:r>
            <a:r>
              <a:rPr lang="ko-KR" altLang="en-US"/>
              <a:t>프로토콜 버퍼의 정의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특성 리스트가 </a:t>
            </a:r>
            <a:r>
              <a:rPr lang="en-US" altLang="ko-KR"/>
              <a:t>(</a:t>
            </a:r>
            <a:r>
              <a:rPr lang="ko-KR" altLang="en-US"/>
              <a:t>앞선 예제처럼</a:t>
            </a:r>
            <a:r>
              <a:rPr lang="en-US" altLang="ko-KR"/>
              <a:t>) </a:t>
            </a:r>
            <a:r>
              <a:rPr lang="ko-KR" altLang="en-US"/>
              <a:t>가변 길이의 시퀀스를 담고 있다면 </a:t>
            </a:r>
            <a:r>
              <a:rPr lang="en-US" altLang="ko-KR"/>
              <a:t>tf.RaggedTensor.from_sparse()</a:t>
            </a:r>
            <a:r>
              <a:rPr lang="ko-KR" altLang="en-US"/>
              <a:t>를 사용해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래그드 텐서로 바꿀 수 있음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EE3560-809D-9630-EF71-CA9C543E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98860"/>
            <a:ext cx="6924675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863AFE1-5E28-CCAD-34D7-7E777111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80156"/>
            <a:ext cx="7419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1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신경망에 사용할 데이터를 준비하려면 일반적으로 수치 특성 정규화</a:t>
            </a:r>
            <a:r>
              <a:rPr lang="en-US" altLang="ko-KR"/>
              <a:t>, </a:t>
            </a:r>
            <a:r>
              <a:rPr lang="ko-KR" altLang="en-US"/>
              <a:t>범주형 특성이나 텍스트 인코딩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이미지 자르기와 크기 조정 등의 작업이 필요</a:t>
            </a:r>
            <a:endParaRPr lang="en-US" altLang="ko-KR"/>
          </a:p>
          <a:p>
            <a:pPr lvl="2"/>
            <a:r>
              <a:rPr lang="ko-KR" altLang="en-US"/>
              <a:t>훈련 데이터 파일을 준비할 때 넘파이</a:t>
            </a:r>
            <a:r>
              <a:rPr lang="en-US" altLang="ko-KR"/>
              <a:t>, </a:t>
            </a:r>
            <a:r>
              <a:rPr lang="ko-KR" altLang="en-US"/>
              <a:t>판다스</a:t>
            </a:r>
            <a:r>
              <a:rPr lang="en-US" altLang="ko-KR"/>
              <a:t>, </a:t>
            </a:r>
            <a:r>
              <a:rPr lang="ko-KR" altLang="en-US"/>
              <a:t>사이킷런과 같은 도구를 사용하여 미리 전처리를 수행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제품에 투입한 모델이 훈련할 때와 비슷하게 전처리된 입력을 받으려면 제품 환경에 정확히 동일한 전처리 단계를 적용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 장의 앞부분에서 수행한 것처럼 데이터셋의 </a:t>
            </a:r>
            <a:r>
              <a:rPr lang="en-US" altLang="ko-KR"/>
              <a:t>map() </a:t>
            </a:r>
            <a:r>
              <a:rPr lang="ko-KR" altLang="en-US"/>
              <a:t>메서드를 사용하여 데이터셋의 모든 원소에 전처리 함수를 적용하여 </a:t>
            </a:r>
            <a:r>
              <a:rPr lang="en-US" altLang="ko-KR"/>
              <a:t>tf.data</a:t>
            </a:r>
            <a:r>
              <a:rPr lang="ko-KR" altLang="en-US"/>
              <a:t>로 데이터를 로드하는 동안 바로 전처리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여기서도 제품 환경에서 동일한 전처리 단계를 적용</a:t>
            </a:r>
            <a:endParaRPr lang="en-US" altLang="ko-KR"/>
          </a:p>
          <a:p>
            <a:pPr lvl="2"/>
            <a:r>
              <a:rPr lang="ko-KR" altLang="en-US"/>
              <a:t>모델 내부에 전처리 층을 직접 포함시켜 훈련 중에 즉시 모든 입력 데이터를 전처리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그런 다음 제품 환경에서 동일한 전처리 층을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27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13.3.1 Normalization </a:t>
            </a:r>
            <a:r>
              <a:rPr lang="ko-KR" altLang="en-US" b="1">
                <a:solidFill>
                  <a:srgbClr val="FF0000"/>
                </a:solidFill>
              </a:rPr>
              <a:t>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Normalization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입력 특성을 표준화 </a:t>
            </a:r>
            <a:r>
              <a:rPr lang="en-US" altLang="ko-KR"/>
              <a:t>- </a:t>
            </a:r>
            <a:r>
              <a:rPr lang="ko-KR" altLang="en-US"/>
              <a:t>이 층을 만들 때 각 특성의 평균과 분산을 지정할 수 있음</a:t>
            </a:r>
            <a:endParaRPr lang="en-US" altLang="ko-KR"/>
          </a:p>
          <a:p>
            <a:pPr lvl="2"/>
            <a:r>
              <a:rPr lang="ko-KR" altLang="en-US"/>
              <a:t>또는 모델을 훈련하기 전에 이 층의 </a:t>
            </a:r>
            <a:r>
              <a:rPr lang="en-US" altLang="ko-KR"/>
              <a:t>adapt() </a:t>
            </a:r>
            <a:r>
              <a:rPr lang="ko-KR" altLang="en-US"/>
              <a:t>메서드에 훈련 세트를 전달하여 특성의 평균과 분산을 계산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307C97-9934-0997-370F-4A103707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1024"/>
            <a:ext cx="75914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2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모델에 </a:t>
            </a:r>
            <a:r>
              <a:rPr lang="en-US" altLang="ko-KR"/>
              <a:t>Normalization </a:t>
            </a:r>
            <a:r>
              <a:rPr lang="ko-KR" altLang="en-US"/>
              <a:t>층을 포함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C1EAE5-C60B-6D91-6890-29455227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952625"/>
            <a:ext cx="6724650" cy="2952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43CEF4-DA07-3249-0DF1-5F35DA07916F}"/>
              </a:ext>
            </a:extLst>
          </p:cNvPr>
          <p:cNvSpPr txBox="1"/>
          <p:nvPr/>
        </p:nvSpPr>
        <p:spPr>
          <a:xfrm>
            <a:off x="3045041" y="505219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모델에 전처리 층 포함하기</a:t>
            </a:r>
          </a:p>
        </p:txBody>
      </p:sp>
    </p:spTree>
    <p:extLst>
      <p:ext uri="{BB962C8B-B14F-4D97-AF65-F5344CB8AC3E}">
        <p14:creationId xmlns:p14="http://schemas.microsoft.com/office/powerpoint/2010/main" val="4157257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모델에 전처리 층을 포함시키는 것은 훈련 속도를 느리게 만듦</a:t>
            </a:r>
            <a:endParaRPr lang="en-US" altLang="ko-KR"/>
          </a:p>
          <a:p>
            <a:pPr lvl="2"/>
            <a:r>
              <a:rPr lang="ko-KR" altLang="en-US"/>
              <a:t>실제로 전처리가 훈련하는 동안 즉시 적용되기 때문에 에포크마다 매번 수행</a:t>
            </a:r>
            <a:endParaRPr lang="en-US" altLang="ko-KR"/>
          </a:p>
          <a:p>
            <a:pPr lvl="2"/>
            <a:r>
              <a:rPr lang="ko-KR" altLang="en-US"/>
              <a:t>훈련 전에 전체 훈련 세트를 딱 한 번 전처리하는 것이 좋음</a:t>
            </a:r>
            <a:endParaRPr lang="en-US" altLang="ko-KR"/>
          </a:p>
          <a:p>
            <a:pPr lvl="2"/>
            <a:r>
              <a:rPr lang="en-US" altLang="ko-KR"/>
              <a:t>(</a:t>
            </a:r>
            <a:r>
              <a:rPr lang="ko-KR" altLang="en-US"/>
              <a:t>사이킷런의 </a:t>
            </a:r>
            <a:r>
              <a:rPr lang="en-US" altLang="ko-KR"/>
              <a:t>StandardScaler</a:t>
            </a:r>
            <a:r>
              <a:rPr lang="ko-KR" altLang="en-US"/>
              <a:t>처럼</a:t>
            </a:r>
            <a:r>
              <a:rPr lang="en-US" altLang="ko-KR"/>
              <a:t>) Normalization </a:t>
            </a:r>
            <a:r>
              <a:rPr lang="ko-KR" altLang="en-US"/>
              <a:t>층을 독립적으로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Normalization </a:t>
            </a:r>
            <a:r>
              <a:rPr lang="ko-KR" altLang="en-US"/>
              <a:t>층을 포함시키지 않고 스케일이 조정된 데이터로 모델을 훈련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783ED9-362F-7F8A-CDDC-BCC77F08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7531"/>
            <a:ext cx="48577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B89EA74-FFF5-CF1A-B5D4-3DF68E12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03656"/>
            <a:ext cx="7562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입력을 전처리하여 예측을 만드는 모델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F281D4-E3B7-E147-74BD-29BFE42F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8771"/>
            <a:ext cx="7867650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32CDCA2-A791-5C1A-DED3-95EEB90B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630202"/>
            <a:ext cx="7829550" cy="269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1647A0-DD5F-D1CB-FEE7-92A36FE182EC}"/>
              </a:ext>
            </a:extLst>
          </p:cNvPr>
          <p:cNvSpPr txBox="1"/>
          <p:nvPr/>
        </p:nvSpPr>
        <p:spPr>
          <a:xfrm>
            <a:off x="3045041" y="5475340"/>
            <a:ext cx="610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전처리 층을 사용해 훈련 전에 데이터를 한 번 전처리한 다음 이 층을 최종 모델에 포함하여 배포</a:t>
            </a:r>
          </a:p>
        </p:txBody>
      </p:sp>
    </p:spTree>
    <p:extLst>
      <p:ext uri="{BB962C8B-B14F-4D97-AF65-F5344CB8AC3E}">
        <p14:creationId xmlns:p14="http://schemas.microsoft.com/office/powerpoint/2010/main" val="1822363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케라스</a:t>
            </a:r>
            <a:r>
              <a:rPr lang="ko-KR" altLang="en-US" dirty="0"/>
              <a:t> 전처리 층은 </a:t>
            </a:r>
            <a:r>
              <a:rPr lang="en-US" altLang="ko-KR" dirty="0" err="1"/>
              <a:t>tf.data</a:t>
            </a:r>
            <a:r>
              <a:rPr lang="en-US" altLang="ko-KR" dirty="0"/>
              <a:t> API</a:t>
            </a:r>
            <a:r>
              <a:rPr lang="ko-KR" altLang="en-US" dirty="0"/>
              <a:t>와 함께 쓸 수 있음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adapt()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호출한 </a:t>
            </a:r>
            <a:r>
              <a:rPr lang="en-US" altLang="ko-KR" dirty="0"/>
              <a:t>Normalization </a:t>
            </a:r>
            <a:r>
              <a:rPr lang="ko-KR" altLang="en-US" dirty="0"/>
              <a:t>층을 </a:t>
            </a:r>
            <a:r>
              <a:rPr lang="ko-KR" altLang="en-US" dirty="0" err="1"/>
              <a:t>데이터셋에</a:t>
            </a:r>
            <a:r>
              <a:rPr lang="ko-KR" altLang="en-US" dirty="0"/>
              <a:t> 있는 각 배치의 입력 특성에 적용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케라스</a:t>
            </a:r>
            <a:r>
              <a:rPr lang="ko-KR" altLang="en-US" dirty="0"/>
              <a:t> 전처리 층이 제공하는 것보다 더 많은 기능이 필요할 경우</a:t>
            </a:r>
            <a:endParaRPr lang="en-US" altLang="ko-KR" dirty="0"/>
          </a:p>
          <a:p>
            <a:pPr lvl="2"/>
            <a:r>
              <a:rPr lang="ko-KR" altLang="en-US" dirty="0"/>
              <a:t>자신만의 </a:t>
            </a:r>
            <a:r>
              <a:rPr lang="ko-KR" altLang="en-US" dirty="0" err="1"/>
              <a:t>케라스</a:t>
            </a:r>
            <a:r>
              <a:rPr lang="ko-KR" altLang="en-US" dirty="0"/>
              <a:t> 층을 만들어 사용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Normalization </a:t>
            </a:r>
            <a:r>
              <a:rPr lang="ko-KR" altLang="en-US" dirty="0"/>
              <a:t>층이 없다고 가정하면 다음과 같은 사용자 정의 층을 만들어 비슷한 작업을 수행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71256-B5F2-B3A0-CF22-57ED0330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5572"/>
            <a:ext cx="5743575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6129D01-0730-F8BB-BBD4-B0C3258B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59668"/>
            <a:ext cx="7258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13.3.2 Discretization </a:t>
            </a:r>
            <a:r>
              <a:rPr lang="ko-KR" altLang="en-US" b="1" dirty="0">
                <a:solidFill>
                  <a:srgbClr val="FF0000"/>
                </a:solidFill>
              </a:rPr>
              <a:t>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Discretization </a:t>
            </a:r>
            <a:r>
              <a:rPr lang="ko-KR" altLang="en-US" dirty="0"/>
              <a:t>층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구간 </a:t>
            </a:r>
            <a:r>
              <a:rPr lang="en-US" altLang="ko-KR" dirty="0"/>
              <a:t>bin</a:t>
            </a:r>
            <a:r>
              <a:rPr lang="ko-KR" altLang="en-US" dirty="0"/>
              <a:t>이라 부르는</a:t>
            </a:r>
            <a:r>
              <a:rPr lang="en-US" altLang="ko-KR" dirty="0"/>
              <a:t>) </a:t>
            </a:r>
            <a:r>
              <a:rPr lang="ko-KR" altLang="en-US" dirty="0"/>
              <a:t>값 범위를 범주로 </a:t>
            </a:r>
            <a:r>
              <a:rPr lang="ko-KR" altLang="en-US" dirty="0" err="1"/>
              <a:t>매핑하여</a:t>
            </a:r>
            <a:r>
              <a:rPr lang="ko-KR" altLang="en-US" dirty="0"/>
              <a:t> 수치 특성을 범주형 특성으로 변환</a:t>
            </a:r>
            <a:endParaRPr lang="en-US" altLang="ko-KR" dirty="0"/>
          </a:p>
          <a:p>
            <a:pPr lvl="2"/>
            <a:r>
              <a:rPr lang="ko-KR" altLang="en-US" dirty="0"/>
              <a:t>다중모드</a:t>
            </a:r>
            <a:r>
              <a:rPr lang="en-US" altLang="ko-KR" dirty="0"/>
              <a:t>(multimodal) </a:t>
            </a:r>
            <a:r>
              <a:rPr lang="ko-KR" altLang="en-US" dirty="0"/>
              <a:t>분포를 가진 특성이나 타깃과의 관계가 매우 비선형적인 특성에 유용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수치 특성 </a:t>
            </a:r>
            <a:r>
              <a:rPr lang="en-US" altLang="ko-KR" dirty="0"/>
              <a:t>age</a:t>
            </a:r>
            <a:r>
              <a:rPr lang="ko-KR" altLang="en-US" dirty="0"/>
              <a:t>를 </a:t>
            </a:r>
            <a:r>
              <a:rPr lang="en-US" altLang="ko-KR" dirty="0"/>
              <a:t>18</a:t>
            </a:r>
            <a:r>
              <a:rPr lang="ko-KR" altLang="en-US" dirty="0"/>
              <a:t>보다 작음</a:t>
            </a:r>
            <a:r>
              <a:rPr lang="en-US" altLang="ko-KR" dirty="0"/>
              <a:t>, 18~50(50</a:t>
            </a:r>
            <a:r>
              <a:rPr lang="ko-KR" altLang="en-US" dirty="0"/>
              <a:t>은 포함하지 않음</a:t>
            </a:r>
            <a:r>
              <a:rPr lang="en-US" altLang="ko-KR" dirty="0"/>
              <a:t>) </a:t>
            </a:r>
            <a:r>
              <a:rPr lang="ko-KR" altLang="en-US" dirty="0"/>
              <a:t>사이</a:t>
            </a:r>
            <a:r>
              <a:rPr lang="en-US" altLang="ko-KR" dirty="0"/>
              <a:t>, 50 </a:t>
            </a:r>
            <a:r>
              <a:rPr lang="ko-KR" altLang="en-US" dirty="0"/>
              <a:t>이상의 세 범주로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929E4D-DBBB-B3EC-41DA-7CBE9C51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5562"/>
            <a:ext cx="7686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원하는 구간 개수를 전달하고 </a:t>
            </a:r>
            <a:r>
              <a:rPr lang="en-US" altLang="ko-KR" dirty="0"/>
              <a:t>adapt()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호출하여 백분위수 기반으로 적절한 구간 경계를 구분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/>
              <a:t>num_bins</a:t>
            </a:r>
            <a:r>
              <a:rPr lang="en-US" altLang="ko-KR" dirty="0"/>
              <a:t>=3</a:t>
            </a:r>
            <a:r>
              <a:rPr lang="ko-KR" altLang="en-US" dirty="0"/>
              <a:t>으로 지정하면 구간 경계는 </a:t>
            </a:r>
            <a:r>
              <a:rPr lang="en-US" altLang="ko-KR" dirty="0"/>
              <a:t>33</a:t>
            </a:r>
            <a:r>
              <a:rPr lang="ko-KR" altLang="en-US" dirty="0"/>
              <a:t>번째와 </a:t>
            </a:r>
            <a:r>
              <a:rPr lang="en-US" altLang="ko-KR" dirty="0"/>
              <a:t>66</a:t>
            </a:r>
            <a:r>
              <a:rPr lang="ko-KR" altLang="en-US" dirty="0"/>
              <a:t>번째 백분위수 바로 아래에 있는 값</a:t>
            </a:r>
            <a:r>
              <a:rPr lang="en-US" altLang="ko-KR" dirty="0"/>
              <a:t>(</a:t>
            </a:r>
            <a:r>
              <a:rPr lang="ko-KR" altLang="en-US" dirty="0"/>
              <a:t>이 예시의 경우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37)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44A16B-150A-21C7-EC94-8C6B0AF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2789"/>
            <a:ext cx="7391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1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13.3.3 </a:t>
            </a:r>
            <a:r>
              <a:rPr lang="en-US" altLang="ko-KR" b="1" dirty="0" err="1">
                <a:solidFill>
                  <a:srgbClr val="FF0000"/>
                </a:solidFill>
              </a:rPr>
              <a:t>CategoryEncoding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범주의 개수가 적다면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20</a:t>
            </a:r>
            <a:r>
              <a:rPr lang="ko-KR" altLang="en-US" dirty="0"/>
              <a:t>개 미만</a:t>
            </a:r>
            <a:r>
              <a:rPr lang="en-US" altLang="ko-KR" dirty="0"/>
              <a:t>)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인코딩이</a:t>
            </a:r>
            <a:r>
              <a:rPr lang="ko-KR" altLang="en-US" dirty="0"/>
              <a:t> 좋은 옵션</a:t>
            </a:r>
            <a:endParaRPr lang="en-US" altLang="ko-KR" dirty="0"/>
          </a:p>
          <a:p>
            <a:pPr lvl="1"/>
            <a:r>
              <a:rPr lang="ko-KR" altLang="en-US" dirty="0" err="1"/>
              <a:t>케라스는</a:t>
            </a:r>
            <a:r>
              <a:rPr lang="ko-KR" altLang="en-US" dirty="0"/>
              <a:t> </a:t>
            </a:r>
            <a:r>
              <a:rPr lang="en-US" altLang="ko-KR" dirty="0" err="1"/>
              <a:t>CategoryEncoding</a:t>
            </a:r>
            <a:r>
              <a:rPr lang="en-US" altLang="ko-KR" dirty="0"/>
              <a:t> </a:t>
            </a:r>
            <a:r>
              <a:rPr lang="ko-KR" altLang="en-US" dirty="0"/>
              <a:t>층을 제공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age_categories</a:t>
            </a:r>
            <a:r>
              <a:rPr lang="en-US" altLang="ko-KR" dirty="0"/>
              <a:t> </a:t>
            </a:r>
            <a:r>
              <a:rPr lang="ko-KR" altLang="en-US" dirty="0"/>
              <a:t>특성을 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4D1D65-BA24-8929-F0E7-89B004F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05539"/>
            <a:ext cx="6505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6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멀티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  <a:r>
              <a:rPr lang="en-US" altLang="ko-KR"/>
              <a:t>(multi-hot encoding)</a:t>
            </a:r>
          </a:p>
          <a:p>
            <a:pPr lvl="2"/>
            <a:r>
              <a:rPr lang="ko-KR" altLang="en-US"/>
              <a:t>입력 특성에 있는 범주에 해당하는 위치마다 출력 텐서의 값이 </a:t>
            </a:r>
            <a:r>
              <a:rPr lang="en-US" altLang="ko-KR"/>
              <a:t>1</a:t>
            </a:r>
            <a:r>
              <a:rPr lang="ko-KR" altLang="en-US"/>
              <a:t>이 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B7F186-F557-1FC9-A645-A55E0550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16" y="1476375"/>
            <a:ext cx="6162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6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멀티</a:t>
            </a:r>
            <a:r>
              <a:rPr lang="en-US" altLang="ko-KR"/>
              <a:t>-</a:t>
            </a:r>
            <a:r>
              <a:rPr lang="ko-KR" altLang="en-US"/>
              <a:t>핫 인코딩과 카운트 인코딩은 범주를 활성화한 특성이 어떤 것인지 알 수 없기 때문에 정보에 손실</a:t>
            </a:r>
            <a:endParaRPr lang="en-US" altLang="ko-KR"/>
          </a:p>
          <a:p>
            <a:pPr lvl="2"/>
            <a:r>
              <a:rPr lang="ko-KR" altLang="en-US"/>
              <a:t>예를 들어 </a:t>
            </a:r>
            <a:r>
              <a:rPr lang="en-US" altLang="ko-KR"/>
              <a:t>[0, 1]</a:t>
            </a:r>
            <a:r>
              <a:rPr lang="ko-KR" altLang="en-US"/>
              <a:t>과 </a:t>
            </a:r>
            <a:r>
              <a:rPr lang="en-US" altLang="ko-KR"/>
              <a:t>[1, 0]</a:t>
            </a:r>
            <a:r>
              <a:rPr lang="ko-KR" altLang="en-US"/>
              <a:t>은 모두 </a:t>
            </a:r>
            <a:r>
              <a:rPr lang="en-US" altLang="ko-KR"/>
              <a:t>[1., 1., 0.]</a:t>
            </a:r>
            <a:r>
              <a:rPr lang="ko-KR" altLang="en-US"/>
              <a:t>으로 인코딩</a:t>
            </a:r>
            <a:endParaRPr lang="en-US" altLang="ko-KR"/>
          </a:p>
          <a:p>
            <a:pPr lvl="2"/>
            <a:r>
              <a:rPr lang="ko-KR" altLang="en-US"/>
              <a:t>특성마다 별도로 원</a:t>
            </a:r>
            <a:r>
              <a:rPr lang="en-US" altLang="ko-KR"/>
              <a:t>-</a:t>
            </a:r>
            <a:r>
              <a:rPr lang="ko-KR" altLang="en-US"/>
              <a:t>핫 인코딩을 한 다음 출력을 합쳐야 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F7B3AE-5984-A98C-500F-8098A8F4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6215"/>
            <a:ext cx="7229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2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13.3.4 StringLookup </a:t>
            </a:r>
            <a:r>
              <a:rPr lang="ko-KR" altLang="en-US" b="1">
                <a:solidFill>
                  <a:srgbClr val="FF0000"/>
                </a:solidFill>
              </a:rPr>
              <a:t>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케라스 </a:t>
            </a:r>
            <a:r>
              <a:rPr lang="en-US" altLang="ko-KR"/>
              <a:t>StringLookup </a:t>
            </a:r>
            <a:r>
              <a:rPr lang="ko-KR" altLang="en-US"/>
              <a:t>층을 사용해 </a:t>
            </a:r>
            <a:r>
              <a:rPr lang="en-US" altLang="ko-KR"/>
              <a:t>cities </a:t>
            </a:r>
            <a:r>
              <a:rPr lang="ko-KR" altLang="en-US"/>
              <a:t>특성을 원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StringLookup </a:t>
            </a:r>
            <a:r>
              <a:rPr lang="ko-KR" altLang="en-US"/>
              <a:t>층을 만들 때 </a:t>
            </a:r>
            <a:r>
              <a:rPr lang="en-US" altLang="ko-KR"/>
              <a:t>output_mode="one_hot"</a:t>
            </a:r>
            <a:r>
              <a:rPr lang="ko-KR" altLang="en-US"/>
              <a:t>으로 지정하면 정수 대신 범주마다 원</a:t>
            </a:r>
            <a:r>
              <a:rPr lang="en-US" altLang="ko-KR"/>
              <a:t>-</a:t>
            </a:r>
            <a:r>
              <a:rPr lang="ko-KR" altLang="en-US"/>
              <a:t>핫 벡터를 출력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17820C-AB13-06D6-C9F5-7C0CDD6C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8745"/>
            <a:ext cx="7162800" cy="167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FD9B401-8E40-02D9-7482-52D4920E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25803"/>
            <a:ext cx="7572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1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latin typeface="+mn-ea"/>
                <a:ea typeface="+mn-ea"/>
              </a:rPr>
              <a:t>adapt() </a:t>
            </a:r>
            <a:r>
              <a:rPr lang="ko-KR" altLang="en-US" dirty="0" err="1">
                <a:latin typeface="+mn-ea"/>
                <a:ea typeface="+mn-ea"/>
              </a:rPr>
              <a:t>메서드가</a:t>
            </a:r>
            <a:r>
              <a:rPr lang="ko-KR" altLang="en-US" dirty="0">
                <a:latin typeface="+mn-ea"/>
                <a:ea typeface="+mn-ea"/>
              </a:rPr>
              <a:t> 일부 드문 범주를 놓칠 위험이 존재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latin typeface="+mn-ea"/>
                <a:ea typeface="+mn-ea"/>
              </a:rPr>
              <a:t>방지를 위해 </a:t>
            </a:r>
            <a:r>
              <a:rPr lang="en-US" altLang="ko-KR" b="0" i="0" u="none" strike="noStrike" baseline="0" dirty="0" err="1">
                <a:latin typeface="+mn-ea"/>
                <a:ea typeface="+mn-ea"/>
              </a:rPr>
              <a:t>num_oov_indices</a:t>
            </a:r>
            <a:r>
              <a:rPr lang="ko-KR" altLang="en-US" b="0" i="0" u="none" strike="noStrike" baseline="0" dirty="0">
                <a:latin typeface="+mn-ea"/>
                <a:ea typeface="+mn-ea"/>
              </a:rPr>
              <a:t>를 </a:t>
            </a:r>
            <a:r>
              <a:rPr lang="en-US" altLang="ko-KR" b="0" i="0" u="none" strike="noStrike" baseline="0" dirty="0">
                <a:latin typeface="+mn-ea"/>
                <a:ea typeface="+mn-ea"/>
              </a:rPr>
              <a:t>1</a:t>
            </a:r>
            <a:r>
              <a:rPr lang="ko-KR" altLang="en-US" b="0" i="0" u="none" strike="noStrike" baseline="0" dirty="0">
                <a:latin typeface="+mn-ea"/>
                <a:ea typeface="+mn-ea"/>
              </a:rPr>
              <a:t>보다 큰 정수로 지정 </a:t>
            </a:r>
            <a:r>
              <a:rPr lang="en-US" altLang="ko-KR" b="0" i="0" u="none" strike="noStrike" baseline="0" dirty="0">
                <a:latin typeface="+mn-ea"/>
                <a:ea typeface="+mn-ea"/>
              </a:rPr>
              <a:t>- </a:t>
            </a:r>
            <a:r>
              <a:rPr lang="ko-KR" altLang="en-US" b="0" i="0" u="none" strike="noStrike" baseline="0" dirty="0">
                <a:latin typeface="+mn-ea"/>
                <a:ea typeface="+mn-ea"/>
              </a:rPr>
              <a:t> </a:t>
            </a:r>
            <a:r>
              <a:rPr lang="en-US" altLang="ko-KR" b="0" i="0" u="none" strike="noStrike" baseline="0" dirty="0">
                <a:latin typeface="+mn-ea"/>
                <a:ea typeface="+mn-ea"/>
              </a:rPr>
              <a:t>OOV(out-of-vocabulary) </a:t>
            </a:r>
            <a:r>
              <a:rPr lang="ko-KR" altLang="en-US" b="0" i="0" u="none" strike="noStrike" baseline="0" dirty="0" err="1">
                <a:latin typeface="+mn-ea"/>
                <a:ea typeface="+mn-ea"/>
              </a:rPr>
              <a:t>버킷</a:t>
            </a:r>
            <a:r>
              <a:rPr lang="en-US" altLang="ko-KR" b="0" i="0" u="none" strike="noStrike" baseline="0" dirty="0">
                <a:latin typeface="+mn-ea"/>
                <a:ea typeface="+mn-ea"/>
              </a:rPr>
              <a:t>(bucket) </a:t>
            </a:r>
            <a:r>
              <a:rPr lang="ko-KR" altLang="en-US" b="0" i="0" u="none" strike="noStrike" baseline="0" dirty="0">
                <a:latin typeface="+mn-ea"/>
                <a:ea typeface="+mn-ea"/>
              </a:rPr>
              <a:t>개수</a:t>
            </a:r>
            <a:endParaRPr lang="en-US" altLang="ko-KR" b="0" i="0" u="none" strike="noStrike" baseline="0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알 수 없는 범주는 해시 함수를 사용해 </a:t>
            </a:r>
            <a:r>
              <a:rPr lang="en-US" altLang="ko-KR" dirty="0">
                <a:latin typeface="+mn-ea"/>
                <a:ea typeface="+mn-ea"/>
              </a:rPr>
              <a:t>OOV </a:t>
            </a:r>
            <a:r>
              <a:rPr lang="ko-KR" altLang="en-US" dirty="0" err="1">
                <a:latin typeface="+mn-ea"/>
                <a:ea typeface="+mn-ea"/>
              </a:rPr>
              <a:t>버킷</a:t>
            </a:r>
            <a:r>
              <a:rPr lang="ko-KR" altLang="en-US" dirty="0">
                <a:latin typeface="+mn-ea"/>
                <a:ea typeface="+mn-ea"/>
              </a:rPr>
              <a:t> 중 하나로 </a:t>
            </a:r>
            <a:r>
              <a:rPr lang="ko-KR" altLang="en-US" dirty="0" err="1">
                <a:latin typeface="+mn-ea"/>
                <a:ea typeface="+mn-ea"/>
              </a:rPr>
              <a:t>랜덤하게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매핑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충돌</a:t>
            </a:r>
            <a:r>
              <a:rPr lang="en-US" altLang="ko-KR" dirty="0"/>
              <a:t>(hashing collision)</a:t>
            </a:r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트릭</a:t>
            </a:r>
            <a:r>
              <a:rPr lang="en-US" altLang="ko-KR" dirty="0"/>
              <a:t>(hashing trick)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F1B3621-A753-1716-D7AE-385E0ACF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1145"/>
            <a:ext cx="7419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44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13.3.5 Hashing </a:t>
            </a:r>
            <a:r>
              <a:rPr lang="ko-KR" altLang="en-US" b="1" dirty="0">
                <a:solidFill>
                  <a:srgbClr val="FF0000"/>
                </a:solidFill>
              </a:rPr>
              <a:t>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Hashing </a:t>
            </a:r>
            <a:r>
              <a:rPr lang="ko-KR" altLang="en-US" dirty="0"/>
              <a:t>층 </a:t>
            </a:r>
            <a:r>
              <a:rPr lang="en-US" altLang="ko-KR" dirty="0"/>
              <a:t>-</a:t>
            </a:r>
            <a:r>
              <a:rPr lang="ko-KR" altLang="en-US" dirty="0"/>
              <a:t> 범주마다 해시를 계산하고 </a:t>
            </a:r>
            <a:r>
              <a:rPr lang="ko-KR" altLang="en-US" dirty="0" err="1"/>
              <a:t>버킷</a:t>
            </a:r>
            <a:r>
              <a:rPr lang="en-US" altLang="ko-KR" dirty="0"/>
              <a:t>(</a:t>
            </a:r>
            <a:r>
              <a:rPr lang="ko-KR" altLang="en-US" dirty="0"/>
              <a:t>또는 구간</a:t>
            </a:r>
            <a:r>
              <a:rPr lang="en-US" altLang="ko-KR" dirty="0"/>
              <a:t>) </a:t>
            </a:r>
            <a:r>
              <a:rPr lang="ko-KR" altLang="en-US" dirty="0"/>
              <a:t>개수로 나눈 나머지를 구함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Hashing </a:t>
            </a:r>
            <a:r>
              <a:rPr lang="ko-KR" altLang="en-US" dirty="0"/>
              <a:t>층으로 몇 개의 도시를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2BF813-7AF3-B06F-02C6-507BB7AB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30" y="1905489"/>
            <a:ext cx="7200900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72A1EA-0107-0BFC-FA1C-710EEB561F9D}"/>
              </a:ext>
            </a:extLst>
          </p:cNvPr>
          <p:cNvSpPr txBox="1"/>
          <p:nvPr/>
        </p:nvSpPr>
        <p:spPr>
          <a:xfrm>
            <a:off x="1489029" y="3242012"/>
            <a:ext cx="87646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층의 장점은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adapt()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메서드를 호출할 필요가 없다는 점이며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이따금 유용하게 쓰임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특히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데이터셋이 너무 커서 메모리에 들어가지 않는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외부 메모리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(out-of-core)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환경에서 유용함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하지만 여기에서도 해싱 충돌이 일어나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"Tokyo"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"Montreal"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동일한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매핑되므로 모델이 이 둘을 구분할 수 없음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일반적으로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StringLookup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층을 사용하는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31579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13.3.6 </a:t>
            </a:r>
            <a:r>
              <a:rPr lang="ko-KR" altLang="en-US" b="1">
                <a:solidFill>
                  <a:srgbClr val="FF0000"/>
                </a:solidFill>
              </a:rPr>
              <a:t>임베딩을 사용해 범주형 특성 인코딩하기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딥러닝에서 임베딩은 일반적으로 랜덤하게 초기화되고 다른 모델 파라미터와 함께 경사 하강법으로 훈련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캘리포니아 주택 데이터셋에 있는 </a:t>
            </a:r>
            <a:r>
              <a:rPr lang="en-US" altLang="ko-KR"/>
              <a:t>"NEAR BAY" </a:t>
            </a:r>
            <a:r>
              <a:rPr lang="ko-KR" altLang="en-US"/>
              <a:t>범주는 초기에 </a:t>
            </a:r>
            <a:r>
              <a:rPr lang="en-US" altLang="ko-KR"/>
              <a:t>[0.131, 0.890]</a:t>
            </a:r>
            <a:r>
              <a:rPr lang="ko-KR" altLang="en-US"/>
              <a:t>과 같은 랜덤 벡터로 표현되고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"NEAR OCEAN"</a:t>
            </a:r>
            <a:r>
              <a:rPr lang="ko-KR" altLang="en-US"/>
              <a:t>는 </a:t>
            </a:r>
            <a:r>
              <a:rPr lang="en-US" altLang="ko-KR"/>
              <a:t>[0.631, 0.791]</a:t>
            </a:r>
            <a:r>
              <a:rPr lang="ko-KR" altLang="en-US"/>
              <a:t>과 같은 또 다른 랜덤 벡터로 표현</a:t>
            </a:r>
            <a:endParaRPr lang="en-US" altLang="ko-KR"/>
          </a:p>
          <a:p>
            <a:pPr lvl="1"/>
            <a:r>
              <a:rPr lang="ko-KR" altLang="en-US"/>
              <a:t>표현 학습</a:t>
            </a:r>
            <a:r>
              <a:rPr lang="en-US" altLang="ko-KR"/>
              <a:t>(representation learning)</a:t>
            </a:r>
          </a:p>
          <a:p>
            <a:pPr lvl="2"/>
            <a:r>
              <a:rPr lang="ko-KR" altLang="en-US"/>
              <a:t>범주가 유용하게 표현되도록 임베딩이 훈련되는 경향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52CB6AD-A571-2104-5048-13CFD9EA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8" y="2872676"/>
            <a:ext cx="5925908" cy="2769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8C2852-330D-E29C-0333-92337821FCED}"/>
              </a:ext>
            </a:extLst>
          </p:cNvPr>
          <p:cNvSpPr txBox="1"/>
          <p:nvPr/>
        </p:nvSpPr>
        <p:spPr>
          <a:xfrm>
            <a:off x="3045041" y="582095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임베딩이 훈련하는 동안 점차 향상</a:t>
            </a:r>
          </a:p>
        </p:txBody>
      </p:sp>
    </p:spTree>
    <p:extLst>
      <p:ext uri="{BB962C8B-B14F-4D97-AF65-F5344CB8AC3E}">
        <p14:creationId xmlns:p14="http://schemas.microsoft.com/office/powerpoint/2010/main" val="2848081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3E9BC1-C47C-45B4-7445-E7528BABD11C}"/>
              </a:ext>
            </a:extLst>
          </p:cNvPr>
          <p:cNvSpPr/>
          <p:nvPr/>
        </p:nvSpPr>
        <p:spPr>
          <a:xfrm>
            <a:off x="479425" y="994299"/>
            <a:ext cx="10724194" cy="45897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915295"/>
            <a:ext cx="11046173" cy="5492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b="1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en-US" altLang="ko-KR" dirty="0"/>
              <a:t>(word embedding) - </a:t>
            </a:r>
            <a:r>
              <a:rPr lang="ko-KR" altLang="en-US" dirty="0"/>
              <a:t>개별 단어의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B7C5B0-065C-9E60-3AE0-8CE1606D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97" y="1002593"/>
            <a:ext cx="280440" cy="438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1CEF19B-3454-3754-D668-63ECE8E9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2109787"/>
            <a:ext cx="34861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406876-1D6E-E891-34DE-7E462EDF3DED}"/>
              </a:ext>
            </a:extLst>
          </p:cNvPr>
          <p:cNvSpPr txBox="1"/>
          <p:nvPr/>
        </p:nvSpPr>
        <p:spPr>
          <a:xfrm>
            <a:off x="3045041" y="4862279"/>
            <a:ext cx="610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13-7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비슷한 단어의 단어 임베딩은 가까이 있는 경향을 보임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어떤 축은 의미 있는 개념을 인코딩한 것처럼 보임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AE4C18-7B8C-AB8C-04FD-00E94B2AEEB2}"/>
              </a:ext>
            </a:extLst>
          </p:cNvPr>
          <p:cNvSpPr txBox="1"/>
          <p:nvPr/>
        </p:nvSpPr>
        <p:spPr>
          <a:xfrm>
            <a:off x="1116813" y="1171301"/>
            <a:ext cx="17487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ko-KR" altLang="en-US" b="1" dirty="0"/>
              <a:t>단어 </a:t>
            </a:r>
            <a:r>
              <a:rPr lang="ko-KR" altLang="en-US" b="1" dirty="0" err="1"/>
              <a:t>임베딩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25737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케라스는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행렬</a:t>
            </a:r>
            <a:r>
              <a:rPr lang="en-US" altLang="ko-KR" dirty="0"/>
              <a:t>(embedding matrix)</a:t>
            </a:r>
            <a:r>
              <a:rPr lang="ko-KR" altLang="en-US" dirty="0"/>
              <a:t>를 감싼 </a:t>
            </a:r>
            <a:r>
              <a:rPr lang="en-US" altLang="ko-KR" dirty="0"/>
              <a:t>Embedding </a:t>
            </a:r>
            <a:r>
              <a:rPr lang="ko-KR" altLang="en-US" dirty="0"/>
              <a:t>층을 제공</a:t>
            </a:r>
            <a:endParaRPr lang="en-US" altLang="ko-KR" dirty="0"/>
          </a:p>
          <a:p>
            <a:pPr lvl="2"/>
            <a:r>
              <a:rPr lang="ko-KR" altLang="en-US" dirty="0"/>
              <a:t>이 행렬은 범주마다 하나의 행을</a:t>
            </a:r>
            <a:r>
              <a:rPr lang="en-US" altLang="ko-KR" dirty="0"/>
              <a:t>, </a:t>
            </a:r>
            <a:r>
              <a:rPr lang="ko-KR" altLang="en-US" dirty="0" err="1"/>
              <a:t>임베딩</a:t>
            </a:r>
            <a:r>
              <a:rPr lang="ko-KR" altLang="en-US" dirty="0"/>
              <a:t> 차원마다 하나의 열을 가짐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ko-KR" altLang="en-US" dirty="0" err="1"/>
              <a:t>랜덤하게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5</a:t>
            </a:r>
            <a:r>
              <a:rPr lang="ko-KR" altLang="en-US" dirty="0"/>
              <a:t>개의 행과 </a:t>
            </a:r>
            <a:r>
              <a:rPr lang="en-US" altLang="ko-KR" dirty="0"/>
              <a:t>2D </a:t>
            </a:r>
            <a:r>
              <a:rPr lang="ko-KR" altLang="en-US" dirty="0" err="1"/>
              <a:t>임베딩으로</a:t>
            </a:r>
            <a:r>
              <a:rPr lang="ko-KR" altLang="en-US" dirty="0"/>
              <a:t> 구성된 </a:t>
            </a:r>
            <a:r>
              <a:rPr lang="en-US" altLang="ko-KR" dirty="0"/>
              <a:t>Embedding </a:t>
            </a:r>
            <a:r>
              <a:rPr lang="ko-KR" altLang="en-US" dirty="0"/>
              <a:t>층을 만들어 몇 개의 범주를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481DAD-6553-72B6-6323-22542EC1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54777"/>
            <a:ext cx="7429500" cy="22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4B7492-BC5C-26E6-85A1-C1A86E00E7C7}"/>
              </a:ext>
            </a:extLst>
          </p:cNvPr>
          <p:cNvSpPr txBox="1"/>
          <p:nvPr/>
        </p:nvSpPr>
        <p:spPr>
          <a:xfrm>
            <a:off x="1524000" y="4606657"/>
            <a:ext cx="87646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범주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2D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벡터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[-0.04663396, 0.01846724]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로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두 번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인코딩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반면 범주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[-0.02736737, -0.02768031]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인코딩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층은 아직 훈련되지 않았기 때문에 이런 인코딩 값은 그냥 랜덤한 숫자</a:t>
            </a:r>
          </a:p>
        </p:txBody>
      </p:sp>
    </p:spTree>
    <p:extLst>
      <p:ext uri="{BB962C8B-B14F-4D97-AF65-F5344CB8AC3E}">
        <p14:creationId xmlns:p14="http://schemas.microsoft.com/office/powerpoint/2010/main" val="4056043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범주형 텍스트 특성을 임베딩하기 위해 </a:t>
            </a:r>
            <a:r>
              <a:rPr lang="en-US" altLang="ko-KR"/>
              <a:t>StringLookup </a:t>
            </a:r>
            <a:r>
              <a:rPr lang="ko-KR" altLang="en-US"/>
              <a:t>층과 </a:t>
            </a:r>
            <a:r>
              <a:rPr lang="en-US" altLang="ko-KR"/>
              <a:t>Embedding </a:t>
            </a:r>
            <a:r>
              <a:rPr lang="ko-KR" altLang="en-US"/>
              <a:t>층을 다음과 같이 연결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1E7CA9-77A7-76DF-47A0-3EDEBE20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0722"/>
            <a:ext cx="7629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1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임베딩</a:t>
            </a:r>
            <a:r>
              <a:rPr lang="ko-KR" altLang="en-US" dirty="0"/>
              <a:t> 행렬의 행 개수는 어휘 사전의 크기와 같아야 함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알려진 범주와 </a:t>
            </a:r>
            <a:r>
              <a:rPr lang="en-US" altLang="ko-KR" dirty="0"/>
              <a:t>OOV </a:t>
            </a:r>
            <a:r>
              <a:rPr lang="ko-KR" altLang="en-US" dirty="0" err="1"/>
              <a:t>버킷</a:t>
            </a:r>
            <a:r>
              <a:rPr lang="ko-KR" altLang="en-US" dirty="0"/>
              <a:t> 개수</a:t>
            </a:r>
            <a:r>
              <a:rPr lang="en-US" altLang="ko-KR" dirty="0"/>
              <a:t>(</a:t>
            </a:r>
            <a:r>
              <a:rPr lang="ko-KR" altLang="en-US" dirty="0"/>
              <a:t>기본값은 </a:t>
            </a:r>
            <a:r>
              <a:rPr lang="en-US" altLang="ko-KR" dirty="0"/>
              <a:t>1 )</a:t>
            </a:r>
            <a:r>
              <a:rPr lang="ko-KR" altLang="en-US" dirty="0"/>
              <a:t>를 포함한 총 범주 개수</a:t>
            </a:r>
            <a:endParaRPr lang="en-US" altLang="ko-KR" dirty="0"/>
          </a:p>
          <a:p>
            <a:pPr lvl="2"/>
            <a:r>
              <a:rPr lang="en-US" altLang="ko-KR" dirty="0" err="1"/>
              <a:t>StringLookup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vocabulary_size</a:t>
            </a:r>
            <a:r>
              <a:rPr lang="en-US" altLang="ko-KR" dirty="0"/>
              <a:t>() </a:t>
            </a:r>
            <a:r>
              <a:rPr lang="ko-KR" altLang="en-US" dirty="0" err="1"/>
              <a:t>메서드는</a:t>
            </a:r>
            <a:r>
              <a:rPr lang="ko-KR" altLang="en-US" dirty="0"/>
              <a:t> 이 숫자를 반환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일반적인 수치 특성과 함께 범주형 텍스트 특성을 처리하고 각 범주</a:t>
            </a:r>
            <a:r>
              <a:rPr lang="en-US" altLang="ko-KR" dirty="0"/>
              <a:t>(</a:t>
            </a:r>
            <a:r>
              <a:rPr lang="ko-KR" altLang="en-US" dirty="0"/>
              <a:t>그리고 각 </a:t>
            </a:r>
            <a:r>
              <a:rPr lang="en-US" altLang="ko-KR" dirty="0"/>
              <a:t>OOV </a:t>
            </a:r>
            <a:r>
              <a:rPr lang="ko-KR" altLang="en-US" dirty="0" err="1"/>
              <a:t>버킷</a:t>
            </a:r>
            <a:r>
              <a:rPr lang="en-US" altLang="ko-KR" dirty="0"/>
              <a:t>)</a:t>
            </a:r>
            <a:r>
              <a:rPr lang="ko-KR" altLang="en-US" dirty="0"/>
              <a:t>를 위한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임베딩을</a:t>
            </a:r>
            <a:r>
              <a:rPr lang="ko-KR" altLang="en-US" dirty="0"/>
              <a:t> 학습하는 </a:t>
            </a:r>
            <a:r>
              <a:rPr lang="ko-KR" altLang="en-US" dirty="0" err="1"/>
              <a:t>케라스</a:t>
            </a:r>
            <a:r>
              <a:rPr lang="ko-KR" altLang="en-US" dirty="0"/>
              <a:t> 모델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F24696-ED7B-4979-9932-371BD757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3823"/>
            <a:ext cx="7353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5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13.3.7 </a:t>
            </a:r>
            <a:r>
              <a:rPr lang="ko-KR" altLang="en-US" b="1">
                <a:solidFill>
                  <a:srgbClr val="FF0000"/>
                </a:solidFill>
              </a:rPr>
              <a:t>텍스트 전처리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케라스는 기본적인 텍스트 전처리를 위한 </a:t>
            </a:r>
            <a:r>
              <a:rPr lang="en-US" altLang="ko-KR"/>
              <a:t>TextVectorization </a:t>
            </a:r>
            <a:r>
              <a:rPr lang="ko-KR" altLang="en-US"/>
              <a:t>층을 제공</a:t>
            </a:r>
            <a:endParaRPr lang="en-US" altLang="ko-KR"/>
          </a:p>
          <a:p>
            <a:pPr lvl="2"/>
            <a:r>
              <a:rPr lang="en-US" altLang="ko-KR"/>
              <a:t>StringLookup </a:t>
            </a:r>
            <a:r>
              <a:rPr lang="ko-KR" altLang="en-US"/>
              <a:t>층과 매우 비슷하게 층을 만들 때 </a:t>
            </a:r>
            <a:r>
              <a:rPr lang="en-US" altLang="ko-KR"/>
              <a:t>vocabulary </a:t>
            </a:r>
            <a:r>
              <a:rPr lang="ko-KR" altLang="en-US"/>
              <a:t>매개변수로 어휘 사전을 전달하거나 </a:t>
            </a:r>
            <a:r>
              <a:rPr lang="en-US" altLang="ko-KR"/>
              <a:t>adapt() </a:t>
            </a:r>
            <a:r>
              <a:rPr lang="ko-KR" altLang="en-US"/>
              <a:t>메서드를 사용해 훈련 데이터로부터 어휘 사전을 학습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4AA40C-4F54-D920-E776-48215A73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2106273"/>
            <a:ext cx="7439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5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단어 </a:t>
            </a:r>
            <a:r>
              <a:rPr lang="en-US" altLang="ko-KR"/>
              <a:t>ID</a:t>
            </a:r>
            <a:r>
              <a:rPr lang="ko-KR" altLang="en-US"/>
              <a:t>는 인코딩되어야 하며 일반적으로 </a:t>
            </a:r>
            <a:r>
              <a:rPr lang="en-US" altLang="ko-KR"/>
              <a:t>Embedding </a:t>
            </a:r>
            <a:r>
              <a:rPr lang="ko-KR" altLang="en-US"/>
              <a:t>층을 사용</a:t>
            </a:r>
            <a:endParaRPr lang="en-US" altLang="ko-KR"/>
          </a:p>
          <a:p>
            <a:pPr lvl="2"/>
            <a:r>
              <a:rPr lang="en-US" altLang="ko-KR"/>
              <a:t>TFterm-frequency × IDFinverse-document-frequency</a:t>
            </a:r>
            <a:r>
              <a:rPr lang="ko-KR" altLang="en-US"/>
              <a:t>를 의미하는 </a:t>
            </a:r>
            <a:r>
              <a:rPr lang="en-US" altLang="ko-KR"/>
              <a:t>"tf_idf“</a:t>
            </a:r>
          </a:p>
          <a:p>
            <a:pPr lvl="3"/>
            <a:r>
              <a:rPr lang="ko-KR" altLang="en-US"/>
              <a:t>카운트 인코딩과 비슷하지만 훈련 데이터에 자주 등장하는 단어의 가중치를 줄이고 드물게 등장하는 단어의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가중치를 높임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5067D7-6F69-096E-96E3-114737C7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2242"/>
            <a:ext cx="7439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20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13.3.8 </a:t>
            </a:r>
            <a:r>
              <a:rPr lang="ko-KR" altLang="en-US" b="1" dirty="0">
                <a:solidFill>
                  <a:srgbClr val="FF0000"/>
                </a:solidFill>
              </a:rPr>
              <a:t>사전 훈련된 언어 모델 구성 요소 사용하기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(module)</a:t>
            </a:r>
          </a:p>
          <a:p>
            <a:pPr lvl="2"/>
            <a:r>
              <a:rPr lang="ko-KR" altLang="en-US" dirty="0" err="1"/>
              <a:t>텐서플로</a:t>
            </a:r>
            <a:r>
              <a:rPr lang="ko-KR" altLang="en-US" dirty="0"/>
              <a:t> 허브 라이브러리</a:t>
            </a:r>
            <a:r>
              <a:rPr lang="en-US" altLang="ko-KR" dirty="0"/>
              <a:t>(https://tensorflow.org/hub )</a:t>
            </a:r>
            <a:r>
              <a:rPr lang="ko-KR" altLang="en-US" dirty="0"/>
              <a:t>를 사용하면 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오디오 등을 위해 사전 훈련된 모델의 구성 요소를 쉽게 재사용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nnlm-en-dim50 </a:t>
            </a:r>
            <a:r>
              <a:rPr lang="ko-KR" altLang="en-US" dirty="0"/>
              <a:t>모듈 버전 </a:t>
            </a:r>
            <a:r>
              <a:rPr lang="en-US" altLang="ko-KR" dirty="0"/>
              <a:t>2 -</a:t>
            </a:r>
            <a:r>
              <a:rPr lang="ko-KR" altLang="en-US" dirty="0"/>
              <a:t>원시 텍스트를 입력으로 받아 </a:t>
            </a:r>
            <a:r>
              <a:rPr lang="en-US" altLang="ko-KR" dirty="0"/>
              <a:t>50</a:t>
            </a:r>
            <a:r>
              <a:rPr lang="ko-KR" altLang="en-US" dirty="0"/>
              <a:t>차원 문장 </a:t>
            </a:r>
            <a:r>
              <a:rPr lang="ko-KR" altLang="en-US" dirty="0" err="1"/>
              <a:t>임베딩을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3"/>
            <a:r>
              <a:rPr lang="ko-KR" altLang="en-US" dirty="0" err="1"/>
              <a:t>텐서플로</a:t>
            </a:r>
            <a:r>
              <a:rPr lang="ko-KR" altLang="en-US" dirty="0"/>
              <a:t> 허브를 </a:t>
            </a:r>
            <a:r>
              <a:rPr lang="ko-KR" altLang="en-US" dirty="0" err="1"/>
              <a:t>임포트하고</a:t>
            </a:r>
            <a:r>
              <a:rPr lang="ko-KR" altLang="en-US" dirty="0"/>
              <a:t> 이 모듈을 </a:t>
            </a:r>
            <a:r>
              <a:rPr lang="ko-KR" altLang="en-US" dirty="0" err="1"/>
              <a:t>로드한</a:t>
            </a:r>
            <a:r>
              <a:rPr lang="ko-KR" altLang="en-US" dirty="0"/>
              <a:t> 다음</a:t>
            </a:r>
            <a:r>
              <a:rPr lang="en-US" altLang="ko-KR" dirty="0"/>
              <a:t>, </a:t>
            </a:r>
            <a:r>
              <a:rPr lang="ko-KR" altLang="en-US" dirty="0"/>
              <a:t>모듈을 사용해 두 개의 문장을 벡터로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726E05B-7327-CABD-3FB5-1531F4C6F7B1}"/>
              </a:ext>
            </a:extLst>
          </p:cNvPr>
          <p:cNvGrpSpPr/>
          <p:nvPr/>
        </p:nvGrpSpPr>
        <p:grpSpPr>
          <a:xfrm>
            <a:off x="1524000" y="2930047"/>
            <a:ext cx="7886700" cy="1933121"/>
            <a:chOff x="2152650" y="2077790"/>
            <a:chExt cx="7886700" cy="19331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556724C2-31C7-8C6A-24D5-5473262EB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2077790"/>
              <a:ext cx="7886700" cy="12287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F626021-5E20-3DBC-7C02-A19E63965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2175" y="3315586"/>
              <a:ext cx="7867650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355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13.3.9 </a:t>
            </a:r>
            <a:r>
              <a:rPr lang="ko-KR" altLang="en-US" b="1">
                <a:solidFill>
                  <a:srgbClr val="FF0000"/>
                </a:solidFill>
              </a:rPr>
              <a:t>이미지 전처리 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케라스 전처리 </a:t>
            </a:r>
            <a:r>
              <a:rPr lang="en-US" altLang="ko-KR"/>
              <a:t>API</a:t>
            </a:r>
            <a:r>
              <a:rPr lang="ko-KR" altLang="en-US"/>
              <a:t>에는 세 개의 이미지 전처리 층이 포함</a:t>
            </a:r>
            <a:endParaRPr lang="en-US" altLang="ko-KR"/>
          </a:p>
          <a:p>
            <a:pPr lvl="2"/>
            <a:r>
              <a:rPr lang="en-US" altLang="ko-KR"/>
              <a:t>tf.keras.layers.Resizing</a:t>
            </a:r>
          </a:p>
          <a:p>
            <a:pPr lvl="3"/>
            <a:r>
              <a:rPr lang="ko-KR" altLang="en-US"/>
              <a:t>입력 이미지를 원하는 크기로 바꿈</a:t>
            </a:r>
            <a:endParaRPr lang="en-US" altLang="ko-KR"/>
          </a:p>
          <a:p>
            <a:pPr lvl="2"/>
            <a:r>
              <a:rPr lang="en-US" altLang="ko-KR"/>
              <a:t>tf.keras.layers.Rescaling</a:t>
            </a:r>
          </a:p>
          <a:p>
            <a:pPr lvl="3"/>
            <a:r>
              <a:rPr lang="ko-KR" altLang="en-US"/>
              <a:t>픽셀값의 스케일을 조정</a:t>
            </a:r>
            <a:endParaRPr lang="en-US" altLang="ko-KR"/>
          </a:p>
          <a:p>
            <a:pPr lvl="2"/>
            <a:r>
              <a:rPr lang="en-US" altLang="ko-KR"/>
              <a:t>tf.keras.layers.CenterCrop</a:t>
            </a:r>
          </a:p>
          <a:p>
            <a:pPr lvl="3"/>
            <a:r>
              <a:rPr lang="ko-KR" altLang="en-US"/>
              <a:t>원하는 높이와 너비의 중간 부분만 유지하면서 이미지를 자름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892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13.3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몇 개의 샘플 이미지를 로드하고 중앙 부분만 남도록 잘라내기</a:t>
            </a:r>
            <a:endParaRPr lang="en-US" altLang="ko-KR" dirty="0"/>
          </a:p>
          <a:p>
            <a:pPr lvl="2"/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load_sample_images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216092-335D-8617-4F65-2833E114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0617"/>
            <a:ext cx="6905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4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err="1"/>
              <a:t>데이터셋</a:t>
            </a:r>
            <a:r>
              <a:rPr lang="ko-KR" altLang="en-US" dirty="0"/>
              <a:t> 프로젝트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 데이터셋</a:t>
            </a:r>
            <a:r>
              <a:rPr lang="en-US" altLang="ko-KR"/>
              <a:t>(TFDS) (https://tensorflow.org/datasets )</a:t>
            </a:r>
          </a:p>
          <a:p>
            <a:pPr lvl="2"/>
            <a:r>
              <a:rPr lang="ko-KR" altLang="en-US"/>
              <a:t>널리 사용되는 데이터셋을 손쉽게 다운로드</a:t>
            </a:r>
            <a:endParaRPr lang="en-US" altLang="ko-KR"/>
          </a:p>
          <a:p>
            <a:pPr lvl="2"/>
            <a:r>
              <a:rPr lang="en-US" altLang="ko-KR"/>
              <a:t>MNIST </a:t>
            </a:r>
            <a:r>
              <a:rPr lang="ko-KR" altLang="en-US"/>
              <a:t>데이터셋을 다운로드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그런 다음 원하는 변환</a:t>
            </a:r>
            <a:r>
              <a:rPr lang="en-US" altLang="ko-KR"/>
              <a:t>(</a:t>
            </a:r>
            <a:r>
              <a:rPr lang="ko-KR" altLang="en-US"/>
              <a:t>셔플링</a:t>
            </a:r>
            <a:r>
              <a:rPr lang="en-US" altLang="ko-KR"/>
              <a:t>, </a:t>
            </a:r>
            <a:r>
              <a:rPr lang="ko-KR" altLang="en-US"/>
              <a:t>배치 나누기</a:t>
            </a:r>
            <a:r>
              <a:rPr lang="en-US" altLang="ko-KR"/>
              <a:t>, </a:t>
            </a:r>
            <a:r>
              <a:rPr lang="ko-KR" altLang="en-US"/>
              <a:t>프리페칭 등</a:t>
            </a:r>
            <a:r>
              <a:rPr lang="en-US" altLang="ko-KR"/>
              <a:t>)</a:t>
            </a:r>
            <a:r>
              <a:rPr lang="ko-KR" altLang="en-US"/>
              <a:t>을 적용해 모델을 훈련하기 위한 준비 완료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E6BF66-A2D2-39FB-A810-B9888ED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2470"/>
            <a:ext cx="6267450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466DEF-C31A-3AC4-6434-5C9BBFDB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03110"/>
            <a:ext cx="7124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6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err="1"/>
              <a:t>데이터셋</a:t>
            </a:r>
            <a:r>
              <a:rPr lang="ko-KR" altLang="en-US" dirty="0"/>
              <a:t> 프로젝트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데이터셋에 있는 각 아이템은 특성과 레이블을 담은 딕셔너리</a:t>
            </a:r>
            <a:r>
              <a:rPr lang="en-US" altLang="ko-KR"/>
              <a:t>. </a:t>
            </a:r>
            <a:r>
              <a:rPr lang="ko-KR" altLang="en-US"/>
              <a:t>하지만 케라스는 두 원소</a:t>
            </a:r>
            <a:r>
              <a:rPr lang="en-US" altLang="ko-KR"/>
              <a:t>(</a:t>
            </a:r>
            <a:r>
              <a:rPr lang="ko-KR" altLang="en-US"/>
              <a:t>특성과 레이블</a:t>
            </a:r>
            <a:r>
              <a:rPr lang="en-US" altLang="ko-KR"/>
              <a:t>)</a:t>
            </a:r>
            <a:r>
              <a:rPr lang="ko-KR" altLang="en-US"/>
              <a:t>를 담은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튜플 아이템을 원함</a:t>
            </a:r>
            <a:endParaRPr lang="en-US" altLang="ko-KR"/>
          </a:p>
          <a:p>
            <a:pPr lvl="3"/>
            <a:r>
              <a:rPr lang="en-US" altLang="ko-KR"/>
              <a:t>map() </a:t>
            </a:r>
            <a:r>
              <a:rPr lang="ko-KR" altLang="en-US"/>
              <a:t>메서드를 사용해 데이터셋을 이런 식으로 변환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7F57EE1-F28C-681E-D6E5-CA9803C4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1158"/>
            <a:ext cx="7353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87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err="1"/>
              <a:t>데이터셋</a:t>
            </a:r>
            <a:r>
              <a:rPr lang="ko-KR" altLang="en-US" dirty="0"/>
              <a:t> 프로젝트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TFDS</a:t>
            </a:r>
            <a:r>
              <a:rPr lang="ko-KR" altLang="en-US" dirty="0"/>
              <a:t>는 </a:t>
            </a:r>
            <a:r>
              <a:rPr lang="en-US" altLang="ko-KR" dirty="0"/>
              <a:t>split </a:t>
            </a:r>
            <a:r>
              <a:rPr lang="ko-KR" altLang="en-US" dirty="0"/>
              <a:t>매개변수를 사용하여 데이터를 간편하게 분할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TFDS</a:t>
            </a:r>
            <a:r>
              <a:rPr lang="ko-KR" altLang="en-US" dirty="0"/>
              <a:t>를 사용하여 </a:t>
            </a:r>
            <a:r>
              <a:rPr lang="en-US" altLang="ko-KR" dirty="0"/>
              <a:t>MNIST </a:t>
            </a:r>
            <a:r>
              <a:rPr lang="ko-KR" altLang="en-US" dirty="0" err="1"/>
              <a:t>데이터셋을</a:t>
            </a:r>
            <a:r>
              <a:rPr lang="ko-KR" altLang="en-US" dirty="0"/>
              <a:t> 로드하고 분할한 다음 이를 사용하여 간단한 </a:t>
            </a:r>
            <a:r>
              <a:rPr lang="ko-KR" altLang="en-US" dirty="0" err="1"/>
              <a:t>케라스</a:t>
            </a:r>
            <a:r>
              <a:rPr lang="ko-KR" altLang="en-US" dirty="0"/>
              <a:t> 모델을 훈련하고 평가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5716027-AD31-C8A9-428C-395039C3C394}"/>
              </a:ext>
            </a:extLst>
          </p:cNvPr>
          <p:cNvGrpSpPr/>
          <p:nvPr/>
        </p:nvGrpSpPr>
        <p:grpSpPr>
          <a:xfrm>
            <a:off x="1524000" y="1551640"/>
            <a:ext cx="7943850" cy="4791075"/>
            <a:chOff x="2124075" y="377763"/>
            <a:chExt cx="7943850" cy="4791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F7F5140-A74D-CC87-C6A6-9F5FF33E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175" y="377763"/>
              <a:ext cx="7867650" cy="4362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D3349C3-15EB-81BE-8ED6-3043A0D26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075" y="4740213"/>
              <a:ext cx="7943850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213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왜 데이터 </a:t>
            </a:r>
            <a:r>
              <a:rPr lang="en-US" altLang="ko-KR" sz="1400" dirty="0"/>
              <a:t>API</a:t>
            </a:r>
            <a:r>
              <a:rPr lang="ko-KR" altLang="en-US" sz="1400" dirty="0"/>
              <a:t>를 사용해야 하나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대용량 데이터셋을 여러 파일로 나누면 어떤 장점이 있나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훈련 과정에서 입력 파이프라인의 병목을 어떻게 찾을 수 있나요</a:t>
            </a:r>
            <a:r>
              <a:rPr lang="en-US" altLang="ko-KR" sz="1400" dirty="0"/>
              <a:t>? </a:t>
            </a:r>
            <a:r>
              <a:rPr lang="ko-KR" altLang="en-US" sz="1400" dirty="0"/>
              <a:t>어떻게 병목현상을 고칠 수 있나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어떤 이진 데이터도 </a:t>
            </a:r>
            <a:r>
              <a:rPr lang="en-US" altLang="ko-KR" sz="1400" dirty="0" err="1"/>
              <a:t>TFRecord</a:t>
            </a:r>
            <a:r>
              <a:rPr lang="en-US" altLang="ko-KR" sz="1400" dirty="0"/>
              <a:t> </a:t>
            </a:r>
            <a:r>
              <a:rPr lang="ko-KR" altLang="en-US" sz="1400" dirty="0"/>
              <a:t>파일 또는 직렬화된 프로토콜 버퍼로 저장할 수 있나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모든 데이터를 </a:t>
            </a:r>
            <a:r>
              <a:rPr lang="en-US" altLang="ko-KR" sz="1400" dirty="0"/>
              <a:t>Example </a:t>
            </a:r>
            <a:r>
              <a:rPr lang="ko-KR" altLang="en-US" sz="1400" dirty="0"/>
              <a:t>프로토콜 버퍼 포맷으로 변환해야 하나</a:t>
            </a:r>
            <a:r>
              <a:rPr lang="en-US" altLang="ko-KR" sz="1400" dirty="0"/>
              <a:t>? </a:t>
            </a:r>
            <a:r>
              <a:rPr lang="ko-KR" altLang="en-US" sz="1400" dirty="0"/>
              <a:t>자신만의 프로토콜버퍼 정의를 사용하는 것은 어떤가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 err="1"/>
              <a:t>TFRecord</a:t>
            </a:r>
            <a:r>
              <a:rPr lang="ko-KR" altLang="en-US" sz="1400" dirty="0"/>
              <a:t>를 사용할 때 언제 압축을 사용하나요</a:t>
            </a:r>
            <a:r>
              <a:rPr lang="en-US" altLang="ko-KR" sz="1400" dirty="0"/>
              <a:t>? </a:t>
            </a:r>
            <a:r>
              <a:rPr lang="ko-KR" altLang="en-US" sz="1400" dirty="0"/>
              <a:t>왜 기본적으로 압축을 사용하지 않나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데이터 파일을 작성할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tf.data</a:t>
            </a:r>
            <a:r>
              <a:rPr lang="en-US" altLang="ko-KR" sz="1400" dirty="0"/>
              <a:t> </a:t>
            </a:r>
            <a:r>
              <a:rPr lang="ko-KR" altLang="en-US" sz="1400" dirty="0"/>
              <a:t>파이프라인 안에서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모델의 전처리 층에서</a:t>
            </a:r>
            <a:r>
              <a:rPr lang="en-US" altLang="ko-KR" sz="1400" dirty="0"/>
              <a:t>, TF </a:t>
            </a:r>
            <a:r>
              <a:rPr lang="ko-KR" altLang="en-US" sz="1400" dirty="0"/>
              <a:t>변환을 사용하여 데이터를 전처리할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각 방식의 장단점을 설명할 수 있나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/>
              <a:t>범주형 특성을 인코딩할 수 있는 대표적인 방법을 나열해보기</a:t>
            </a:r>
            <a:r>
              <a:rPr lang="en-US" altLang="ko-KR" sz="1400" dirty="0"/>
              <a:t>. </a:t>
            </a:r>
            <a:r>
              <a:rPr lang="ko-KR" altLang="en-US" sz="1400" dirty="0"/>
              <a:t>텍스트 데이터는 어떻게 인코딩할 수 있나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(10</a:t>
            </a:r>
            <a:r>
              <a:rPr lang="ko-KR" altLang="en-US" sz="1400" dirty="0"/>
              <a:t>장에서 소개한</a:t>
            </a:r>
            <a:r>
              <a:rPr lang="en-US" altLang="ko-KR" sz="1400" dirty="0"/>
              <a:t>) </a:t>
            </a:r>
            <a:r>
              <a:rPr lang="ko-KR" altLang="en-US" sz="1400" dirty="0"/>
              <a:t>패션 </a:t>
            </a:r>
            <a:r>
              <a:rPr lang="en-US" altLang="ko-KR" sz="1400" dirty="0"/>
              <a:t>MNIST </a:t>
            </a:r>
            <a:r>
              <a:rPr lang="ko-KR" altLang="en-US" sz="1400" dirty="0"/>
              <a:t>데이터셋을 적재하고 훈련 세트</a:t>
            </a:r>
            <a:r>
              <a:rPr lang="en-US" altLang="ko-KR" sz="1400" dirty="0"/>
              <a:t>, </a:t>
            </a:r>
            <a:r>
              <a:rPr lang="ko-KR" altLang="en-US" sz="1400" dirty="0"/>
              <a:t>검증 세트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세트로 나누기</a:t>
            </a:r>
            <a:r>
              <a:rPr lang="en-US" altLang="ko-KR" sz="1400" dirty="0"/>
              <a:t>. </a:t>
            </a:r>
            <a:r>
              <a:rPr lang="ko-KR" altLang="en-US" sz="1400" dirty="0"/>
              <a:t>훈련 세트를 섞은 다음 각 데이터셋을 </a:t>
            </a:r>
            <a:r>
              <a:rPr lang="en-US" altLang="ko-KR" sz="1400" dirty="0" err="1"/>
              <a:t>TFRecord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저장</a:t>
            </a:r>
            <a:r>
              <a:rPr lang="en-US" altLang="ko-KR" sz="1400" dirty="0"/>
              <a:t>. </a:t>
            </a:r>
            <a:r>
              <a:rPr lang="ko-KR" altLang="en-US" sz="1400" dirty="0"/>
              <a:t>각 레코드는 두 개의 특성을 가진 </a:t>
            </a:r>
            <a:r>
              <a:rPr lang="en-US" altLang="ko-KR" sz="1400" dirty="0"/>
              <a:t>Example </a:t>
            </a:r>
            <a:r>
              <a:rPr lang="ko-KR" altLang="en-US" sz="1400" dirty="0"/>
              <a:t>프로토콜 버퍼</a:t>
            </a:r>
            <a:r>
              <a:rPr lang="en-US" altLang="ko-KR" sz="1400" dirty="0"/>
              <a:t>, </a:t>
            </a:r>
            <a:r>
              <a:rPr lang="ko-KR" altLang="en-US" sz="1400" dirty="0"/>
              <a:t>즉 직렬화된 이미지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tf.io.serialize_tensor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사용해 이미지를 직렬화</a:t>
            </a:r>
            <a:r>
              <a:rPr lang="en-US" altLang="ko-KR" sz="1400" dirty="0"/>
              <a:t>)</a:t>
            </a:r>
            <a:r>
              <a:rPr lang="ko-KR" altLang="en-US" sz="1400" dirty="0"/>
              <a:t>와 레이블</a:t>
            </a:r>
            <a:r>
              <a:rPr lang="en-US" altLang="ko-KR" sz="1400" dirty="0"/>
              <a:t>. </a:t>
            </a:r>
            <a:r>
              <a:rPr lang="ko-KR" altLang="en-US" sz="1400" dirty="0"/>
              <a:t>그다음 </a:t>
            </a:r>
            <a:r>
              <a:rPr lang="en-US" altLang="ko-KR" sz="1400" dirty="0" err="1"/>
              <a:t>tf.data</a:t>
            </a:r>
            <a:r>
              <a:rPr lang="ko-KR" altLang="en-US" sz="1400" dirty="0"/>
              <a:t>로 각 세트를 위한 효율적인 데이터셋을 만들기</a:t>
            </a:r>
            <a:r>
              <a:rPr lang="en-US" altLang="ko-KR" sz="1400" dirty="0"/>
              <a:t>. </a:t>
            </a:r>
            <a:r>
              <a:rPr lang="ko-KR" altLang="en-US" sz="1400" dirty="0"/>
              <a:t>마지막으로 이 데이터셋으로 입력 특성을 표준화하는 전처리 층을 포함한 케라스 모델을 훈련</a:t>
            </a:r>
            <a:r>
              <a:rPr lang="en-US" altLang="ko-KR" sz="1400" dirty="0"/>
              <a:t>. </a:t>
            </a:r>
            <a:r>
              <a:rPr lang="ko-KR" altLang="en-US" sz="1400" dirty="0"/>
              <a:t>텐서보드로 프로파일 데이터를 시각화하여 가능한 한 입력 파이프라인을 효율적으로 만들어보기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327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1076692" cy="537502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0"/>
            </a:pPr>
            <a:r>
              <a:rPr lang="ko-KR" altLang="en-US" dirty="0"/>
              <a:t>이 연습문제에서 데이터셋을 다운로드 및 분할하고 </a:t>
            </a:r>
            <a:r>
              <a:rPr lang="en-US" altLang="ko-KR" dirty="0" err="1"/>
              <a:t>tf.data.Dataset</a:t>
            </a:r>
            <a:r>
              <a:rPr lang="en-US" altLang="ko-KR" dirty="0"/>
              <a:t> </a:t>
            </a:r>
            <a:r>
              <a:rPr lang="ko-KR" altLang="en-US" dirty="0"/>
              <a:t>객체를 만들어 데이터를 적재하고 효율적으로 전처리할 것임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/>
              <a:t>Embedding </a:t>
            </a:r>
            <a:r>
              <a:rPr lang="ko-KR" altLang="en-US" dirty="0"/>
              <a:t>층을 포함한 이진 분류 모델을 만들고 훈련시키기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인터넷 영화 데이터베이스</a:t>
            </a:r>
            <a:r>
              <a:rPr lang="en-US" altLang="ko-KR" dirty="0"/>
              <a:t>Internet Movie Database</a:t>
            </a:r>
            <a:r>
              <a:rPr lang="ko-KR" altLang="en-US" dirty="0"/>
              <a:t>의 영화 리뷰 </a:t>
            </a:r>
            <a:r>
              <a:rPr lang="en-US" altLang="ko-KR" dirty="0"/>
              <a:t>50,000</a:t>
            </a:r>
            <a:r>
              <a:rPr lang="ko-KR" altLang="en-US" dirty="0"/>
              <a:t>개를 담은 영화 리뷰 데이터셋</a:t>
            </a:r>
            <a:r>
              <a:rPr lang="en-US" altLang="ko-KR" dirty="0"/>
              <a:t>Movie Review Dataset(https://homl.info/imdb)</a:t>
            </a:r>
            <a:r>
              <a:rPr lang="ko-KR" altLang="en-US" dirty="0"/>
              <a:t>을 다운로드</a:t>
            </a:r>
            <a:r>
              <a:rPr lang="en-US" altLang="ko-KR" dirty="0"/>
              <a:t>. </a:t>
            </a:r>
            <a:r>
              <a:rPr lang="ko-KR" altLang="en-US" dirty="0"/>
              <a:t>이 데이터는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라는 두 개의 디렉터리로 구성</a:t>
            </a:r>
            <a:r>
              <a:rPr lang="en-US" altLang="ko-KR" dirty="0"/>
              <a:t>. </a:t>
            </a:r>
            <a:r>
              <a:rPr lang="ko-KR" altLang="en-US" dirty="0"/>
              <a:t>각 디렉터리에는 </a:t>
            </a:r>
            <a:r>
              <a:rPr lang="en-US" altLang="ko-KR" dirty="0"/>
              <a:t>12,500</a:t>
            </a:r>
            <a:r>
              <a:rPr lang="ko-KR" altLang="en-US" dirty="0"/>
              <a:t>개의 긍정 리뷰를 담은 </a:t>
            </a:r>
            <a:r>
              <a:rPr lang="en-US" altLang="ko-KR" dirty="0"/>
              <a:t>pos </a:t>
            </a:r>
            <a:r>
              <a:rPr lang="ko-KR" altLang="en-US" dirty="0"/>
              <a:t>서브디렉터리와 </a:t>
            </a:r>
            <a:r>
              <a:rPr lang="en-US" altLang="ko-KR" dirty="0"/>
              <a:t>12,500</a:t>
            </a:r>
            <a:r>
              <a:rPr lang="ko-KR" altLang="en-US" dirty="0"/>
              <a:t>개의 부정 리뷰를 담은 </a:t>
            </a:r>
            <a:r>
              <a:rPr lang="en-US" altLang="ko-KR" dirty="0"/>
              <a:t>neg </a:t>
            </a:r>
            <a:r>
              <a:rPr lang="ko-KR" altLang="en-US" dirty="0"/>
              <a:t>서브디렉터리가 있음</a:t>
            </a:r>
            <a:r>
              <a:rPr lang="en-US" altLang="ko-KR" dirty="0"/>
              <a:t>. </a:t>
            </a:r>
            <a:r>
              <a:rPr lang="ko-KR" altLang="en-US" dirty="0"/>
              <a:t>리뷰는 각각 별도의 텍스트 파일에 저장되어 있음</a:t>
            </a:r>
            <a:r>
              <a:rPr lang="en-US" altLang="ko-KR" dirty="0"/>
              <a:t>. (</a:t>
            </a:r>
            <a:r>
              <a:rPr lang="ko-KR" altLang="en-US" dirty="0"/>
              <a:t>전처리된 </a:t>
            </a:r>
            <a:r>
              <a:rPr lang="en-US" altLang="ko-KR" dirty="0"/>
              <a:t>BOW</a:t>
            </a:r>
            <a:r>
              <a:rPr lang="ko-KR" altLang="en-US" dirty="0"/>
              <a:t>를 포함해</a:t>
            </a:r>
            <a:r>
              <a:rPr lang="en-US" altLang="ko-KR" dirty="0"/>
              <a:t>) </a:t>
            </a:r>
            <a:r>
              <a:rPr lang="ko-KR" altLang="en-US" dirty="0"/>
              <a:t>다른 파일과 디렉터리가 있지만 이 연습문제에서는 무시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테스트 세트를 검증 세트</a:t>
            </a:r>
            <a:r>
              <a:rPr lang="en-US" altLang="ko-KR" dirty="0"/>
              <a:t>(15,000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와 테스트 세트</a:t>
            </a:r>
            <a:r>
              <a:rPr lang="en-US" altLang="ko-KR" dirty="0"/>
              <a:t>(10,000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나누기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 err="1"/>
              <a:t>tf.data</a:t>
            </a:r>
            <a:r>
              <a:rPr lang="ko-KR" altLang="en-US" dirty="0"/>
              <a:t>를 사용해 각 세트에 대한 효율적인 데이터셋을 만들기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리뷰를 전처리하기 위해 </a:t>
            </a:r>
            <a:r>
              <a:rPr lang="en-US" altLang="ko-KR" dirty="0" err="1"/>
              <a:t>TextVectorization</a:t>
            </a:r>
            <a:r>
              <a:rPr lang="en-US" altLang="ko-KR" dirty="0"/>
              <a:t> </a:t>
            </a:r>
            <a:r>
              <a:rPr lang="ko-KR" altLang="en-US" dirty="0"/>
              <a:t>층을 사용한 이진 분류 모델을 만드세요</a:t>
            </a:r>
            <a:r>
              <a:rPr lang="en-US" altLang="ko-KR" dirty="0"/>
              <a:t>. </a:t>
            </a:r>
            <a:r>
              <a:rPr lang="en-US" altLang="ko-KR" dirty="0" err="1"/>
              <a:t>TextVectorization</a:t>
            </a:r>
            <a:r>
              <a:rPr lang="en-US" altLang="ko-KR" dirty="0"/>
              <a:t> </a:t>
            </a:r>
            <a:r>
              <a:rPr lang="ko-KR" altLang="en-US" dirty="0"/>
              <a:t>층을 아직 사용할 수 없다면 </a:t>
            </a:r>
            <a:r>
              <a:rPr lang="en-US" altLang="ko-KR" dirty="0"/>
              <a:t>(</a:t>
            </a:r>
            <a:r>
              <a:rPr lang="ko-KR" altLang="en-US" dirty="0"/>
              <a:t>또는 도전을 좋아한다면</a:t>
            </a:r>
            <a:r>
              <a:rPr lang="en-US" altLang="ko-KR" dirty="0"/>
              <a:t>) </a:t>
            </a:r>
            <a:r>
              <a:rPr lang="ko-KR" altLang="en-US" dirty="0"/>
              <a:t>사용자 전처리 층을 만들어보기</a:t>
            </a:r>
            <a:r>
              <a:rPr lang="en-US" altLang="ko-KR" dirty="0"/>
              <a:t>. </a:t>
            </a:r>
            <a:r>
              <a:rPr lang="en-US" altLang="ko-KR" dirty="0" err="1"/>
              <a:t>tf.strings</a:t>
            </a:r>
            <a:r>
              <a:rPr lang="en-US" altLang="ko-KR" dirty="0"/>
              <a:t> </a:t>
            </a:r>
            <a:r>
              <a:rPr lang="ko-KR" altLang="en-US" dirty="0"/>
              <a:t>패키지에 있는 함수를 사용할 수 있음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lower()</a:t>
            </a:r>
            <a:r>
              <a:rPr lang="ko-KR" altLang="en-US" dirty="0"/>
              <a:t>로 소문자로 만들거나 </a:t>
            </a:r>
            <a:r>
              <a:rPr lang="en-US" altLang="ko-KR" dirty="0" err="1"/>
              <a:t>regex_replace</a:t>
            </a:r>
            <a:r>
              <a:rPr lang="en-US" altLang="ko-KR" dirty="0"/>
              <a:t>()</a:t>
            </a:r>
            <a:r>
              <a:rPr lang="ko-KR" altLang="en-US" dirty="0"/>
              <a:t>로 구두점을 공백으로 바꾸고 </a:t>
            </a:r>
            <a:r>
              <a:rPr lang="en-US" altLang="ko-KR" dirty="0"/>
              <a:t>split()</a:t>
            </a:r>
            <a:r>
              <a:rPr lang="ko-KR" altLang="en-US" dirty="0"/>
              <a:t>로 공백을 기준으로 단어를 나눌 수 있음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룩업 테이블을 사용해 단어 인덱스 출력하기</a:t>
            </a:r>
            <a:r>
              <a:rPr lang="en-US" altLang="ko-KR" dirty="0"/>
              <a:t>. adapt() </a:t>
            </a:r>
            <a:r>
              <a:rPr lang="ko-KR" altLang="en-US" dirty="0"/>
              <a:t>메서드로 미리 층을 적응시켜야 함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/>
              <a:t>Embedding </a:t>
            </a:r>
            <a:r>
              <a:rPr lang="ko-KR" altLang="en-US" dirty="0"/>
              <a:t>층을 추가하고 단어 개수의 제곱근을 곱하여 리뷰마다 평균 임베딩 계산하기</a:t>
            </a:r>
            <a:r>
              <a:rPr lang="en-US" altLang="ko-KR" dirty="0"/>
              <a:t>(16</a:t>
            </a:r>
            <a:r>
              <a:rPr lang="ko-KR" altLang="en-US" dirty="0"/>
              <a:t>장 참조</a:t>
            </a:r>
            <a:r>
              <a:rPr lang="en-US" altLang="ko-KR" dirty="0"/>
              <a:t>). </a:t>
            </a:r>
            <a:r>
              <a:rPr lang="ko-KR" altLang="en-US" dirty="0"/>
              <a:t>이제 스케일이 조정된 이 평균 임베딩을 모델의 다음 부분으로 전달할 수 있음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모델을 훈련하고 얼마의 정확도가 나오는지 확인</a:t>
            </a:r>
            <a:r>
              <a:rPr lang="en-US" altLang="ko-KR" dirty="0"/>
              <a:t>. </a:t>
            </a:r>
            <a:r>
              <a:rPr lang="ko-KR" altLang="en-US" dirty="0"/>
              <a:t>가능한 한 훈련 속도를 빠르게 하기 위해 파이프라인을 최적화하기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 err="1"/>
              <a:t>tfds.load</a:t>
            </a:r>
            <a:r>
              <a:rPr lang="en-US" altLang="ko-KR" dirty="0"/>
              <a:t>("</a:t>
            </a:r>
            <a:r>
              <a:rPr lang="en-US" altLang="ko-KR" dirty="0" err="1"/>
              <a:t>imdb_reviews</a:t>
            </a:r>
            <a:r>
              <a:rPr lang="en-US" altLang="ko-KR" dirty="0"/>
              <a:t>")</a:t>
            </a:r>
            <a:r>
              <a:rPr lang="ko-KR" altLang="en-US" dirty="0"/>
              <a:t>와 같이 </a:t>
            </a:r>
            <a:r>
              <a:rPr lang="en-US" altLang="ko-KR" dirty="0"/>
              <a:t>TFDS</a:t>
            </a:r>
            <a:r>
              <a:rPr lang="ko-KR" altLang="en-US" dirty="0"/>
              <a:t>를 사용해 동일한 데이터셋을 간단하게 적재해보기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1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텐서플로를</a:t>
            </a:r>
            <a:r>
              <a:rPr lang="ko-KR" altLang="en-US" dirty="0" smtClean="0"/>
              <a:t> 사용한 </a:t>
            </a:r>
            <a:r>
              <a:rPr lang="ko-KR" altLang="en-US" dirty="0"/>
              <a:t>데이터 적재와 전처리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13.1   </a:t>
            </a:r>
            <a:r>
              <a:rPr lang="ko-KR" altLang="en-US" dirty="0"/>
              <a:t>데이터 </a:t>
            </a:r>
            <a:r>
              <a:rPr lang="en-US" altLang="ko-KR" dirty="0"/>
              <a:t>API</a:t>
            </a:r>
          </a:p>
          <a:p>
            <a:r>
              <a:rPr lang="en-US" altLang="ko-KR" dirty="0" smtClean="0"/>
              <a:t>13.2  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  <a:endParaRPr lang="en-US" altLang="ko-KR" dirty="0"/>
          </a:p>
          <a:p>
            <a:r>
              <a:rPr lang="en-US" altLang="ko-KR" dirty="0" smtClean="0"/>
              <a:t>13.3   </a:t>
            </a:r>
            <a:r>
              <a:rPr lang="ko-KR" altLang="en-US" dirty="0" err="1"/>
              <a:t>케라스의</a:t>
            </a:r>
            <a:r>
              <a:rPr lang="ko-KR" altLang="en-US" dirty="0"/>
              <a:t> 전처리 층</a:t>
            </a:r>
            <a:endParaRPr lang="en-US" altLang="ko-KR" dirty="0"/>
          </a:p>
          <a:p>
            <a:r>
              <a:rPr lang="en-US" altLang="ko-KR" dirty="0" smtClean="0"/>
              <a:t>13.4  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err="1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13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ko-KR" altLang="en-US" sz="3200" b="1" dirty="0" err="1" smtClean="0">
                <a:cs typeface="+mj-cs"/>
              </a:rPr>
              <a:t>텐서플로를</a:t>
            </a:r>
            <a:r>
              <a:rPr lang="ko-KR" altLang="en-US" sz="3200" b="1" dirty="0" smtClean="0">
                <a:cs typeface="+mj-cs"/>
              </a:rPr>
              <a:t> 사용한 </a:t>
            </a:r>
            <a:r>
              <a:rPr lang="ko-KR" altLang="en-US" sz="3200" b="1" dirty="0">
                <a:cs typeface="+mj-cs"/>
              </a:rPr>
              <a:t>데이터 적재와 </a:t>
            </a:r>
            <a:r>
              <a:rPr lang="ko-KR" altLang="en-US" sz="3200" b="1" dirty="0" smtClean="0">
                <a:cs typeface="+mj-cs"/>
              </a:rPr>
              <a:t>전처리</a:t>
            </a:r>
            <a:endParaRPr lang="ko-KR" altLang="en-US" sz="3200" b="1" dirty="0"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</a:t>
            </a:r>
            <a:r>
              <a:rPr lang="en-US" altLang="ko-KR" sz="1600" dirty="0"/>
              <a:t>API, </a:t>
            </a:r>
            <a:r>
              <a:rPr lang="en-US" altLang="ko-KR" sz="1600" dirty="0" err="1"/>
              <a:t>TFRecord</a:t>
            </a:r>
            <a:r>
              <a:rPr lang="en-US" altLang="ko-KR" sz="1600" dirty="0"/>
              <a:t> </a:t>
            </a:r>
            <a:r>
              <a:rPr lang="ko-KR" altLang="en-US" sz="1600" dirty="0"/>
              <a:t>포맷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정의 전처리 층을 만드는 방법</a:t>
            </a:r>
            <a:r>
              <a:rPr lang="en-US" altLang="ko-KR" sz="1600" dirty="0"/>
              <a:t>, </a:t>
            </a:r>
            <a:r>
              <a:rPr lang="ko-KR" altLang="en-US" sz="1600" dirty="0"/>
              <a:t>표준 케라스 전처리 층 사용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tf.data.Dataset.from_tensor_slices()</a:t>
            </a:r>
            <a:r>
              <a:rPr lang="ko-KR" altLang="en-US"/>
              <a:t>를 사용해 간단한 텐서로 데이터셋을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데이터셋의 아이템을 순회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14F6E5-477E-93ED-CAE2-33B53EC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1114"/>
            <a:ext cx="7791450" cy="1657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FAF6B5-50EE-D9AA-27DF-F5AFB9C6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29964"/>
            <a:ext cx="6267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16692</TotalTime>
  <Words>3679</Words>
  <Application>Microsoft Office PowerPoint</Application>
  <PresentationFormat>사용자 지정</PresentationFormat>
  <Paragraphs>552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13.1 데이터 API(1)</vt:lpstr>
      <vt:lpstr>13.1 데이터 API(2)</vt:lpstr>
      <vt:lpstr>13.1 데이터 API(3)</vt:lpstr>
      <vt:lpstr>13.1 데이터 API(4)</vt:lpstr>
      <vt:lpstr>13.1 데이터 API(5)</vt:lpstr>
      <vt:lpstr>13.1 데이터 API(6)</vt:lpstr>
      <vt:lpstr>13.1 데이터 API(7)</vt:lpstr>
      <vt:lpstr>13.1 데이터 API(8)</vt:lpstr>
      <vt:lpstr>13.1 데이터 API(9)</vt:lpstr>
      <vt:lpstr>13.1 데이터 API(10)</vt:lpstr>
      <vt:lpstr>13.1 데이터 API(11)</vt:lpstr>
      <vt:lpstr>13.1 데이터 API(12)</vt:lpstr>
      <vt:lpstr>13.1 데이터 API(13)</vt:lpstr>
      <vt:lpstr>13.1 데이터 API(14)</vt:lpstr>
      <vt:lpstr>13.1 데이터 API(15)</vt:lpstr>
      <vt:lpstr>13.1 데이터 API(16)</vt:lpstr>
      <vt:lpstr>13.1 데이터 API(17)</vt:lpstr>
      <vt:lpstr>13.2 TFRecord 포맷(1)</vt:lpstr>
      <vt:lpstr>13.2 TFRecord 포맷(2)</vt:lpstr>
      <vt:lpstr>13.2 TFRecord 포맷(3)</vt:lpstr>
      <vt:lpstr>13.2 TFRecord 포맷(4)</vt:lpstr>
      <vt:lpstr>13.2 TFRecord 포맷(5)</vt:lpstr>
      <vt:lpstr>13.2 TFRecord 포맷(6)</vt:lpstr>
      <vt:lpstr>13.2 TFRecord 포맷(7)</vt:lpstr>
      <vt:lpstr>13.2 TFRecord 포맷(8)</vt:lpstr>
      <vt:lpstr>13.2 TFRecord 포맷(9)</vt:lpstr>
      <vt:lpstr>13.2 TFRecord 포맷(10)</vt:lpstr>
      <vt:lpstr>13.3 케라스의 전처리 층(1)</vt:lpstr>
      <vt:lpstr>13.3 케라스의 전처리 층(2)</vt:lpstr>
      <vt:lpstr>13.3 케라스의 전처리 층(3)</vt:lpstr>
      <vt:lpstr>13.3 케라스의 전처리 층(4)</vt:lpstr>
      <vt:lpstr>13.3 케라스의 전처리 층(5)</vt:lpstr>
      <vt:lpstr>13.3 케라스의 전처리 층(6)</vt:lpstr>
      <vt:lpstr>13.3 케라스의 전처리 층(7)</vt:lpstr>
      <vt:lpstr>13.3 케라스의 전처리 층(8)</vt:lpstr>
      <vt:lpstr>13.3 케라스의 전처리 층(9)</vt:lpstr>
      <vt:lpstr>13.3 케라스의 전처리 층(10)</vt:lpstr>
      <vt:lpstr>13.3 케라스의 전처리 층(11)</vt:lpstr>
      <vt:lpstr>13.3 케라스의 전처리 층(12)</vt:lpstr>
      <vt:lpstr>13.3 케라스의 전처리 층(13)</vt:lpstr>
      <vt:lpstr>13.3 케라스의 전처리 층(14)</vt:lpstr>
      <vt:lpstr>13.3 케라스의 전처리 층(15)</vt:lpstr>
      <vt:lpstr>13.3 케라스의 전처리 층(16)</vt:lpstr>
      <vt:lpstr>13.3 케라스의 전처리 층(17)</vt:lpstr>
      <vt:lpstr>13.3 케라스의 전처리 층(18)</vt:lpstr>
      <vt:lpstr>13.3 케라스의 전처리 층(19)</vt:lpstr>
      <vt:lpstr>13.3 케라스의 전처리 층(20)</vt:lpstr>
      <vt:lpstr>13.3 케라스의 전처리 층(21)</vt:lpstr>
      <vt:lpstr>13.3 케라스의 전처리 층(22)</vt:lpstr>
      <vt:lpstr>13.3 케라스의 전처리 층(23)</vt:lpstr>
      <vt:lpstr>13.3 케라스의 전처리 층(24)</vt:lpstr>
      <vt:lpstr>13.4 텐서플로 데이터셋 프로젝트(1)</vt:lpstr>
      <vt:lpstr>13.4 텐서플로 데이터셋 프로젝트(2)</vt:lpstr>
      <vt:lpstr>13.4 텐서플로 데이터셋 프로젝트(3)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427</cp:revision>
  <dcterms:created xsi:type="dcterms:W3CDTF">2020-01-31T07:25:46Z</dcterms:created>
  <dcterms:modified xsi:type="dcterms:W3CDTF">2023-10-16T05:43:14Z</dcterms:modified>
</cp:coreProperties>
</file>