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3"/>
  </p:notesMasterIdLst>
  <p:handoutMasterIdLst>
    <p:handoutMasterId r:id="rId64"/>
  </p:handoutMasterIdLst>
  <p:sldIdLst>
    <p:sldId id="2426" r:id="rId2"/>
    <p:sldId id="2487" r:id="rId3"/>
    <p:sldId id="2488" r:id="rId4"/>
    <p:sldId id="2484" r:id="rId5"/>
    <p:sldId id="2485" r:id="rId6"/>
    <p:sldId id="2486" r:id="rId7"/>
    <p:sldId id="2356" r:id="rId8"/>
    <p:sldId id="2341" r:id="rId9"/>
    <p:sldId id="2347" r:id="rId10"/>
    <p:sldId id="2432" r:id="rId11"/>
    <p:sldId id="2433" r:id="rId12"/>
    <p:sldId id="2434" r:id="rId13"/>
    <p:sldId id="2435" r:id="rId14"/>
    <p:sldId id="2436" r:id="rId15"/>
    <p:sldId id="2437" r:id="rId16"/>
    <p:sldId id="2438" r:id="rId17"/>
    <p:sldId id="2439" r:id="rId18"/>
    <p:sldId id="2440" r:id="rId19"/>
    <p:sldId id="2441" r:id="rId20"/>
    <p:sldId id="2442" r:id="rId21"/>
    <p:sldId id="2443" r:id="rId22"/>
    <p:sldId id="2444" r:id="rId23"/>
    <p:sldId id="2445" r:id="rId24"/>
    <p:sldId id="2446" r:id="rId25"/>
    <p:sldId id="2447" r:id="rId26"/>
    <p:sldId id="2448" r:id="rId27"/>
    <p:sldId id="2449" r:id="rId28"/>
    <p:sldId id="2450" r:id="rId29"/>
    <p:sldId id="2451" r:id="rId30"/>
    <p:sldId id="2452" r:id="rId31"/>
    <p:sldId id="2453" r:id="rId32"/>
    <p:sldId id="2454" r:id="rId33"/>
    <p:sldId id="2455" r:id="rId34"/>
    <p:sldId id="2456" r:id="rId35"/>
    <p:sldId id="2457" r:id="rId36"/>
    <p:sldId id="2458" r:id="rId37"/>
    <p:sldId id="2459" r:id="rId38"/>
    <p:sldId id="2460" r:id="rId39"/>
    <p:sldId id="2461" r:id="rId40"/>
    <p:sldId id="2462" r:id="rId41"/>
    <p:sldId id="2463" r:id="rId42"/>
    <p:sldId id="2464" r:id="rId43"/>
    <p:sldId id="2465" r:id="rId44"/>
    <p:sldId id="2466" r:id="rId45"/>
    <p:sldId id="2467" r:id="rId46"/>
    <p:sldId id="2468" r:id="rId47"/>
    <p:sldId id="2469" r:id="rId48"/>
    <p:sldId id="2470" r:id="rId49"/>
    <p:sldId id="2471" r:id="rId50"/>
    <p:sldId id="2472" r:id="rId51"/>
    <p:sldId id="2473" r:id="rId52"/>
    <p:sldId id="2474" r:id="rId53"/>
    <p:sldId id="2475" r:id="rId54"/>
    <p:sldId id="2476" r:id="rId55"/>
    <p:sldId id="2477" r:id="rId56"/>
    <p:sldId id="2478" r:id="rId57"/>
    <p:sldId id="2479" r:id="rId58"/>
    <p:sldId id="2480" r:id="rId59"/>
    <p:sldId id="2481" r:id="rId60"/>
    <p:sldId id="2415" r:id="rId61"/>
    <p:sldId id="2419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5" orient="horz" pos="2682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8" pos="7265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>
        <p:scale>
          <a:sx n="129" d="100"/>
          <a:sy n="129" d="100"/>
        </p:scale>
        <p:origin x="-72" y="-58"/>
      </p:cViewPr>
      <p:guideLst>
        <p:guide orient="horz" pos="2319"/>
        <p:guide orient="horz" pos="2682"/>
        <p:guide orient="horz" pos="686"/>
        <p:guide pos="3840"/>
        <p:guide pos="3985"/>
        <p:guide pos="960"/>
        <p:guide pos="302"/>
        <p:guide pos="726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1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dirty="0"/>
              <a:t>핸즈온 </a:t>
            </a:r>
            <a:r>
              <a:rPr lang="ko-KR" altLang="en-US"/>
              <a:t>머신러닝</a:t>
            </a:r>
            <a:r>
              <a:rPr lang="en-US" altLang="ko-KR"/>
              <a:t>(3</a:t>
            </a:r>
            <a:r>
              <a:rPr lang="ko-KR" altLang="en-US"/>
              <a:t>판</a:t>
            </a:r>
            <a:r>
              <a:rPr lang="en-US" altLang="ko-KR" dirty="0"/>
              <a:t>)</a:t>
            </a:r>
            <a:endParaRPr lang="x-none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20350" y="781107"/>
            <a:ext cx="881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</a:t>
            </a:r>
            <a:r>
              <a:rPr lang="ko-KR" altLang="en-US" dirty="0"/>
              <a:t>부</a:t>
            </a:r>
            <a:r>
              <a:rPr lang="en-US" altLang="ko-KR" dirty="0"/>
              <a:t>]</a:t>
            </a:r>
            <a:r>
              <a:rPr lang="en-US" dirty="0"/>
              <a:t> </a:t>
            </a:r>
            <a:r>
              <a:rPr lang="ko-KR" altLang="en-US" dirty="0"/>
              <a:t>신경망과 </a:t>
            </a:r>
            <a:r>
              <a:rPr lang="ko-KR" altLang="en-US" dirty="0" err="1"/>
              <a:t>딥러닝</a:t>
            </a:r>
            <a:endParaRPr lang="ko-KR" altLang="en-US" dirty="0"/>
          </a:p>
          <a:p>
            <a:r>
              <a:rPr lang="en-US" dirty="0" smtClean="0"/>
              <a:t>15</a:t>
            </a:r>
            <a:r>
              <a:rPr lang="ko-KR" altLang="en-US" dirty="0" smtClean="0"/>
              <a:t>장</a:t>
            </a:r>
            <a:r>
              <a:rPr lang="en-US" dirty="0" smtClean="0"/>
              <a:t> </a:t>
            </a:r>
            <a:r>
              <a:rPr lang="en-US" altLang="ko-KR" dirty="0"/>
              <a:t>RNN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을 사용한 시퀀스 처리</a:t>
            </a:r>
            <a:endParaRPr lang="en-US" altLang="ko-KR" dirty="0"/>
          </a:p>
        </p:txBody>
      </p:sp>
      <p:pic>
        <p:nvPicPr>
          <p:cNvPr id="9" name="Picture 2" descr="\\hanbittemp.hanbit.co.kr\IT출판부\IT출판2부\IT출판2부_2팀\이채윤\2_완료\(2023-9)핸즈온 머신러닝(3판)_박해선\7_디자인\입체표지-핸즈온 머신러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49" y="1176611"/>
            <a:ext cx="3382470" cy="39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15.1</a:t>
            </a:r>
            <a:r>
              <a:rPr lang="ko-KR" altLang="en-US" dirty="0" smtClean="0"/>
              <a:t> </a:t>
            </a:r>
            <a:r>
              <a:rPr lang="ko-KR" altLang="en-US" dirty="0"/>
              <a:t>순환 뉴런과 순환 층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순환 뉴런으로 이루어진 층은 쉽게 만들 수 있음</a:t>
            </a:r>
            <a:endParaRPr lang="en-US" altLang="ko-KR"/>
          </a:p>
          <a:p>
            <a:pPr lvl="2"/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15-2]</a:t>
            </a:r>
            <a:r>
              <a:rPr lang="ko-KR" altLang="en-US"/>
              <a:t>처럼 타임 스텝 </a:t>
            </a:r>
            <a:r>
              <a:rPr lang="en-US" altLang="ko-KR"/>
              <a:t>t</a:t>
            </a:r>
            <a:r>
              <a:rPr lang="ko-KR" altLang="en-US"/>
              <a:t>마다 모든 뉴런은 입력 벡터 </a:t>
            </a:r>
            <a:r>
              <a:rPr lang="en-US" altLang="ko-KR"/>
              <a:t>x</a:t>
            </a:r>
            <a:r>
              <a:rPr lang="en-US" altLang="ko-KR" baseline="-25000"/>
              <a:t>(t)</a:t>
            </a:r>
            <a:r>
              <a:rPr lang="ko-KR" altLang="en-US"/>
              <a:t>와 이전 타임 스텝의 출력 벡터 </a:t>
            </a:r>
            <a:r>
              <a:rPr lang="en-US" altLang="ko-KR"/>
              <a:t>ŷ</a:t>
            </a:r>
            <a:r>
              <a:rPr lang="en-US" altLang="ko-KR" baseline="-25000"/>
              <a:t>(t-1)</a:t>
            </a:r>
            <a:r>
              <a:rPr lang="ko-KR" altLang="en-US"/>
              <a:t>을 받음</a:t>
            </a:r>
            <a:endParaRPr lang="en-US" altLang="ko-KR"/>
          </a:p>
          <a:p>
            <a:pPr lvl="2"/>
            <a:r>
              <a:rPr lang="ko-KR" altLang="en-US"/>
              <a:t>입력과 출력이 모두 벡터가 됨</a:t>
            </a:r>
            <a:r>
              <a:rPr lang="en-US" altLang="ko-KR"/>
              <a:t>(</a:t>
            </a:r>
            <a:r>
              <a:rPr lang="ko-KR" altLang="en-US"/>
              <a:t>뉴런이 하나일 때는 출력이 스칼라</a:t>
            </a:r>
            <a:r>
              <a:rPr lang="en-US" altLang="ko-KR"/>
              <a:t>)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ED7A41E-7C4E-7E9F-4A4B-C0A602EA6F48}"/>
              </a:ext>
            </a:extLst>
          </p:cNvPr>
          <p:cNvSpPr txBox="1"/>
          <p:nvPr/>
        </p:nvSpPr>
        <p:spPr>
          <a:xfrm>
            <a:off x="3045041" y="5685969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15-2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순환 뉴런의 층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과 타임 스텝으로 펼친 모습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ED250AF-47E3-8B2C-EC8C-BBDCEC3E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079872"/>
            <a:ext cx="76962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9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15.1</a:t>
            </a:r>
            <a:r>
              <a:rPr lang="ko-KR" altLang="en-US" dirty="0" smtClean="0"/>
              <a:t> </a:t>
            </a:r>
            <a:r>
              <a:rPr lang="ko-KR" altLang="en-US" dirty="0"/>
              <a:t>순환 뉴런과 순환 층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순환 층 전체의 출력 벡터</a:t>
            </a:r>
            <a:endParaRPr lang="en-US" altLang="ko-KR" dirty="0"/>
          </a:p>
          <a:p>
            <a:pPr lvl="2"/>
            <a:r>
              <a:rPr lang="en-US" altLang="ko-KR" dirty="0"/>
              <a:t>b</a:t>
            </a:r>
            <a:r>
              <a:rPr lang="ko-KR" altLang="en-US" dirty="0"/>
              <a:t>는 편향이고 </a:t>
            </a:r>
            <a:r>
              <a:rPr lang="en-US" altLang="ko-KR" dirty="0" smtClean="0"/>
              <a:t>ϕ(·)</a:t>
            </a:r>
            <a:r>
              <a:rPr lang="ko-KR" altLang="en-US" dirty="0"/>
              <a:t>는 </a:t>
            </a:r>
            <a:r>
              <a:rPr lang="en-US" altLang="ko-KR" dirty="0" err="1"/>
              <a:t>ReLU</a:t>
            </a:r>
            <a:r>
              <a:rPr lang="ko-KR" altLang="en-US" dirty="0"/>
              <a:t>와 같은 활성화 함수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미니배치 전체에 대해 순환 층의 출력을 한 번에 계산</a:t>
            </a:r>
            <a:endParaRPr lang="en-US" altLang="ko-KR" dirty="0"/>
          </a:p>
          <a:p>
            <a:pPr lvl="2"/>
            <a:r>
              <a:rPr lang="ko-KR" altLang="en-US" dirty="0" err="1"/>
              <a:t>피드포워드</a:t>
            </a:r>
            <a:r>
              <a:rPr lang="ko-KR" altLang="en-US" dirty="0"/>
              <a:t> 신경망처럼 타임 스텝 </a:t>
            </a:r>
            <a:r>
              <a:rPr lang="en-US" altLang="ko-KR" dirty="0"/>
              <a:t>t</a:t>
            </a:r>
            <a:r>
              <a:rPr lang="ko-KR" altLang="en-US" dirty="0"/>
              <a:t>에서의 모든 입력을 행렬 </a:t>
            </a:r>
            <a:r>
              <a:rPr lang="en-US" altLang="ko-KR" dirty="0"/>
              <a:t>X(t )</a:t>
            </a:r>
            <a:r>
              <a:rPr lang="ko-KR" altLang="en-US" dirty="0"/>
              <a:t>로 만들어 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ED7A41E-7C4E-7E9F-4A4B-C0A602EA6F48}"/>
              </a:ext>
            </a:extLst>
          </p:cNvPr>
          <p:cNvSpPr txBox="1"/>
          <p:nvPr/>
        </p:nvSpPr>
        <p:spPr>
          <a:xfrm>
            <a:off x="4169545" y="1732324"/>
            <a:ext cx="38529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15-1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하나의 샘플에 대한 순환 층의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15DEECB-326E-BE8F-CD8F-8C8F12820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6" y="2075801"/>
            <a:ext cx="3171825" cy="533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DCAF507-78FE-A439-A381-5B2AC3050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732" y="4155627"/>
            <a:ext cx="4419600" cy="1228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AF0D43-261B-3701-53F0-C67A98690A7D}"/>
              </a:ext>
            </a:extLst>
          </p:cNvPr>
          <p:cNvSpPr txBox="1"/>
          <p:nvPr/>
        </p:nvSpPr>
        <p:spPr>
          <a:xfrm>
            <a:off x="2358498" y="3733782"/>
            <a:ext cx="7474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15-2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미니배치에 있는 전체 샘플에 대한 순환 뉴런 층의 출력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CC1F7CA2-AD05-3ACB-01C1-79B93FF953A9}"/>
              </a:ext>
            </a:extLst>
          </p:cNvPr>
          <p:cNvSpPr/>
          <p:nvPr/>
        </p:nvSpPr>
        <p:spPr>
          <a:xfrm>
            <a:off x="3992732" y="1624614"/>
            <a:ext cx="3852909" cy="98458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D2030AD9-6164-ADBD-8CA8-A58D4F712A24}"/>
              </a:ext>
            </a:extLst>
          </p:cNvPr>
          <p:cNvSpPr/>
          <p:nvPr/>
        </p:nvSpPr>
        <p:spPr>
          <a:xfrm>
            <a:off x="3258105" y="3681413"/>
            <a:ext cx="5663953" cy="1787232"/>
          </a:xfrm>
          <a:prstGeom prst="roundRect">
            <a:avLst>
              <a:gd name="adj" fmla="val 1021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2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15.1</a:t>
            </a:r>
            <a:r>
              <a:rPr lang="ko-KR" altLang="en-US" dirty="0" smtClean="0"/>
              <a:t> </a:t>
            </a:r>
            <a:r>
              <a:rPr lang="ko-KR" altLang="en-US" dirty="0"/>
              <a:t>순환 뉴런과 순환 층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15.1.1 </a:t>
            </a:r>
            <a:r>
              <a:rPr lang="ko-KR" altLang="en-US" b="1">
                <a:solidFill>
                  <a:srgbClr val="FF0000"/>
                </a:solidFill>
              </a:rPr>
              <a:t>메모리 셀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메모리 셀</a:t>
            </a:r>
            <a:r>
              <a:rPr lang="en-US" altLang="ko-KR"/>
              <a:t>(memory cell </a:t>
            </a:r>
            <a:r>
              <a:rPr lang="ko-KR" altLang="en-US"/>
              <a:t>혹은 간단히 셀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타임 스텝에 걸쳐서 어떤 상태를 보존하는 신경망의 구성 요소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AF0D43-261B-3701-53F0-C67A98690A7D}"/>
              </a:ext>
            </a:extLst>
          </p:cNvPr>
          <p:cNvSpPr txBox="1"/>
          <p:nvPr/>
        </p:nvSpPr>
        <p:spPr>
          <a:xfrm>
            <a:off x="2358498" y="4728081"/>
            <a:ext cx="7474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15-3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셀의 히든 상태와 출력은 다를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2B8F4D3-2A8A-A428-CB0C-4457FD3AA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2276475"/>
            <a:ext cx="54483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4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15.1</a:t>
            </a:r>
            <a:r>
              <a:rPr lang="ko-KR" altLang="en-US" dirty="0" smtClean="0"/>
              <a:t> </a:t>
            </a:r>
            <a:r>
              <a:rPr lang="ko-KR" altLang="en-US" dirty="0"/>
              <a:t>순환 뉴런과 순환 층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15.1.2 </a:t>
            </a:r>
            <a:r>
              <a:rPr lang="ko-KR" altLang="en-US" b="1" dirty="0">
                <a:solidFill>
                  <a:srgbClr val="FF0000"/>
                </a:solidFill>
              </a:rPr>
              <a:t>입력과 출력 시퀀스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시퀀스</a:t>
            </a:r>
            <a:r>
              <a:rPr lang="en-US" altLang="ko-KR" dirty="0"/>
              <a:t>-</a:t>
            </a:r>
            <a:r>
              <a:rPr lang="ko-KR" altLang="en-US" dirty="0"/>
              <a:t>투</a:t>
            </a:r>
            <a:r>
              <a:rPr lang="en-US" altLang="ko-KR" dirty="0"/>
              <a:t>-</a:t>
            </a:r>
            <a:r>
              <a:rPr lang="ko-KR" altLang="en-US" dirty="0"/>
              <a:t>시퀀스 네트워크</a:t>
            </a:r>
            <a:r>
              <a:rPr lang="en-US" altLang="ko-KR" dirty="0"/>
              <a:t>(sequence-to-sequence network)</a:t>
            </a:r>
          </a:p>
          <a:p>
            <a:pPr lvl="1"/>
            <a:r>
              <a:rPr lang="ko-KR" altLang="en-US" dirty="0"/>
              <a:t>시퀀스</a:t>
            </a:r>
            <a:r>
              <a:rPr lang="en-US" altLang="ko-KR" dirty="0"/>
              <a:t>-</a:t>
            </a:r>
            <a:r>
              <a:rPr lang="ko-KR" altLang="en-US" dirty="0"/>
              <a:t>투</a:t>
            </a:r>
            <a:r>
              <a:rPr lang="en-US" altLang="ko-KR" dirty="0"/>
              <a:t>-</a:t>
            </a:r>
            <a:r>
              <a:rPr lang="ko-KR" altLang="en-US" dirty="0"/>
              <a:t>벡터 네트워크</a:t>
            </a:r>
            <a:r>
              <a:rPr lang="en-US" altLang="ko-KR" dirty="0"/>
              <a:t>(sequence-to-vector network)</a:t>
            </a:r>
          </a:p>
          <a:p>
            <a:pPr lvl="1"/>
            <a:r>
              <a:rPr lang="ko-KR" altLang="en-US" dirty="0"/>
              <a:t>벡터</a:t>
            </a:r>
            <a:r>
              <a:rPr lang="en-US" altLang="ko-KR" dirty="0"/>
              <a:t>-</a:t>
            </a:r>
            <a:r>
              <a:rPr lang="ko-KR" altLang="en-US" dirty="0"/>
              <a:t>투</a:t>
            </a:r>
            <a:r>
              <a:rPr lang="en-US" altLang="ko-KR" dirty="0"/>
              <a:t>-</a:t>
            </a:r>
            <a:r>
              <a:rPr lang="ko-KR" altLang="en-US" dirty="0"/>
              <a:t>시퀀스 네트워크</a:t>
            </a:r>
            <a:r>
              <a:rPr lang="en-US" altLang="ko-KR" dirty="0"/>
              <a:t>(vector-to-sequence network)</a:t>
            </a:r>
          </a:p>
          <a:p>
            <a:pPr lvl="1"/>
            <a:r>
              <a:rPr lang="ko-KR" altLang="en-US" dirty="0"/>
              <a:t>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AF0D43-261B-3701-53F0-C67A98690A7D}"/>
              </a:ext>
            </a:extLst>
          </p:cNvPr>
          <p:cNvSpPr txBox="1"/>
          <p:nvPr/>
        </p:nvSpPr>
        <p:spPr>
          <a:xfrm>
            <a:off x="3887675" y="5946389"/>
            <a:ext cx="5880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시퀀스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-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투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-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시퀀스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 위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),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시퀀스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-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투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-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벡터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 위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), </a:t>
            </a:r>
            <a:b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</a:b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벡터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-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투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-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시퀀스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 아래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),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인코더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-</a:t>
            </a: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디코더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 아래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)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네트워크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92DD4C0-2131-FD8E-17B8-6658A2BA4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769" y="2259005"/>
            <a:ext cx="5498451" cy="363206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32578" y="5946389"/>
            <a:ext cx="1055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+mn-ea"/>
              </a:rPr>
              <a:t>그림 </a:t>
            </a:r>
            <a:r>
              <a:rPr lang="en-US" altLang="ko-KR" sz="1400" b="1" dirty="0">
                <a:latin typeface="+mn-ea"/>
              </a:rPr>
              <a:t>15-4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8443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15.2</a:t>
            </a:r>
            <a:r>
              <a:rPr lang="ko-KR" altLang="en-US" dirty="0" smtClean="0"/>
              <a:t> </a:t>
            </a:r>
            <a:r>
              <a:rPr lang="en-US" altLang="ko-KR" dirty="0"/>
              <a:t>RNN </a:t>
            </a:r>
            <a:r>
              <a:rPr lang="ko-KR" altLang="en-US" dirty="0"/>
              <a:t>훈련하기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BPTT(backpropagation through time) </a:t>
            </a:r>
            <a:r>
              <a:rPr lang="ko-KR" altLang="en-US"/>
              <a:t>전략</a:t>
            </a:r>
            <a:endParaRPr lang="en-US" altLang="ko-KR"/>
          </a:p>
          <a:p>
            <a:pPr lvl="2"/>
            <a:r>
              <a:rPr lang="en-US" altLang="ko-KR"/>
              <a:t>RNN</a:t>
            </a:r>
            <a:r>
              <a:rPr lang="ko-KR" altLang="en-US"/>
              <a:t> 훈련 기법 </a:t>
            </a:r>
            <a:r>
              <a:rPr lang="en-US" altLang="ko-KR"/>
              <a:t>-</a:t>
            </a:r>
            <a:r>
              <a:rPr lang="ko-KR" altLang="en-US"/>
              <a:t> 타임 스텝으로 네트워크를 펼치고</a:t>
            </a:r>
            <a:r>
              <a:rPr lang="en-US" altLang="ko-KR"/>
              <a:t>(</a:t>
            </a:r>
            <a:r>
              <a:rPr lang="ko-KR" altLang="en-US"/>
              <a:t>이전에 했던 것처럼</a:t>
            </a:r>
            <a:r>
              <a:rPr lang="en-US" altLang="ko-KR"/>
              <a:t>) </a:t>
            </a:r>
            <a:r>
              <a:rPr lang="ko-KR" altLang="en-US"/>
              <a:t>보통의 역전파를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AF0D43-261B-3701-53F0-C67A98690A7D}"/>
              </a:ext>
            </a:extLst>
          </p:cNvPr>
          <p:cNvSpPr txBox="1"/>
          <p:nvPr/>
        </p:nvSpPr>
        <p:spPr>
          <a:xfrm>
            <a:off x="2358500" y="5143267"/>
            <a:ext cx="7474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15-5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BPTT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703DBF3-4837-6BD3-33ED-50DAD3DA8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1828800"/>
            <a:ext cx="44005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48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내일 버스와 열차에 탑승할 승객 수를 예측하는 모델 학습</a:t>
            </a:r>
            <a:endParaRPr lang="en-US" altLang="ko-KR"/>
          </a:p>
          <a:p>
            <a:pPr lvl="2"/>
            <a:r>
              <a:rPr lang="ko-KR" altLang="en-US"/>
              <a:t>데이터를 로드하고 정제</a:t>
            </a:r>
            <a:endParaRPr lang="en-US" altLang="ko-KR"/>
          </a:p>
          <a:p>
            <a:pPr lvl="3"/>
            <a:r>
              <a:rPr lang="en-US" altLang="ko-KR"/>
              <a:t>2001</a:t>
            </a:r>
            <a:r>
              <a:rPr lang="ko-KR" altLang="en-US"/>
              <a:t>년부터의 일일 승객 데이터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47A392D-CDBB-79F7-3E65-352ABEB26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34719"/>
            <a:ext cx="76104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CSV </a:t>
            </a:r>
            <a:r>
              <a:rPr lang="ko-KR" altLang="en-US"/>
              <a:t>파일을 로드하고</a:t>
            </a:r>
            <a:r>
              <a:rPr lang="en-US" altLang="ko-KR"/>
              <a:t>, </a:t>
            </a:r>
            <a:r>
              <a:rPr lang="ko-KR" altLang="en-US"/>
              <a:t>열 이름을 짧게 줄이고</a:t>
            </a:r>
            <a:r>
              <a:rPr lang="en-US" altLang="ko-KR"/>
              <a:t>, </a:t>
            </a:r>
            <a:r>
              <a:rPr lang="ko-KR" altLang="en-US"/>
              <a:t>날짜순으로 행을 정렬하고</a:t>
            </a:r>
            <a:r>
              <a:rPr lang="en-US" altLang="ko-KR"/>
              <a:t>, total </a:t>
            </a:r>
            <a:r>
              <a:rPr lang="ko-KR" altLang="en-US"/>
              <a:t>열과</a:t>
            </a:r>
            <a:r>
              <a:rPr lang="en-US" altLang="ko-KR"/>
              <a:t> </a:t>
            </a:r>
            <a:r>
              <a:rPr lang="ko-KR" altLang="en-US"/>
              <a:t>중복 행을 삭제</a:t>
            </a:r>
            <a:endParaRPr lang="en-US" altLang="ko-KR"/>
          </a:p>
          <a:p>
            <a:pPr lvl="2"/>
            <a:r>
              <a:rPr lang="ko-KR" altLang="en-US"/>
              <a:t>처음 몇 행만 확인</a:t>
            </a:r>
            <a:endParaRPr lang="en-US" altLang="ko-KR"/>
          </a:p>
          <a:p>
            <a:pPr lvl="2"/>
            <a:r>
              <a:rPr lang="ko-KR" altLang="en-US"/>
              <a:t>일별 버스와 철도 이용 승객 수</a:t>
            </a:r>
            <a:endParaRPr lang="en-US" altLang="ko-KR"/>
          </a:p>
          <a:p>
            <a:pPr lvl="2"/>
            <a:r>
              <a:rPr lang="en-US" altLang="ko-KR"/>
              <a:t>W – </a:t>
            </a:r>
            <a:r>
              <a:rPr lang="ko-KR" altLang="en-US"/>
              <a:t>평일</a:t>
            </a:r>
            <a:r>
              <a:rPr lang="en-US" altLang="ko-KR"/>
              <a:t>, A – </a:t>
            </a:r>
            <a:r>
              <a:rPr lang="ko-KR" altLang="en-US"/>
              <a:t>토요일</a:t>
            </a:r>
            <a:r>
              <a:rPr lang="en-US" altLang="ko-KR"/>
              <a:t>, U - </a:t>
            </a:r>
            <a:r>
              <a:rPr lang="ko-KR" altLang="en-US"/>
              <a:t>공휴일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FF3A3A2-1F37-5E1D-8072-8A09AB0C5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85987"/>
            <a:ext cx="41814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2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2019</a:t>
            </a:r>
            <a:r>
              <a:rPr lang="ko-KR" altLang="en-US"/>
              <a:t>년 몇 달 동안의 버스와 열차 승객 수 그래프 그리기</a:t>
            </a:r>
            <a:endParaRPr lang="en-US" altLang="ko-KR"/>
          </a:p>
          <a:p>
            <a:pPr lvl="2"/>
            <a:r>
              <a:rPr lang="ko-KR" altLang="en-US"/>
              <a:t>다변량 시계열</a:t>
            </a:r>
            <a:r>
              <a:rPr lang="en-US" altLang="ko-KR"/>
              <a:t>(multivariate time series)</a:t>
            </a:r>
            <a:endParaRPr lang="ko-KR" altLang="en-US"/>
          </a:p>
          <a:p>
            <a:pPr lvl="2"/>
            <a:r>
              <a:rPr lang="ko-KR" altLang="en-US"/>
              <a:t>단변량 시계열</a:t>
            </a:r>
            <a:r>
              <a:rPr lang="en-US" altLang="ko-KR"/>
              <a:t>(univariate time series)</a:t>
            </a:r>
          </a:p>
          <a:p>
            <a:pPr lvl="2"/>
            <a:r>
              <a:rPr lang="ko-KR" altLang="en-US"/>
              <a:t>주간 계절성</a:t>
            </a:r>
            <a:r>
              <a:rPr lang="en-US" altLang="ko-KR"/>
              <a:t>(seasonality)</a:t>
            </a:r>
          </a:p>
          <a:p>
            <a:pPr lvl="2"/>
            <a:r>
              <a:rPr lang="ko-KR" altLang="en-US"/>
              <a:t>단순 예측</a:t>
            </a:r>
            <a:r>
              <a:rPr lang="en-US" altLang="ko-KR"/>
              <a:t>(naive forecasting)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C029D94-C0AB-775D-3762-8CFA66C3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49731"/>
            <a:ext cx="6474781" cy="12373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7B29A0A-CE01-6FB8-23C9-54C0763C8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656" y="3853177"/>
            <a:ext cx="5830687" cy="2280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2D8B48D-563A-96F9-4ACC-8FBCDA3657E7}"/>
              </a:ext>
            </a:extLst>
          </p:cNvPr>
          <p:cNvSpPr txBox="1"/>
          <p:nvPr/>
        </p:nvSpPr>
        <p:spPr>
          <a:xfrm>
            <a:off x="2358500" y="6267194"/>
            <a:ext cx="7474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15-6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시카고 일일 승객 수</a:t>
            </a:r>
          </a:p>
        </p:txBody>
      </p:sp>
    </p:spTree>
    <p:extLst>
      <p:ext uri="{BB962C8B-B14F-4D97-AF65-F5344CB8AC3E}">
        <p14:creationId xmlns:p14="http://schemas.microsoft.com/office/powerpoint/2010/main" val="1588997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단순 예측 결과를 시각화하기 위해 </a:t>
            </a:r>
            <a:r>
              <a:rPr lang="en-US" altLang="ko-KR" dirty="0"/>
              <a:t>(</a:t>
            </a:r>
            <a:r>
              <a:rPr lang="ko-KR" altLang="en-US" dirty="0"/>
              <a:t>버스와 열차에 대한</a:t>
            </a:r>
            <a:r>
              <a:rPr lang="en-US" altLang="ko-KR" dirty="0"/>
              <a:t>) </a:t>
            </a:r>
            <a:r>
              <a:rPr lang="ko-KR" altLang="en-US" dirty="0" err="1"/>
              <a:t>시계열과</a:t>
            </a:r>
            <a:r>
              <a:rPr lang="ko-KR" altLang="en-US" dirty="0"/>
              <a:t> 함께 일주일 지연된</a:t>
            </a:r>
            <a:r>
              <a:rPr lang="en-US" altLang="ko-KR" dirty="0"/>
              <a:t>(</a:t>
            </a:r>
            <a:r>
              <a:rPr lang="ko-KR" altLang="en-US" dirty="0"/>
              <a:t>오른쪽으로 이동된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ko-KR" altLang="en-US" dirty="0" err="1"/>
              <a:t>시계열을</a:t>
            </a:r>
            <a:r>
              <a:rPr lang="ko-KR" altLang="en-US" dirty="0"/>
              <a:t> 점선으로 그리기</a:t>
            </a:r>
            <a:endParaRPr lang="en-US" altLang="ko-KR" dirty="0"/>
          </a:p>
          <a:p>
            <a:pPr lvl="2"/>
            <a:r>
              <a:rPr lang="ko-KR" altLang="en-US" dirty="0"/>
              <a:t>차분</a:t>
            </a:r>
            <a:r>
              <a:rPr lang="en-US" altLang="ko-KR" dirty="0"/>
              <a:t>(differencing) - </a:t>
            </a:r>
            <a:r>
              <a:rPr lang="ko-KR" altLang="en-US" dirty="0"/>
              <a:t>두 시계열의 차이</a:t>
            </a:r>
            <a:r>
              <a:rPr lang="en-US" altLang="ko-KR" dirty="0"/>
              <a:t>(</a:t>
            </a:r>
            <a:r>
              <a:rPr lang="ko-KR" altLang="en-US" dirty="0"/>
              <a:t>시간 </a:t>
            </a:r>
            <a:r>
              <a:rPr lang="en-US" altLang="ko-KR" dirty="0"/>
              <a:t>t</a:t>
            </a:r>
            <a:r>
              <a:rPr lang="ko-KR" altLang="en-US" dirty="0"/>
              <a:t>의 값에서 시간 </a:t>
            </a:r>
            <a:r>
              <a:rPr lang="en-US" altLang="ko-KR" dirty="0" smtClean="0"/>
              <a:t>t-7</a:t>
            </a:r>
            <a:r>
              <a:rPr lang="ko-KR" altLang="en-US" dirty="0"/>
              <a:t>의 값을 뺀 것</a:t>
            </a:r>
            <a:r>
              <a:rPr lang="en-US" altLang="ko-KR" dirty="0"/>
              <a:t>)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FFDE167-B57D-D05C-9208-789A8AB0A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99670"/>
            <a:ext cx="78486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22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2D8B48D-563A-96F9-4ACC-8FBCDA3657E7}"/>
              </a:ext>
            </a:extLst>
          </p:cNvPr>
          <p:cNvSpPr txBox="1"/>
          <p:nvPr/>
        </p:nvSpPr>
        <p:spPr>
          <a:xfrm>
            <a:off x="2190750" y="5991097"/>
            <a:ext cx="7810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그림 </a:t>
            </a:r>
            <a:r>
              <a:rPr lang="en-US" altLang="ko-KR" sz="1400" b="1" dirty="0">
                <a:latin typeface="+mn-ea"/>
              </a:rPr>
              <a:t>15-7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7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일 지연된 </a:t>
            </a: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시계열을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겹쳐 놓은 그래프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위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와 시간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t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와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t-7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사이의 차분 그래프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아래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36DD00F-3FCF-21BE-8DCC-EEB42D57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143000"/>
            <a:ext cx="7810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1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 smtClean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 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43362D23-A774-4433-9ACD-C201DD15A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7502D5-0DE6-43F9-8F2E-D2C7BA7481E7}"/>
              </a:ext>
            </a:extLst>
          </p:cNvPr>
          <p:cNvSpPr/>
          <p:nvPr/>
        </p:nvSpPr>
        <p:spPr>
          <a:xfrm>
            <a:off x="4976032" y="630316"/>
            <a:ext cx="6377768" cy="526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700" b="1" dirty="0">
                <a:latin typeface="+mn-ea"/>
              </a:rPr>
              <a:t>지은이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오렐리앙 제롱 </a:t>
            </a:r>
            <a:r>
              <a:rPr lang="en-US" altLang="ko-KR" sz="1700" b="1" dirty="0" err="1">
                <a:latin typeface="+mn-ea"/>
              </a:rPr>
              <a:t>Aurélien</a:t>
            </a:r>
            <a:r>
              <a:rPr lang="en-US" altLang="ko-KR" sz="1700" b="1" dirty="0">
                <a:latin typeface="+mn-ea"/>
              </a:rPr>
              <a:t> </a:t>
            </a:r>
            <a:r>
              <a:rPr lang="en-US" altLang="ko-KR" sz="1700" b="1" dirty="0" err="1">
                <a:latin typeface="+mn-ea"/>
              </a:rPr>
              <a:t>Géron</a:t>
            </a:r>
            <a:endParaRPr lang="en-US" altLang="ko-KR" sz="17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머신러닝 컨설턴트</a:t>
            </a:r>
            <a:r>
              <a:rPr lang="en-US" altLang="ko-KR" sz="1500" dirty="0">
                <a:latin typeface="+mn-ea"/>
              </a:rPr>
              <a:t>. 2013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2016</a:t>
            </a:r>
            <a:r>
              <a:rPr lang="ko-KR" altLang="en-US" sz="1500" dirty="0">
                <a:latin typeface="+mn-ea"/>
              </a:rPr>
              <a:t>년까지 구글에서 유튜브 동영상 </a:t>
            </a:r>
            <a:r>
              <a:rPr lang="en-US" altLang="ko-KR" sz="1500" dirty="0">
                <a:latin typeface="+mn-ea"/>
              </a:rPr>
              <a:t/>
            </a:r>
            <a:br>
              <a:rPr lang="en-US" altLang="ko-KR" sz="1500" dirty="0">
                <a:latin typeface="+mn-ea"/>
              </a:rPr>
            </a:br>
            <a:r>
              <a:rPr lang="ko-KR" altLang="en-US" sz="1500" dirty="0">
                <a:latin typeface="+mn-ea"/>
              </a:rPr>
              <a:t>분류 팀을 이끌었다</a:t>
            </a:r>
            <a:r>
              <a:rPr lang="en-US" altLang="ko-KR" sz="1500" dirty="0">
                <a:latin typeface="+mn-ea"/>
              </a:rPr>
              <a:t>. 2002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2012</a:t>
            </a:r>
            <a:r>
              <a:rPr lang="ko-KR" altLang="en-US" sz="1500" dirty="0">
                <a:latin typeface="+mn-ea"/>
              </a:rPr>
              <a:t>년까지 프랑스의 모바일 </a:t>
            </a:r>
            <a:r>
              <a:rPr lang="en-US" altLang="ko-KR" sz="1500" dirty="0">
                <a:latin typeface="+mn-ea"/>
              </a:rPr>
              <a:t>ISP </a:t>
            </a:r>
            <a:r>
              <a:rPr lang="ko-KR" altLang="en-US" sz="1500" dirty="0">
                <a:latin typeface="+mn-ea"/>
              </a:rPr>
              <a:t>선두 주자인 위퍼스트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Wifirst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를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2001</a:t>
            </a:r>
            <a:r>
              <a:rPr lang="ko-KR" altLang="en-US" sz="1500" dirty="0">
                <a:latin typeface="+mn-ea"/>
              </a:rPr>
              <a:t>년에는 폴리콘셀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Polyconseil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을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>
                <a:latin typeface="+mn-ea"/>
              </a:rPr>
              <a:t>이 회사는 지금 전기차 공유 서비스인 오토립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Autolib</a:t>
            </a:r>
            <a:r>
              <a:rPr lang="en-US" altLang="ko-KR" sz="1500" dirty="0">
                <a:latin typeface="+mn-ea"/>
              </a:rPr>
              <a:t>’)</a:t>
            </a:r>
            <a:r>
              <a:rPr lang="ko-KR" altLang="en-US" sz="1500" dirty="0">
                <a:latin typeface="+mn-ea"/>
              </a:rPr>
              <a:t>을 운영하고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ko-KR" altLang="en-US" sz="1500" dirty="0">
                <a:latin typeface="+mn-ea"/>
              </a:rPr>
              <a:t>그전에는 재무</a:t>
            </a:r>
            <a:r>
              <a:rPr lang="en-US" altLang="ko-KR" sz="1500" dirty="0">
                <a:latin typeface="+mn-ea"/>
              </a:rPr>
              <a:t>(J. P. </a:t>
            </a:r>
            <a:r>
              <a:rPr lang="ko-KR" altLang="en-US" sz="1500" dirty="0">
                <a:latin typeface="+mn-ea"/>
              </a:rPr>
              <a:t>모건과 </a:t>
            </a:r>
            <a:r>
              <a:rPr lang="ko-KR" altLang="en-US" sz="1500" dirty="0" err="1">
                <a:latin typeface="+mn-ea"/>
              </a:rPr>
              <a:t>소시에테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 smtClean="0">
                <a:latin typeface="+mn-ea"/>
              </a:rPr>
              <a:t>제네랄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Société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Générale</a:t>
            </a:r>
            <a:r>
              <a:rPr lang="en-US" altLang="ko-KR" sz="1500" dirty="0" smtClean="0">
                <a:latin typeface="+mn-ea"/>
              </a:rPr>
              <a:t>)), </a:t>
            </a:r>
            <a:r>
              <a:rPr lang="ko-KR" altLang="en-US" sz="1500" dirty="0">
                <a:latin typeface="+mn-ea"/>
              </a:rPr>
              <a:t>방위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캐나다 국방부</a:t>
            </a:r>
            <a:r>
              <a:rPr lang="en-US" altLang="ko-KR" sz="1500" dirty="0">
                <a:latin typeface="+mn-ea"/>
              </a:rPr>
              <a:t>), </a:t>
            </a:r>
            <a:r>
              <a:rPr lang="ko-KR" altLang="en-US" sz="1500" dirty="0">
                <a:latin typeface="+mn-ea"/>
              </a:rPr>
              <a:t>의료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수혈</a:t>
            </a:r>
            <a:r>
              <a:rPr lang="en-US" altLang="ko-KR" sz="1500" dirty="0">
                <a:latin typeface="+mn-ea"/>
              </a:rPr>
              <a:t>) </a:t>
            </a:r>
            <a:r>
              <a:rPr lang="ko-KR" altLang="en-US" sz="1500" dirty="0">
                <a:latin typeface="+mn-ea"/>
              </a:rPr>
              <a:t>등 다양한 분야에서 엔지니어로 일했고</a:t>
            </a:r>
            <a:r>
              <a:rPr lang="en-US" altLang="ko-KR" sz="1500" dirty="0">
                <a:latin typeface="+mn-ea"/>
              </a:rPr>
              <a:t>, C++, </a:t>
            </a:r>
            <a:r>
              <a:rPr lang="en-US" altLang="ko-KR" sz="1500" dirty="0" err="1">
                <a:latin typeface="+mn-ea"/>
              </a:rPr>
              <a:t>WiFi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인터넷 구조에 </a:t>
            </a:r>
            <a:r>
              <a:rPr lang="ko-KR" altLang="en-US" sz="1500" dirty="0" smtClean="0">
                <a:latin typeface="+mn-ea"/>
              </a:rPr>
              <a:t>관한 </a:t>
            </a:r>
            <a:r>
              <a:rPr lang="ko-KR" altLang="en-US" sz="1500" dirty="0">
                <a:latin typeface="+mn-ea"/>
              </a:rPr>
              <a:t>몇 권의 </a:t>
            </a:r>
            <a:r>
              <a:rPr lang="ko-KR" altLang="en-US" sz="1500" dirty="0" smtClean="0">
                <a:latin typeface="+mn-ea"/>
              </a:rPr>
              <a:t>기술 서적을 </a:t>
            </a:r>
            <a:r>
              <a:rPr lang="ko-KR" altLang="en-US" sz="1500" dirty="0">
                <a:latin typeface="+mn-ea"/>
              </a:rPr>
              <a:t>썼으며 한 프랑스 </a:t>
            </a:r>
            <a:r>
              <a:rPr lang="ko-KR" altLang="en-US" sz="1500" dirty="0" smtClean="0">
                <a:latin typeface="+mn-ea"/>
              </a:rPr>
              <a:t>공과대학에서 컴퓨터과학을 </a:t>
            </a:r>
            <a:r>
              <a:rPr lang="ko-KR" altLang="en-US" sz="1500" dirty="0">
                <a:latin typeface="+mn-ea"/>
              </a:rPr>
              <a:t>가르쳤다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1700" b="1" dirty="0" smtClean="0">
                <a:latin typeface="+mn-ea"/>
              </a:rPr>
              <a:t>옮긴이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박해선 </a:t>
            </a:r>
            <a:r>
              <a:rPr lang="en-US" altLang="ko-KR" sz="1700" b="1" dirty="0">
                <a:latin typeface="+mn-ea"/>
              </a:rPr>
              <a:t>haesun.park@tensorflow.blog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기계공학을 전공했지만 졸업 후엔 줄곧 코드를 읽고 쓰는 일을 </a:t>
            </a:r>
            <a:r>
              <a:rPr lang="ko-KR" altLang="en-US" sz="1500" dirty="0" smtClean="0">
                <a:latin typeface="+mn-ea"/>
              </a:rPr>
              <a:t>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 err="1">
                <a:latin typeface="+mn-ea"/>
              </a:rPr>
              <a:t>블로그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i="1" dirty="0" err="1" smtClean="0">
                <a:latin typeface="+mn-ea"/>
              </a:rPr>
              <a:t>tensorflow.blog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에 글을 쓰고 </a:t>
            </a:r>
            <a:r>
              <a:rPr lang="ko-KR" altLang="en-US" sz="1500" dirty="0" err="1">
                <a:latin typeface="+mn-ea"/>
              </a:rPr>
              <a:t>머신러닝과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>
                <a:latin typeface="+mn-ea"/>
              </a:rPr>
              <a:t>딥러닝에</a:t>
            </a:r>
            <a:r>
              <a:rPr lang="ko-KR" altLang="en-US" sz="1500" dirty="0">
                <a:latin typeface="+mn-ea"/>
              </a:rPr>
              <a:t> 관한 책을 집필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번역하면서 소프트웨어와 과학의 경계를 흥미롭게 탐험하고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en-US" altLang="ko-KR" sz="1500" dirty="0">
                <a:latin typeface="+mn-ea"/>
              </a:rPr>
              <a:t>『</a:t>
            </a:r>
            <a:r>
              <a:rPr lang="ko-KR" altLang="en-US" sz="1500" dirty="0" err="1">
                <a:latin typeface="+mn-ea"/>
              </a:rPr>
              <a:t>챗</a:t>
            </a:r>
            <a:r>
              <a:rPr lang="en-US" altLang="ko-KR" sz="1500" dirty="0">
                <a:latin typeface="+mn-ea"/>
              </a:rPr>
              <a:t>GPT</a:t>
            </a:r>
            <a:r>
              <a:rPr lang="ko-KR" altLang="en-US" sz="1500" dirty="0">
                <a:latin typeface="+mn-ea"/>
              </a:rPr>
              <a:t>로 대화하는 기술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</a:t>
            </a:r>
            <a:r>
              <a:rPr lang="ko-KR" altLang="en-US" sz="1500" dirty="0">
                <a:latin typeface="+mn-ea"/>
              </a:rPr>
              <a:t>혼자 공부하는 </a:t>
            </a:r>
            <a:r>
              <a:rPr lang="ko-KR" altLang="en-US" sz="1500" dirty="0" err="1">
                <a:latin typeface="+mn-ea"/>
              </a:rPr>
              <a:t>머신러닝</a:t>
            </a:r>
            <a:r>
              <a:rPr lang="en-US" altLang="ko-KR" sz="1500" dirty="0">
                <a:latin typeface="+mn-ea"/>
              </a:rPr>
              <a:t>+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2020), 『</a:t>
            </a:r>
            <a:r>
              <a:rPr lang="ko-KR" altLang="en-US" sz="1500" dirty="0">
                <a:latin typeface="+mn-ea"/>
              </a:rPr>
              <a:t>혼자 공부하는 데이터 분석 </a:t>
            </a:r>
            <a:r>
              <a:rPr lang="en-US" altLang="ko-KR" sz="1500" dirty="0">
                <a:latin typeface="+mn-ea"/>
              </a:rPr>
              <a:t>with </a:t>
            </a:r>
            <a:r>
              <a:rPr lang="ko-KR" altLang="en-US" sz="1500" dirty="0" err="1">
                <a:latin typeface="+mn-ea"/>
              </a:rPr>
              <a:t>파이썬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『Do it! 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ko-KR" altLang="en-US" sz="1500" dirty="0">
                <a:latin typeface="+mn-ea"/>
              </a:rPr>
              <a:t> 입문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이지스퍼블리싱</a:t>
            </a:r>
            <a:r>
              <a:rPr lang="en-US" altLang="ko-KR" sz="1500" dirty="0">
                <a:latin typeface="+mn-ea"/>
              </a:rPr>
              <a:t>, 2019) </a:t>
            </a:r>
            <a:r>
              <a:rPr lang="ko-KR" altLang="en-US" sz="1500" dirty="0">
                <a:latin typeface="+mn-ea"/>
              </a:rPr>
              <a:t>등 </a:t>
            </a:r>
            <a:r>
              <a:rPr lang="ko-KR" altLang="en-US" sz="1500" dirty="0" smtClean="0">
                <a:latin typeface="+mn-ea"/>
              </a:rPr>
              <a:t>집필했다</a:t>
            </a:r>
            <a:r>
              <a:rPr lang="en-US" altLang="ko-KR" sz="1500" dirty="0" smtClean="0">
                <a:latin typeface="+mn-ea"/>
              </a:rPr>
              <a:t>.</a:t>
            </a:r>
            <a:endParaRPr lang="en-US" altLang="ko-KR" sz="15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983237-135B-4034-D714-AABEE5797B37}"/>
              </a:ext>
            </a:extLst>
          </p:cNvPr>
          <p:cNvSpPr txBox="1"/>
          <p:nvPr/>
        </p:nvSpPr>
        <p:spPr>
          <a:xfrm>
            <a:off x="5004770" y="6045248"/>
            <a:ext cx="637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코드 예제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] </a:t>
            </a:r>
            <a:r>
              <a:rPr lang="en-US" altLang="ko-KR" sz="1400" b="1" i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https://bit.ly/homl3-git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주피터 노트북으로 제공</a:t>
            </a:r>
          </a:p>
        </p:txBody>
      </p:sp>
    </p:spTree>
    <p:extLst>
      <p:ext uri="{BB962C8B-B14F-4D97-AF65-F5344CB8AC3E}">
        <p14:creationId xmlns:p14="http://schemas.microsoft.com/office/powerpoint/2010/main" val="175577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자기상관</a:t>
            </a:r>
            <a:r>
              <a:rPr lang="en-US" altLang="ko-KR"/>
              <a:t>(autocorrelation) </a:t>
            </a:r>
            <a:r>
              <a:rPr lang="ko-KR" altLang="en-US"/>
              <a:t>시계열</a:t>
            </a:r>
            <a:endParaRPr lang="en-US" altLang="ko-KR"/>
          </a:p>
          <a:p>
            <a:pPr lvl="2"/>
            <a:r>
              <a:rPr lang="ko-KR" altLang="en-US"/>
              <a:t>시계열이 시간이 지연된 자기자신과 상관관계를 가질 때</a:t>
            </a:r>
            <a:endParaRPr lang="en-US" altLang="ko-KR"/>
          </a:p>
          <a:p>
            <a:pPr lvl="1"/>
            <a:r>
              <a:rPr lang="en-US" altLang="ko-KR"/>
              <a:t>5</a:t>
            </a:r>
            <a:r>
              <a:rPr lang="ko-KR" altLang="en-US"/>
              <a:t>월 말을 제외하고는 대부분 차이가 매우 작음</a:t>
            </a:r>
            <a:r>
              <a:rPr lang="en-US" altLang="ko-KR"/>
              <a:t>. </a:t>
            </a:r>
            <a:r>
              <a:rPr lang="ko-KR" altLang="en-US"/>
              <a:t>이때 공휴일이 있었을까</a:t>
            </a:r>
            <a:r>
              <a:rPr lang="en-US" altLang="ko-KR"/>
              <a:t>?</a:t>
            </a:r>
          </a:p>
          <a:p>
            <a:pPr lvl="2"/>
            <a:r>
              <a:rPr lang="en-US" altLang="ko-KR"/>
              <a:t>day_type </a:t>
            </a:r>
            <a:r>
              <a:rPr lang="ko-KR" altLang="en-US"/>
              <a:t>열을 확인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실제로 당시 월요일이 메모리얼 데이</a:t>
            </a:r>
            <a:r>
              <a:rPr lang="en-US" altLang="ko-KR"/>
              <a:t>(Memorial Day)</a:t>
            </a:r>
            <a:r>
              <a:rPr lang="ko-KR" altLang="en-US"/>
              <a:t>였기 때문에 주말이 길었으며</a:t>
            </a:r>
            <a:r>
              <a:rPr lang="en-US" altLang="ko-KR"/>
              <a:t>, </a:t>
            </a:r>
            <a:r>
              <a:rPr lang="ko-KR" altLang="en-US"/>
              <a:t>이 열을 사용해 예측을 개선할 수 있지만 지금은 그냥 임의로 선택한 </a:t>
            </a:r>
            <a:r>
              <a:rPr lang="en-US" altLang="ko-KR"/>
              <a:t>2019</a:t>
            </a:r>
            <a:r>
              <a:rPr lang="ko-KR" altLang="en-US"/>
              <a:t>년 </a:t>
            </a:r>
            <a:r>
              <a:rPr lang="en-US" altLang="ko-KR"/>
              <a:t>3~5</a:t>
            </a:r>
            <a:r>
              <a:rPr lang="ko-KR" altLang="en-US"/>
              <a:t>월 </a:t>
            </a:r>
            <a:r>
              <a:rPr lang="en-US" altLang="ko-KR"/>
              <a:t>3</a:t>
            </a:r>
            <a:r>
              <a:rPr lang="ko-KR" altLang="en-US"/>
              <a:t>달 동안의 평균 절댓값 오차</a:t>
            </a:r>
            <a:r>
              <a:rPr lang="en-US" altLang="ko-KR"/>
              <a:t>(mean absolute error, MAE)</a:t>
            </a:r>
            <a:r>
              <a:rPr lang="ko-KR" altLang="en-US"/>
              <a:t>를 계산</a:t>
            </a:r>
            <a:endParaRPr lang="en-US" altLang="ko-KR"/>
          </a:p>
          <a:p>
            <a:pPr lvl="3"/>
            <a:r>
              <a:rPr lang="ko-KR" altLang="en-US"/>
              <a:t>단순 예측의 </a:t>
            </a:r>
            <a:r>
              <a:rPr lang="en-US" altLang="ko-KR"/>
              <a:t>MAE</a:t>
            </a:r>
            <a:r>
              <a:rPr lang="ko-KR" altLang="en-US"/>
              <a:t>는 버스의 경우 약 </a:t>
            </a:r>
            <a:r>
              <a:rPr lang="en-US" altLang="ko-KR"/>
              <a:t>43,916</a:t>
            </a:r>
            <a:r>
              <a:rPr lang="ko-KR" altLang="en-US"/>
              <a:t>명</a:t>
            </a:r>
            <a:r>
              <a:rPr lang="en-US" altLang="ko-KR"/>
              <a:t>, </a:t>
            </a:r>
            <a:r>
              <a:rPr lang="ko-KR" altLang="en-US"/>
              <a:t>열차의 경우 약 </a:t>
            </a:r>
            <a:r>
              <a:rPr lang="en-US" altLang="ko-KR"/>
              <a:t>42,143</a:t>
            </a:r>
            <a:r>
              <a:rPr lang="ko-KR" altLang="en-US"/>
              <a:t>명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EAEB0B5-8C5A-C6B9-EE2D-4F245E370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99" y="2191859"/>
            <a:ext cx="5543550" cy="876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CFCC49D-10EB-2BFF-43F3-0D591D60C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99" y="4095208"/>
            <a:ext cx="30003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06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평균 절대 비율 오차</a:t>
            </a:r>
            <a:r>
              <a:rPr lang="en-US" altLang="ko-KR"/>
              <a:t>(mean absolute percentage error, MAPE)</a:t>
            </a:r>
          </a:p>
          <a:p>
            <a:pPr lvl="2"/>
            <a:r>
              <a:rPr lang="ko-KR" altLang="en-US"/>
              <a:t>예측 오차를 타깃값으로 나누기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967CB0A-8B61-B9F5-B14E-23DC6683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9594"/>
            <a:ext cx="60388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2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연간 계절성</a:t>
            </a:r>
            <a:endParaRPr lang="en-US" altLang="ko-KR"/>
          </a:p>
          <a:p>
            <a:pPr lvl="2"/>
            <a:r>
              <a:rPr lang="ko-KR" altLang="en-US"/>
              <a:t>장기간 트렌드를 시각화 </a:t>
            </a:r>
            <a:r>
              <a:rPr lang="en-US" altLang="ko-KR"/>
              <a:t>-</a:t>
            </a:r>
            <a:r>
              <a:rPr lang="ko-KR" altLang="en-US"/>
              <a:t> 각 시계열의 </a:t>
            </a:r>
            <a:r>
              <a:rPr lang="en-US" altLang="ko-KR"/>
              <a:t>12</a:t>
            </a:r>
            <a:r>
              <a:rPr lang="ko-KR" altLang="en-US"/>
              <a:t>개월 이동 평균 그래프 그리기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DA05A09-5F3B-4D46-DC98-3E39F6073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89414"/>
            <a:ext cx="5560381" cy="18162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B164D5-FEA8-5997-D037-E1B8F3A84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79" y="3341319"/>
            <a:ext cx="5818841" cy="26684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1E99CD9-5275-48B5-C478-E4E42576B27E}"/>
              </a:ext>
            </a:extLst>
          </p:cNvPr>
          <p:cNvSpPr txBox="1"/>
          <p:nvPr/>
        </p:nvSpPr>
        <p:spPr>
          <a:xfrm>
            <a:off x="2190750" y="5991097"/>
            <a:ext cx="7810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15-8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연간 계절성과 장기간 트렌드</a:t>
            </a:r>
          </a:p>
        </p:txBody>
      </p:sp>
    </p:spTree>
    <p:extLst>
      <p:ext uri="{BB962C8B-B14F-4D97-AF65-F5344CB8AC3E}">
        <p14:creationId xmlns:p14="http://schemas.microsoft.com/office/powerpoint/2010/main" val="526715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2"/>
            <a:r>
              <a:rPr lang="en-US" altLang="ko-KR"/>
              <a:t>12</a:t>
            </a:r>
            <a:r>
              <a:rPr lang="ko-KR" altLang="en-US"/>
              <a:t>개월 차분 확인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1E99CD9-5275-48B5-C478-E4E42576B27E}"/>
              </a:ext>
            </a:extLst>
          </p:cNvPr>
          <p:cNvSpPr txBox="1"/>
          <p:nvPr/>
        </p:nvSpPr>
        <p:spPr>
          <a:xfrm>
            <a:off x="2190750" y="5238517"/>
            <a:ext cx="7810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15-9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12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개월 차분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47549B3-D478-9D59-2455-DCE27757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66" y="1151877"/>
            <a:ext cx="7277100" cy="914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AFF0D0F-2559-D610-E5B0-4F21F0A44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238375"/>
            <a:ext cx="78867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92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15.3.1 ARMA </a:t>
            </a:r>
            <a:r>
              <a:rPr lang="ko-KR" altLang="en-US" b="1">
                <a:solidFill>
                  <a:srgbClr val="FF0000"/>
                </a:solidFill>
              </a:rPr>
              <a:t>모델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자기 회귀 이동 평균</a:t>
            </a:r>
            <a:r>
              <a:rPr lang="en-US" altLang="ko-KR"/>
              <a:t>(autoregressive moving average, ARMA) </a:t>
            </a:r>
            <a:r>
              <a:rPr lang="ko-KR" altLang="en-US"/>
              <a:t>모델</a:t>
            </a:r>
            <a:endParaRPr lang="en-US" altLang="ko-KR"/>
          </a:p>
          <a:p>
            <a:pPr lvl="2"/>
            <a:r>
              <a:rPr lang="ko-KR" altLang="en-US"/>
              <a:t>지연된 값의 간단한 가중치 합을 사용해 예측을 구하고 우리이동 평균을 더해 이 예측을 수정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자기 회귀 누적 이동 평균</a:t>
            </a:r>
            <a:r>
              <a:rPr lang="en-US" altLang="ko-KR"/>
              <a:t>(autoregressive integrated moving average, ARIMA)</a:t>
            </a:r>
            <a:endParaRPr lang="ko-KR" altLang="en-US"/>
          </a:p>
          <a:p>
            <a:pPr lvl="2"/>
            <a:r>
              <a:rPr lang="en-US" altLang="ko-KR"/>
              <a:t>d</a:t>
            </a:r>
            <a:r>
              <a:rPr lang="ko-KR" altLang="en-US"/>
              <a:t>번의 차분을 수행해 시계열을 정상 상태로 만들고 일반적인 </a:t>
            </a:r>
            <a:r>
              <a:rPr lang="en-US" altLang="ko-KR"/>
              <a:t>ARMA </a:t>
            </a:r>
            <a:r>
              <a:rPr lang="ko-KR" altLang="en-US"/>
              <a:t>모델을 적용</a:t>
            </a:r>
            <a:endParaRPr lang="en-US" altLang="ko-KR"/>
          </a:p>
          <a:p>
            <a:pPr lvl="2"/>
            <a:r>
              <a:rPr lang="ko-KR" altLang="en-US"/>
              <a:t>예측을 수행할 때 </a:t>
            </a:r>
            <a:r>
              <a:rPr lang="en-US" altLang="ko-KR"/>
              <a:t>ARMA </a:t>
            </a:r>
            <a:r>
              <a:rPr lang="ko-KR" altLang="en-US"/>
              <a:t>모델을 사용한 다음</a:t>
            </a:r>
            <a:r>
              <a:rPr lang="en-US" altLang="ko-KR"/>
              <a:t>, </a:t>
            </a:r>
            <a:r>
              <a:rPr lang="ko-KR" altLang="en-US"/>
              <a:t>차분으로 뺐던 값을 다시 더함</a:t>
            </a:r>
            <a:endParaRPr lang="en-US" altLang="ko-KR"/>
          </a:p>
          <a:p>
            <a:pPr lvl="1"/>
            <a:r>
              <a:rPr lang="ko-KR" altLang="en-US"/>
              <a:t>계절성</a:t>
            </a:r>
            <a:r>
              <a:rPr lang="en-US" altLang="ko-KR"/>
              <a:t>(seasonal ARIMA, SARIMA) </a:t>
            </a:r>
            <a:r>
              <a:rPr lang="ko-KR" altLang="en-US"/>
              <a:t>모델</a:t>
            </a:r>
            <a:endParaRPr lang="en-US" altLang="ko-KR"/>
          </a:p>
          <a:p>
            <a:pPr lvl="2"/>
            <a:r>
              <a:rPr lang="en-US" altLang="ko-KR"/>
              <a:t>ARIMA</a:t>
            </a:r>
            <a:r>
              <a:rPr lang="ko-KR" altLang="en-US"/>
              <a:t>와 같은 방식으로 시계열을 모델링하지만 정확히 동일한 </a:t>
            </a:r>
            <a:r>
              <a:rPr lang="en-US" altLang="ko-KR"/>
              <a:t>ARIMA </a:t>
            </a:r>
            <a:r>
              <a:rPr lang="ko-KR" altLang="en-US"/>
              <a:t>방식을 사용해 주어진 빈도</a:t>
            </a:r>
            <a:r>
              <a:rPr lang="en-US" altLang="ko-KR"/>
              <a:t>( </a:t>
            </a:r>
            <a:r>
              <a:rPr lang="ko-KR" altLang="en-US"/>
              <a:t>예</a:t>
            </a:r>
            <a:r>
              <a:rPr lang="en-US" altLang="ko-KR"/>
              <a:t>-</a:t>
            </a:r>
            <a:r>
              <a:rPr lang="ko-KR" altLang="en-US"/>
              <a:t>주간</a:t>
            </a:r>
            <a:r>
              <a:rPr lang="en-US" altLang="ko-KR"/>
              <a:t>)</a:t>
            </a:r>
            <a:r>
              <a:rPr lang="ko-KR" altLang="en-US"/>
              <a:t>에 대한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계절 항을 추가로 모델링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1E99CD9-5275-48B5-C478-E4E42576B27E}"/>
              </a:ext>
            </a:extLst>
          </p:cNvPr>
          <p:cNvSpPr txBox="1"/>
          <p:nvPr/>
        </p:nvSpPr>
        <p:spPr>
          <a:xfrm>
            <a:off x="4319449" y="2155021"/>
            <a:ext cx="35531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15-3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ARMA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모델을 사용해 예측하기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2FBFC1F-94E3-175D-AFD0-6BDC4B8D9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2498498"/>
            <a:ext cx="5305425" cy="54292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8F7D1199-45CD-458E-DD1B-DE6958561768}"/>
              </a:ext>
            </a:extLst>
          </p:cNvPr>
          <p:cNvSpPr/>
          <p:nvPr/>
        </p:nvSpPr>
        <p:spPr>
          <a:xfrm>
            <a:off x="2991775" y="2041865"/>
            <a:ext cx="5841507" cy="1017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15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열차 시계열에 </a:t>
            </a:r>
            <a:r>
              <a:rPr lang="en-US" altLang="ko-KR"/>
              <a:t>SARIMA </a:t>
            </a:r>
            <a:r>
              <a:rPr lang="ko-KR" altLang="en-US"/>
              <a:t>모델을 적용해서 내일의 승객 수를 예측</a:t>
            </a:r>
            <a:endParaRPr lang="en-US" altLang="ko-KR"/>
          </a:p>
          <a:p>
            <a:pPr lvl="2"/>
            <a:r>
              <a:rPr lang="ko-KR" altLang="en-US"/>
              <a:t>여러 가지 통계 모델을 제공하는 </a:t>
            </a:r>
            <a:r>
              <a:rPr lang="en-US" altLang="ko-KR"/>
              <a:t>statsmodels </a:t>
            </a:r>
            <a:r>
              <a:rPr lang="ko-KR" altLang="en-US"/>
              <a:t>라이브러리를 사용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FF52F1B-205B-3464-7BD9-E4696742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68865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2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3</a:t>
            </a:r>
            <a:r>
              <a:rPr lang="ko-KR" altLang="en-US"/>
              <a:t>월</a:t>
            </a:r>
            <a:r>
              <a:rPr lang="en-US" altLang="ko-KR"/>
              <a:t>, 4</a:t>
            </a:r>
            <a:r>
              <a:rPr lang="ko-KR" altLang="en-US"/>
              <a:t>월</a:t>
            </a:r>
            <a:r>
              <a:rPr lang="en-US" altLang="ko-KR"/>
              <a:t>, 5</a:t>
            </a:r>
            <a:r>
              <a:rPr lang="ko-KR" altLang="en-US"/>
              <a:t>월의 모든 날에 대한 예측을 만들고 전체 기간에 대한 </a:t>
            </a:r>
            <a:r>
              <a:rPr lang="en-US" altLang="ko-KR"/>
              <a:t>MAE</a:t>
            </a:r>
            <a:r>
              <a:rPr lang="ko-KR" altLang="en-US"/>
              <a:t>를 계산</a:t>
            </a:r>
            <a:endParaRPr lang="en-US" altLang="ko-KR"/>
          </a:p>
          <a:p>
            <a:pPr lvl="2"/>
            <a:r>
              <a:rPr lang="en-US" altLang="ko-KR"/>
              <a:t>MAE</a:t>
            </a:r>
            <a:r>
              <a:rPr lang="ko-KR" altLang="en-US"/>
              <a:t>가 약 </a:t>
            </a:r>
            <a:r>
              <a:rPr lang="en-US" altLang="ko-KR"/>
              <a:t>32,041</a:t>
            </a:r>
            <a:r>
              <a:rPr lang="ko-KR" altLang="en-US"/>
              <a:t>로 단순 예측의 </a:t>
            </a:r>
            <a:r>
              <a:rPr lang="en-US" altLang="ko-KR"/>
              <a:t>MAE(42,143)</a:t>
            </a:r>
            <a:r>
              <a:rPr lang="ko-KR" altLang="en-US"/>
              <a:t>보다 크게 낮음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57F1580-D062-9262-D223-6EA2D607A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36947"/>
            <a:ext cx="76676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87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SARIMA </a:t>
            </a:r>
            <a:r>
              <a:rPr lang="ko-KR" altLang="en-US"/>
              <a:t>모델의 하이퍼파라미터를 선택하는 방법</a:t>
            </a:r>
            <a:endParaRPr lang="en-US" altLang="ko-KR"/>
          </a:p>
          <a:p>
            <a:pPr lvl="2"/>
            <a:r>
              <a:rPr lang="ko-KR" altLang="en-US"/>
              <a:t>가장 이해하기 쉽고 시작하기 좋은 방법은 단순한 그리드 서치</a:t>
            </a:r>
            <a:endParaRPr lang="en-US" altLang="ko-KR"/>
          </a:p>
          <a:p>
            <a:pPr lvl="2"/>
            <a:r>
              <a:rPr lang="ko-KR" altLang="en-US"/>
              <a:t>평가하려는 각 모델</a:t>
            </a:r>
            <a:r>
              <a:rPr lang="en-US" altLang="ko-KR"/>
              <a:t>(</a:t>
            </a:r>
            <a:r>
              <a:rPr lang="ko-KR" altLang="en-US"/>
              <a:t>각 하이퍼파라미터의 조합</a:t>
            </a:r>
            <a:r>
              <a:rPr lang="en-US" altLang="ko-KR"/>
              <a:t>)</a:t>
            </a:r>
            <a:r>
              <a:rPr lang="ko-KR" altLang="en-US"/>
              <a:t>에 대해 하이퍼파라미터 값만 바꾸면서 코드를 실행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532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15.3.2 </a:t>
            </a:r>
            <a:r>
              <a:rPr lang="ko-KR" altLang="en-US" b="1">
                <a:solidFill>
                  <a:srgbClr val="FF0000"/>
                </a:solidFill>
              </a:rPr>
              <a:t>머신러닝 모델을 위한 데이터 준비하기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56</a:t>
            </a:r>
            <a:r>
              <a:rPr lang="ko-KR" altLang="en-US"/>
              <a:t>일 길이의 윈도 </a:t>
            </a:r>
            <a:r>
              <a:rPr lang="en-US" altLang="ko-KR"/>
              <a:t>window</a:t>
            </a:r>
            <a:r>
              <a:rPr lang="ko-KR" altLang="en-US"/>
              <a:t>로 자를 수 있는 모든 과거 데이터를 훈련 데이터로 사용하고 각 윈도의 다음 값을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타깃으로 사용</a:t>
            </a:r>
            <a:endParaRPr lang="en-US" altLang="ko-KR"/>
          </a:p>
          <a:p>
            <a:pPr lvl="1"/>
            <a:r>
              <a:rPr lang="en-US" altLang="ko-KR"/>
              <a:t>tf.keras.utils.timeseries_dataset_from_array() </a:t>
            </a:r>
            <a:r>
              <a:rPr lang="ko-KR" altLang="en-US"/>
              <a:t>함수로</a:t>
            </a:r>
            <a:r>
              <a:rPr lang="en-US" altLang="ko-KR"/>
              <a:t>tf.data.Dataset</a:t>
            </a:r>
            <a:r>
              <a:rPr lang="ko-KR" altLang="en-US"/>
              <a:t>을 만들기</a:t>
            </a:r>
            <a:endParaRPr lang="en-US" altLang="ko-KR"/>
          </a:p>
          <a:p>
            <a:pPr lvl="2"/>
            <a:r>
              <a:rPr lang="en-US" altLang="ko-KR"/>
              <a:t>0</a:t>
            </a:r>
            <a:r>
              <a:rPr lang="ko-KR" altLang="en-US"/>
              <a:t>에서 </a:t>
            </a:r>
            <a:r>
              <a:rPr lang="en-US" altLang="ko-KR"/>
              <a:t>5</a:t>
            </a:r>
            <a:r>
              <a:rPr lang="ko-KR" altLang="en-US"/>
              <a:t>까지의 숫자를 담은 시계열을 받아 길이가 </a:t>
            </a:r>
            <a:r>
              <a:rPr lang="en-US" altLang="ko-KR"/>
              <a:t>3</a:t>
            </a:r>
            <a:r>
              <a:rPr lang="ko-KR" altLang="en-US"/>
              <a:t>인 윈도와 타깃을 담은 배치 크기 </a:t>
            </a:r>
            <a:r>
              <a:rPr lang="en-US" altLang="ko-KR"/>
              <a:t>2</a:t>
            </a:r>
            <a:r>
              <a:rPr lang="ko-KR" altLang="en-US"/>
              <a:t>의 데이터셋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64CF9E5-3293-FD43-435A-9D90C6F4F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24449"/>
            <a:ext cx="4637103" cy="20944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9716111-68DA-1E9B-FD8C-906C9B9C6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655342"/>
            <a:ext cx="6099517" cy="173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71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tf.data</a:t>
            </a:r>
            <a:r>
              <a:rPr lang="ko-KR" altLang="en-US"/>
              <a:t>의 </a:t>
            </a:r>
            <a:r>
              <a:rPr lang="en-US" altLang="ko-KR"/>
              <a:t>Dataset </a:t>
            </a:r>
            <a:r>
              <a:rPr lang="ko-KR" altLang="en-US"/>
              <a:t>클래스의 </a:t>
            </a:r>
            <a:r>
              <a:rPr lang="en-US" altLang="ko-KR"/>
              <a:t>window() </a:t>
            </a:r>
            <a:r>
              <a:rPr lang="ko-KR" altLang="en-US"/>
              <a:t>메서드는 윈도 데이터셋의 데이터셋을 반환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07D9E3-7067-CFB6-64F7-D62C94B6F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225564"/>
            <a:ext cx="5640280" cy="26008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120A7E9-9203-60AD-4A81-F801E5C47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886862"/>
            <a:ext cx="6402064" cy="20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판의 주요 변경 내용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10064" y="813006"/>
            <a:ext cx="10034954" cy="5670187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최신 </a:t>
            </a:r>
            <a:r>
              <a:rPr lang="ko-KR" altLang="en-US" sz="1400" dirty="0">
                <a:latin typeface="+mj-ea"/>
                <a:ea typeface="+mj-ea"/>
              </a:rPr>
              <a:t>라이브러리 버전으로 </a:t>
            </a:r>
            <a:r>
              <a:rPr lang="ko-KR" altLang="en-US" sz="1400" dirty="0" smtClean="0">
                <a:latin typeface="+mj-ea"/>
                <a:ea typeface="+mj-ea"/>
              </a:rPr>
              <a:t>전체 코드 업데이트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특성 이름 추적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히스토그램 기반 </a:t>
            </a:r>
            <a:r>
              <a:rPr lang="ko-KR" altLang="en-US" sz="1400" dirty="0" err="1">
                <a:latin typeface="+mj-ea"/>
                <a:ea typeface="+mj-ea"/>
              </a:rPr>
              <a:t>그레이디언트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부스팅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레이블 전파 등 </a:t>
            </a:r>
            <a:r>
              <a:rPr lang="ko-KR" altLang="en-US" sz="1400" dirty="0" err="1">
                <a:latin typeface="+mj-ea"/>
                <a:ea typeface="+mj-ea"/>
              </a:rPr>
              <a:t>사이킷런에</a:t>
            </a:r>
            <a:r>
              <a:rPr lang="ko-KR" altLang="en-US" sz="1400" dirty="0">
                <a:latin typeface="+mj-ea"/>
                <a:ea typeface="+mj-ea"/>
              </a:rPr>
              <a:t> 새롭게 추가된 다양한 기능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위한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튜너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Keras</a:t>
            </a:r>
            <a:r>
              <a:rPr lang="en-US" altLang="ko-KR" sz="1400" dirty="0">
                <a:latin typeface="+mj-ea"/>
                <a:ea typeface="+mj-ea"/>
              </a:rPr>
              <a:t> Tuner)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자연어 처리를 위한 </a:t>
            </a:r>
            <a:r>
              <a:rPr lang="ko-KR" altLang="en-US" sz="1400" dirty="0" err="1">
                <a:latin typeface="+mj-ea"/>
                <a:ea typeface="+mj-ea"/>
              </a:rPr>
              <a:t>허깅</a:t>
            </a:r>
            <a:r>
              <a:rPr lang="ko-KR" altLang="en-US" sz="1400" dirty="0">
                <a:latin typeface="+mj-ea"/>
                <a:ea typeface="+mj-ea"/>
              </a:rPr>
              <a:t> 페이스</a:t>
            </a:r>
            <a:r>
              <a:rPr lang="en-US" altLang="ko-KR" sz="1400" dirty="0">
                <a:latin typeface="+mj-ea"/>
                <a:ea typeface="+mj-ea"/>
              </a:rPr>
              <a:t>(Hugging Face)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ko-KR" altLang="en-US" sz="1400" dirty="0" err="1">
                <a:latin typeface="+mj-ea"/>
                <a:ea typeface="+mj-ea"/>
              </a:rPr>
              <a:t>트랜스포머스</a:t>
            </a:r>
            <a:r>
              <a:rPr lang="en-US" altLang="ko-KR" sz="1400" dirty="0">
                <a:latin typeface="+mj-ea"/>
                <a:ea typeface="+mj-ea"/>
              </a:rPr>
              <a:t>(Transformers)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및 </a:t>
            </a:r>
            <a:r>
              <a:rPr lang="ko-KR" altLang="en-US" sz="1400" dirty="0" err="1">
                <a:latin typeface="+mj-ea"/>
                <a:ea typeface="+mj-ea"/>
              </a:rPr>
              <a:t>케라스의</a:t>
            </a:r>
            <a:r>
              <a:rPr lang="ko-KR" altLang="en-US" sz="1400" dirty="0">
                <a:latin typeface="+mj-ea"/>
                <a:ea typeface="+mj-ea"/>
              </a:rPr>
              <a:t> 새로운 전처리 및 데이터 증식 층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비전 모델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ResNeXt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DenseNet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MobileNet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CSPNet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atin typeface="+mj-ea"/>
                <a:ea typeface="+mj-ea"/>
              </a:rPr>
              <a:t>EfficientNet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올바른 모델을 선택하기 위한 가이드라인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&lt;15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CNN</a:t>
            </a:r>
            <a:r>
              <a:rPr lang="ko-KR" altLang="en-US" sz="1400" dirty="0">
                <a:latin typeface="+mj-ea"/>
                <a:ea typeface="+mj-ea"/>
              </a:rPr>
              <a:t>을 사용한 시퀀스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합성된 </a:t>
            </a:r>
            <a:r>
              <a:rPr lang="ko-KR" altLang="en-US" sz="1400" dirty="0" err="1">
                <a:latin typeface="+mj-ea"/>
                <a:ea typeface="+mj-ea"/>
              </a:rPr>
              <a:t>시계열</a:t>
            </a:r>
            <a:r>
              <a:rPr lang="ko-KR" altLang="en-US" sz="1400" dirty="0">
                <a:latin typeface="+mj-ea"/>
                <a:ea typeface="+mj-ea"/>
              </a:rPr>
              <a:t> 대신 시카고 버스 및 철도 탑승객 데이터를 분석하며 </a:t>
            </a:r>
            <a:r>
              <a:rPr lang="en-US" altLang="ko-KR" sz="1400" dirty="0">
                <a:latin typeface="+mj-ea"/>
                <a:ea typeface="+mj-ea"/>
              </a:rPr>
              <a:t>ARMA </a:t>
            </a:r>
            <a:r>
              <a:rPr lang="ko-KR" altLang="en-US" sz="1400" dirty="0">
                <a:latin typeface="+mj-ea"/>
                <a:ea typeface="+mj-ea"/>
              </a:rPr>
              <a:t>모델과 그 변형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&lt;16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ko-KR" altLang="en-US" sz="1400" dirty="0" err="1">
                <a:latin typeface="+mj-ea"/>
                <a:ea typeface="+mj-ea"/>
              </a:rPr>
              <a:t>어텐션을</a:t>
            </a:r>
            <a:r>
              <a:rPr lang="ko-KR" altLang="en-US" sz="1400" dirty="0">
                <a:latin typeface="+mj-ea"/>
                <a:ea typeface="+mj-ea"/>
              </a:rPr>
              <a:t> 사용한 자연어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인코더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 err="1">
                <a:latin typeface="+mj-ea"/>
                <a:ea typeface="+mj-ea"/>
              </a:rPr>
              <a:t>디코더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RNN,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트랜스포머 모델을 </a:t>
            </a:r>
            <a:r>
              <a:rPr lang="ko-KR" altLang="en-US" sz="1400" dirty="0" smtClean="0">
                <a:latin typeface="+mj-ea"/>
                <a:ea typeface="+mj-ea"/>
              </a:rPr>
              <a:t>사용한 </a:t>
            </a:r>
            <a:r>
              <a:rPr lang="ko-KR" altLang="en-US" sz="1400" dirty="0">
                <a:latin typeface="+mj-ea"/>
                <a:ea typeface="+mj-ea"/>
              </a:rPr>
              <a:t>영어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스페인어 번역 </a:t>
            </a:r>
            <a:r>
              <a:rPr lang="ko-KR" altLang="en-US" sz="1400" dirty="0" smtClean="0">
                <a:latin typeface="+mj-ea"/>
                <a:ea typeface="+mj-ea"/>
              </a:rPr>
              <a:t>모델 구축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스위치 트랜스포머</a:t>
            </a:r>
            <a:r>
              <a:rPr lang="en-US" altLang="ko-KR" sz="1400" dirty="0">
                <a:latin typeface="+mj-ea"/>
                <a:ea typeface="+mj-ea"/>
              </a:rPr>
              <a:t>(Switch Transformer), </a:t>
            </a:r>
            <a:r>
              <a:rPr lang="en-US" altLang="ko-KR" sz="1400" dirty="0" err="1">
                <a:latin typeface="+mj-ea"/>
                <a:ea typeface="+mj-ea"/>
              </a:rPr>
              <a:t>DistilBERT</a:t>
            </a:r>
            <a:r>
              <a:rPr lang="en-US" altLang="ko-KR" sz="1400" dirty="0">
                <a:latin typeface="+mj-ea"/>
                <a:ea typeface="+mj-ea"/>
              </a:rPr>
              <a:t>, T5, </a:t>
            </a:r>
            <a:r>
              <a:rPr lang="en-US" altLang="ko-KR" sz="1400" dirty="0" err="1">
                <a:latin typeface="+mj-ea"/>
                <a:ea typeface="+mj-ea"/>
              </a:rPr>
              <a:t>PaLM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사고 사슬 프롬프트 </a:t>
            </a:r>
            <a:r>
              <a:rPr lang="ko-KR" altLang="en-US" sz="1400" dirty="0" smtClean="0">
                <a:latin typeface="+mj-ea"/>
                <a:ea typeface="+mj-ea"/>
              </a:rPr>
              <a:t>포함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같은 언어 모델 비전 트랜스포머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ViT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소개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DeiT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퍼시비어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DINO</a:t>
            </a:r>
            <a:r>
              <a:rPr lang="ko-KR" altLang="en-US" sz="1400" dirty="0">
                <a:latin typeface="+mj-ea"/>
                <a:ea typeface="+mj-ea"/>
              </a:rPr>
              <a:t>와 같은 트랜스포머 기반 비전 모델을 </a:t>
            </a:r>
            <a:r>
              <a:rPr lang="ko-KR" altLang="en-US" sz="1400" dirty="0" smtClean="0">
                <a:latin typeface="+mj-ea"/>
                <a:ea typeface="+mj-ea"/>
              </a:rPr>
              <a:t>비롯한 </a:t>
            </a:r>
            <a:r>
              <a:rPr lang="en-US" altLang="ko-KR" sz="1400" dirty="0">
                <a:latin typeface="+mj-ea"/>
                <a:ea typeface="+mj-ea"/>
              </a:rPr>
              <a:t>CLIP, DALL·E, </a:t>
            </a:r>
            <a:r>
              <a:rPr lang="ko-KR" altLang="en-US" sz="1400" dirty="0" smtClean="0">
                <a:latin typeface="+mj-ea"/>
                <a:ea typeface="+mj-ea"/>
              </a:rPr>
              <a:t>플라밍고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GATO </a:t>
            </a:r>
            <a:r>
              <a:rPr lang="ko-KR" altLang="en-US" sz="1400" dirty="0">
                <a:latin typeface="+mj-ea"/>
                <a:ea typeface="+mj-ea"/>
              </a:rPr>
              <a:t>등 몇 가지 대형 </a:t>
            </a:r>
            <a:r>
              <a:rPr lang="ko-KR" altLang="en-US" sz="1400" dirty="0" err="1">
                <a:latin typeface="+mj-ea"/>
                <a:ea typeface="+mj-ea"/>
              </a:rPr>
              <a:t>멀티모달</a:t>
            </a:r>
            <a:r>
              <a:rPr lang="ko-KR" altLang="en-US" sz="1400" dirty="0">
                <a:latin typeface="+mj-ea"/>
                <a:ea typeface="+mj-ea"/>
              </a:rPr>
              <a:t> 모델 개요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&lt;17</a:t>
            </a:r>
            <a:r>
              <a:rPr lang="ko-KR" altLang="en-US" sz="1400" dirty="0">
                <a:latin typeface="+mj-ea"/>
                <a:ea typeface="+mj-ea"/>
              </a:rPr>
              <a:t>장 오토인코더</a:t>
            </a:r>
            <a:r>
              <a:rPr lang="en-US" altLang="ko-KR" sz="1400" dirty="0">
                <a:latin typeface="+mj-ea"/>
                <a:ea typeface="+mj-ea"/>
              </a:rPr>
              <a:t>, GAN </a:t>
            </a:r>
            <a:r>
              <a:rPr lang="ko-KR" altLang="en-US" sz="1400" dirty="0">
                <a:latin typeface="+mj-ea"/>
                <a:ea typeface="+mj-ea"/>
              </a:rPr>
              <a:t>그리고 확산 모델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확산 </a:t>
            </a:r>
            <a:r>
              <a:rPr lang="ko-KR" altLang="en-US" sz="1400" dirty="0" smtClean="0">
                <a:latin typeface="+mj-ea"/>
                <a:ea typeface="+mj-ea"/>
              </a:rPr>
              <a:t>모델 소개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DDPM </a:t>
            </a:r>
            <a:r>
              <a:rPr lang="ko-KR" altLang="en-US" sz="1400" dirty="0">
                <a:latin typeface="+mj-ea"/>
                <a:ea typeface="+mj-ea"/>
              </a:rPr>
              <a:t>구현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&lt;19</a:t>
            </a:r>
            <a:r>
              <a:rPr lang="ko-KR" altLang="en-US" sz="1400" dirty="0">
                <a:latin typeface="+mj-ea"/>
                <a:ea typeface="+mj-ea"/>
              </a:rPr>
              <a:t>장 대규모 </a:t>
            </a:r>
            <a:r>
              <a:rPr lang="ko-KR" altLang="en-US" sz="1400" dirty="0" err="1">
                <a:latin typeface="+mj-ea"/>
                <a:ea typeface="+mj-ea"/>
              </a:rPr>
              <a:t>텐서플로</a:t>
            </a:r>
            <a:r>
              <a:rPr lang="ko-KR" altLang="en-US" sz="1400" dirty="0">
                <a:latin typeface="+mj-ea"/>
                <a:ea typeface="+mj-ea"/>
              </a:rPr>
              <a:t> 모델 훈련과 배포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클라우드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AI </a:t>
            </a:r>
            <a:r>
              <a:rPr lang="ko-KR" altLang="en-US" sz="1400" dirty="0">
                <a:latin typeface="+mj-ea"/>
                <a:ea typeface="+mj-ea"/>
              </a:rPr>
              <a:t>플랫폼에서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버텍스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AI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 smtClean="0">
                <a:latin typeface="+mj-ea"/>
                <a:ea typeface="+mj-ea"/>
              </a:rPr>
              <a:t>마이그레이션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대규모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검색을 위한 분산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튜너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TensorFlow.js </a:t>
            </a:r>
            <a:r>
              <a:rPr lang="ko-KR" altLang="en-US" sz="1400" dirty="0">
                <a:latin typeface="+mj-ea"/>
                <a:ea typeface="+mj-ea"/>
              </a:rPr>
              <a:t>코드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PipeDream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Pathways</a:t>
            </a:r>
            <a:r>
              <a:rPr lang="ko-KR" altLang="en-US" sz="1400" dirty="0">
                <a:latin typeface="+mj-ea"/>
                <a:ea typeface="+mj-ea"/>
              </a:rPr>
              <a:t>를 비롯한 추가적인 분산 훈련 기법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9D098F-DE99-07BB-6D77-D9A1988B7F66}"/>
              </a:ext>
            </a:extLst>
          </p:cNvPr>
          <p:cNvSpPr txBox="1"/>
          <p:nvPr/>
        </p:nvSpPr>
        <p:spPr>
          <a:xfrm>
            <a:off x="1110064" y="590903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참조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] https://homl.info/changes3</a:t>
            </a:r>
            <a:endParaRPr lang="ko-KR" altLang="en-US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83545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데이터셋에서 윈도를 추출하기 쉽게 해주는 헬퍼 함수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map() </a:t>
            </a:r>
            <a:r>
              <a:rPr lang="ko-KR" altLang="en-US"/>
              <a:t>메서드를 사용해 윈도를 입력과 타깃으로 나누기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60E978C-8A55-9D6D-4F15-59B427183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19246"/>
            <a:ext cx="7115175" cy="1152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6B5465C-3D3C-D130-B65D-FB01547E3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007010"/>
            <a:ext cx="74961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56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훈련을 시작하기 전에 데이터를 훈련 세트</a:t>
            </a:r>
            <a:r>
              <a:rPr lang="en-US" altLang="ko-KR"/>
              <a:t>, </a:t>
            </a:r>
            <a:r>
              <a:rPr lang="ko-KR" altLang="en-US"/>
              <a:t>검증 세트</a:t>
            </a:r>
            <a:r>
              <a:rPr lang="en-US" altLang="ko-KR"/>
              <a:t>, </a:t>
            </a:r>
            <a:r>
              <a:rPr lang="ko-KR" altLang="en-US"/>
              <a:t>테스트 세트로 나누어 줌</a:t>
            </a:r>
            <a:endParaRPr lang="en-US" altLang="ko-KR"/>
          </a:p>
          <a:p>
            <a:pPr lvl="1"/>
            <a:r>
              <a:rPr lang="ko-KR" altLang="en-US"/>
              <a:t>열차 승객 데이터만 사용</a:t>
            </a:r>
            <a:endParaRPr lang="en-US" altLang="ko-KR"/>
          </a:p>
          <a:p>
            <a:pPr lvl="2"/>
            <a:r>
              <a:rPr lang="ko-KR" altLang="en-US"/>
              <a:t>대략 </a:t>
            </a:r>
            <a:r>
              <a:rPr lang="en-US" altLang="ko-KR"/>
              <a:t>0</a:t>
            </a:r>
            <a:r>
              <a:rPr lang="ko-KR" altLang="en-US"/>
              <a:t>에서 </a:t>
            </a:r>
            <a:r>
              <a:rPr lang="en-US" altLang="ko-KR"/>
              <a:t>1 </a:t>
            </a:r>
            <a:r>
              <a:rPr lang="ko-KR" altLang="en-US"/>
              <a:t>사이가 되도록 백만으로 나누어 주면 기본 가중치 초기화와 학습률이 잘 작동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4D8446A-16E4-D6FD-BBC5-1511EF41C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04525"/>
            <a:ext cx="55816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9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(17)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timeseries_dataset_from_array() </a:t>
            </a:r>
            <a:r>
              <a:rPr lang="ko-KR" altLang="en-US"/>
              <a:t>함수를 사용해 훈련 세트와 검증 세트를 위한 데이터셋</a:t>
            </a:r>
            <a:endParaRPr lang="en-US" altLang="ko-KR"/>
          </a:p>
          <a:p>
            <a:pPr lvl="2"/>
            <a:r>
              <a:rPr lang="ko-KR" altLang="en-US"/>
              <a:t>경사 하강법은 훈련 세트에 있는 샘플이 독립 동일 분포라고 가정하기 때문에 </a:t>
            </a:r>
            <a:r>
              <a:rPr lang="en-US" altLang="ko-KR"/>
              <a:t>(</a:t>
            </a:r>
            <a:r>
              <a:rPr lang="ko-KR" altLang="en-US"/>
              <a:t>윈도 안의 내용이 아니라</a:t>
            </a:r>
            <a:r>
              <a:rPr lang="en-US" altLang="ko-KR"/>
              <a:t>) </a:t>
            </a:r>
            <a:r>
              <a:rPr lang="ko-KR" altLang="en-US"/>
              <a:t>훈련 윈도를 섞기 위해 </a:t>
            </a:r>
            <a:r>
              <a:rPr lang="en-US" altLang="ko-KR"/>
              <a:t>shuffle=True</a:t>
            </a:r>
            <a:r>
              <a:rPr lang="ko-KR" altLang="en-US"/>
              <a:t>로 지정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20C54AB-374E-3DED-E597-F1506E6A6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17888"/>
            <a:ext cx="6477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30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(18)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15.3.3 </a:t>
            </a:r>
            <a:r>
              <a:rPr lang="ko-KR" altLang="en-US" b="1">
                <a:solidFill>
                  <a:srgbClr val="FF0000"/>
                </a:solidFill>
              </a:rPr>
              <a:t>선형 모델로 예측하기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후버 손실과 조기 종료를 사용</a:t>
            </a:r>
            <a:endParaRPr lang="en-US" altLang="ko-KR"/>
          </a:p>
          <a:p>
            <a:pPr lvl="2"/>
            <a:r>
              <a:rPr lang="ko-KR" altLang="en-US"/>
              <a:t>이 모델의 검증 </a:t>
            </a:r>
            <a:r>
              <a:rPr lang="en-US" altLang="ko-KR"/>
              <a:t>MAE</a:t>
            </a:r>
            <a:r>
              <a:rPr lang="ko-KR" altLang="en-US"/>
              <a:t>는 약 </a:t>
            </a:r>
            <a:r>
              <a:rPr lang="en-US" altLang="ko-KR"/>
              <a:t>37,866</a:t>
            </a:r>
          </a:p>
          <a:p>
            <a:pPr lvl="2"/>
            <a:r>
              <a:rPr lang="ko-KR" altLang="en-US"/>
              <a:t>단순 예측보다 좋지만 </a:t>
            </a:r>
            <a:r>
              <a:rPr lang="en-US" altLang="ko-KR"/>
              <a:t>SARIMA </a:t>
            </a:r>
            <a:r>
              <a:rPr lang="ko-KR" altLang="en-US"/>
              <a:t>모델보다는 나쁨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2726AC6-2088-0DF1-4DB7-35D50C919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74117"/>
            <a:ext cx="7562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76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(19)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15.3.4 </a:t>
            </a:r>
            <a:r>
              <a:rPr lang="ko-KR" altLang="en-US" b="1">
                <a:solidFill>
                  <a:srgbClr val="FF0000"/>
                </a:solidFill>
              </a:rPr>
              <a:t>간단한 </a:t>
            </a:r>
            <a:r>
              <a:rPr lang="en-US" altLang="ko-KR" b="1">
                <a:solidFill>
                  <a:srgbClr val="FF0000"/>
                </a:solidFill>
              </a:rPr>
              <a:t>RNN</a:t>
            </a:r>
            <a:r>
              <a:rPr lang="ko-KR" altLang="en-US" b="1">
                <a:solidFill>
                  <a:srgbClr val="FF0000"/>
                </a:solidFill>
              </a:rPr>
              <a:t>으로 예측하기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하나의 순환 뉴런을 가진 순환 층 하나로 구성된 가장 간단한 </a:t>
            </a:r>
            <a:r>
              <a:rPr lang="en-US" altLang="ko-KR"/>
              <a:t>RNN</a:t>
            </a:r>
            <a:r>
              <a:rPr lang="ko-KR" altLang="en-US"/>
              <a:t>을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ko-KR" altLang="en-US"/>
              <a:t>검증 </a:t>
            </a:r>
            <a:r>
              <a:rPr lang="en-US" altLang="ko-KR"/>
              <a:t>MAE</a:t>
            </a:r>
            <a:r>
              <a:rPr lang="ko-KR" altLang="en-US"/>
              <a:t>가 </a:t>
            </a:r>
            <a:r>
              <a:rPr lang="en-US" altLang="ko-KR"/>
              <a:t>100,000 </a:t>
            </a:r>
            <a:r>
              <a:rPr lang="ko-KR" altLang="en-US"/>
              <a:t>이상 </a:t>
            </a:r>
            <a:r>
              <a:rPr lang="en-US" altLang="ko-KR"/>
              <a:t>- </a:t>
            </a:r>
            <a:r>
              <a:rPr lang="ko-KR" altLang="en-US"/>
              <a:t>이는 다음과 같은 두 가지 이유로 예상된 결과</a:t>
            </a:r>
            <a:endParaRPr lang="en-US" altLang="ko-KR"/>
          </a:p>
          <a:p>
            <a:pPr marL="1714500" lvl="3" indent="-342900">
              <a:buFont typeface="+mj-lt"/>
              <a:buAutoNum type="arabicPeriod"/>
            </a:pPr>
            <a:r>
              <a:rPr lang="ko-KR" altLang="en-US"/>
              <a:t>이 모델은 하나의 순환 뉴런만 가지고 있기 때문에 예측을 만들기 위해 사용되는 데이터는 현재 타임 스텝의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입력값과 이전 타임 스텝의 출력값뿐임</a:t>
            </a:r>
            <a:endParaRPr lang="en-US" altLang="ko-KR"/>
          </a:p>
          <a:p>
            <a:pPr marL="1714500" lvl="3" indent="-342900">
              <a:buFont typeface="+mj-lt"/>
              <a:buAutoNum type="arabicPeriod"/>
            </a:pPr>
            <a:r>
              <a:rPr lang="ko-KR" altLang="en-US"/>
              <a:t>이 시계열은 </a:t>
            </a:r>
            <a:r>
              <a:rPr lang="en-US" altLang="ko-KR"/>
              <a:t>0</a:t>
            </a:r>
            <a:r>
              <a:rPr lang="ko-KR" altLang="en-US"/>
              <a:t>에서부터 약 </a:t>
            </a:r>
            <a:r>
              <a:rPr lang="en-US" altLang="ko-KR"/>
              <a:t>1.4</a:t>
            </a:r>
            <a:r>
              <a:rPr lang="ko-KR" altLang="en-US"/>
              <a:t>까지의 값을 담고 있음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하지만 기본 활성화 함수가 </a:t>
            </a:r>
            <a:r>
              <a:rPr lang="en-US" altLang="ko-KR"/>
              <a:t>tanh </a:t>
            </a:r>
            <a:r>
              <a:rPr lang="ko-KR" altLang="en-US"/>
              <a:t>함수이기 때문에 순환 층이 </a:t>
            </a:r>
            <a:r>
              <a:rPr lang="en-US" altLang="ko-KR"/>
              <a:t>-1</a:t>
            </a:r>
            <a:r>
              <a:rPr lang="ko-KR" altLang="en-US"/>
              <a:t>에서 </a:t>
            </a:r>
            <a:r>
              <a:rPr lang="en-US" altLang="ko-KR"/>
              <a:t>+1 </a:t>
            </a:r>
            <a:r>
              <a:rPr lang="ko-KR" altLang="en-US"/>
              <a:t>사이의 값만 출력할 수 있음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56B2ED0-3793-6F11-4C92-B48EDA1FC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60066"/>
            <a:ext cx="6858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20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(20)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32</a:t>
            </a:r>
            <a:r>
              <a:rPr lang="ko-KR" altLang="en-US"/>
              <a:t>개의 순환 뉴런을 가진 순환 층과 그 위에 출력 뉴런이 하나이고 활성화 함수가 없는 밀집 층을 추가한 모델</a:t>
            </a:r>
            <a:endParaRPr lang="en-US" altLang="ko-KR"/>
          </a:p>
          <a:p>
            <a:pPr lvl="2"/>
            <a:r>
              <a:rPr lang="ko-KR" altLang="en-US"/>
              <a:t>밀집 출력 층은 </a:t>
            </a:r>
            <a:r>
              <a:rPr lang="en-US" altLang="ko-KR"/>
              <a:t>32</a:t>
            </a:r>
            <a:r>
              <a:rPr lang="ko-KR" altLang="en-US"/>
              <a:t>차원의 최종 출력을 값의 범위가 제한되지 않은 </a:t>
            </a:r>
            <a:r>
              <a:rPr lang="en-US" altLang="ko-KR"/>
              <a:t>1</a:t>
            </a:r>
            <a:r>
              <a:rPr lang="ko-KR" altLang="en-US"/>
              <a:t>차원으로 투영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C0419AC-33BF-6606-DDF0-93040B8B7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62589"/>
            <a:ext cx="66770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08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(21)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15.3.5 </a:t>
            </a:r>
            <a:r>
              <a:rPr lang="ko-KR" altLang="en-US" b="1">
                <a:solidFill>
                  <a:srgbClr val="FF0000"/>
                </a:solidFill>
              </a:rPr>
              <a:t>심층 </a:t>
            </a:r>
            <a:r>
              <a:rPr lang="en-US" altLang="ko-KR" b="1">
                <a:solidFill>
                  <a:srgbClr val="FF0000"/>
                </a:solidFill>
              </a:rPr>
              <a:t>RNN</a:t>
            </a:r>
            <a:r>
              <a:rPr lang="ko-KR" altLang="en-US" b="1">
                <a:solidFill>
                  <a:srgbClr val="FF0000"/>
                </a:solidFill>
              </a:rPr>
              <a:t>으로 예측하기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심층 </a:t>
            </a:r>
            <a:r>
              <a:rPr lang="en-US" altLang="ko-KR"/>
              <a:t>RNN(deep RNN)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FE62486-757D-B4F2-AEC5-51AF9DE4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43051"/>
            <a:ext cx="6879889" cy="17074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066F70E-5AE5-F6A9-CF21-AE54B1E0A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427" y="3196708"/>
            <a:ext cx="5357146" cy="29423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100D1AB-9E34-EFEA-93A5-B6F5E6F0EC29}"/>
              </a:ext>
            </a:extLst>
          </p:cNvPr>
          <p:cNvSpPr txBox="1"/>
          <p:nvPr/>
        </p:nvSpPr>
        <p:spPr>
          <a:xfrm>
            <a:off x="3042082" y="6203123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15- 10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심층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RNN(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과 타임 스텝으로 펼친 모습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921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(22)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15.3.6 </a:t>
            </a:r>
            <a:r>
              <a:rPr lang="ko-KR" altLang="en-US" b="1">
                <a:solidFill>
                  <a:srgbClr val="FF0000"/>
                </a:solidFill>
              </a:rPr>
              <a:t>다변량 시계열 예측하기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버스와 열차 데이터를 입력으로 사용하여 열차 시계열을 예측</a:t>
            </a:r>
            <a:r>
              <a:rPr lang="en-US" altLang="ko-KR"/>
              <a:t> - </a:t>
            </a:r>
            <a:r>
              <a:rPr lang="ko-KR" altLang="en-US"/>
              <a:t>판다스로 처리</a:t>
            </a:r>
            <a:endParaRPr lang="en-US" altLang="ko-KR"/>
          </a:p>
          <a:p>
            <a:pPr lvl="2"/>
            <a:r>
              <a:rPr lang="en-US" altLang="ko-KR"/>
              <a:t>df_mulvar</a:t>
            </a:r>
            <a:r>
              <a:rPr lang="ko-KR" altLang="en-US"/>
              <a:t>는 다섯 개의 열을 가진 데이터프레임</a:t>
            </a:r>
            <a:endParaRPr lang="en-US" altLang="ko-KR"/>
          </a:p>
          <a:p>
            <a:pPr lvl="2"/>
            <a:r>
              <a:rPr lang="ko-KR" altLang="en-US"/>
              <a:t>버스와 열차 데이터 외에 다음 날의 요일 유형을 원</a:t>
            </a:r>
            <a:r>
              <a:rPr lang="en-US" altLang="ko-KR"/>
              <a:t>-</a:t>
            </a:r>
            <a:r>
              <a:rPr lang="ko-KR" altLang="en-US"/>
              <a:t>핫 인코딩한 </a:t>
            </a:r>
            <a:r>
              <a:rPr lang="en-US" altLang="ko-KR"/>
              <a:t>3</a:t>
            </a:r>
            <a:r>
              <a:rPr lang="ko-KR" altLang="en-US"/>
              <a:t>개의 열이 있음</a:t>
            </a:r>
            <a:r>
              <a:rPr lang="en-US" altLang="ko-KR"/>
              <a:t>(</a:t>
            </a:r>
            <a:r>
              <a:rPr lang="ko-KR" altLang="en-US"/>
              <a:t>가능한 요일 유형은 </a:t>
            </a:r>
            <a:r>
              <a:rPr lang="en-US" altLang="ko-KR"/>
              <a:t>W, A, U)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CD43366-DDB6-C2B8-BB51-907E45448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75458"/>
            <a:ext cx="57245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83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(23)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데이터를 훈련</a:t>
            </a:r>
            <a:r>
              <a:rPr lang="en-US" altLang="ko-KR"/>
              <a:t>, </a:t>
            </a:r>
            <a:r>
              <a:rPr lang="ko-KR" altLang="en-US"/>
              <a:t>검증</a:t>
            </a:r>
            <a:r>
              <a:rPr lang="en-US" altLang="ko-KR"/>
              <a:t>, </a:t>
            </a:r>
            <a:r>
              <a:rPr lang="ko-KR" altLang="en-US"/>
              <a:t>테스트 세트로 나누고 데이터셋 만들기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42CFEC7-F372-1B65-BB13-291807B2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7203"/>
            <a:ext cx="4933950" cy="1181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0087C40-0FE8-8DC7-1A94-3459B4B44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404003"/>
            <a:ext cx="74009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20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(24)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RNN </a:t>
            </a:r>
            <a:r>
              <a:rPr lang="ko-KR" altLang="en-US"/>
              <a:t>모델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A428BDA-9D1A-67C1-F804-E102BFC0A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04" y="1209536"/>
            <a:ext cx="6134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8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56" y="107957"/>
            <a:ext cx="11281052" cy="671349"/>
          </a:xfrm>
        </p:spPr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9D296E-DB97-4CBB-9C33-A2EBB9A43B92}"/>
              </a:ext>
            </a:extLst>
          </p:cNvPr>
          <p:cNvSpPr txBox="1"/>
          <p:nvPr/>
        </p:nvSpPr>
        <p:spPr>
          <a:xfrm>
            <a:off x="1898306" y="834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머신러닝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286F87E-39A5-75AB-07DE-B8228F60E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49114"/>
              </p:ext>
            </p:extLst>
          </p:nvPr>
        </p:nvGraphicFramePr>
        <p:xfrm>
          <a:off x="916656" y="1352551"/>
          <a:ext cx="1061653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한눈에 보는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과학자가 꼭 알아야 할 기초 개념과 용어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 처음부터 끝까지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주택 가격을 예측하는 회귀 작업을 살펴보면서 선형 회귀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결정 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 여러 알고리즘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시스템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훈련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신경망 구축에 필요한 모델 훈련 알고리즘 학습 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 smtClean="0">
                          <a:latin typeface="+mn-ea"/>
                          <a:ea typeface="+mn-ea"/>
                        </a:rPr>
                        <a:t>서포트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벡터 머신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SVM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의 핵심 개념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사용 방법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작동 원리 학습</a:t>
                      </a:r>
                      <a:endParaRPr lang="en-US" altLang="ko-KR" sz="13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트리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트리의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훈련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시각화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예측 방법과 </a:t>
                      </a:r>
                      <a:r>
                        <a:rPr lang="ko-KR" altLang="en-US" sz="1300" b="0" dirty="0" err="1" smtClean="0">
                          <a:latin typeface="+mn-ea"/>
                          <a:ea typeface="+mn-ea"/>
                        </a:rPr>
                        <a:t>사이킷런의</a:t>
                      </a:r>
                      <a:r>
                        <a:rPr lang="ko-KR" altLang="en-US" sz="13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CART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훈련 알고리즘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앙상블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학습과 랜덤 </a:t>
                      </a:r>
                      <a:r>
                        <a:rPr lang="ko-KR" altLang="en-US" sz="1300" b="1" dirty="0" err="1">
                          <a:latin typeface="+mn-ea"/>
                          <a:ea typeface="+mn-ea"/>
                        </a:rPr>
                        <a:t>포레스트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투표 기반 분류기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배깅과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페이스팅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부스팅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스태킹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차원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축소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고차원 공간과 차원 축소 기법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비지도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비지도 학습과 알고리즘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0CF819B2-A8C0-E49D-5ED2-FA1B4EFDC2F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1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1768063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(25)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15.3.7 </a:t>
            </a:r>
            <a:r>
              <a:rPr lang="ko-KR" altLang="en-US" b="1">
                <a:solidFill>
                  <a:srgbClr val="FF0000"/>
                </a:solidFill>
              </a:rPr>
              <a:t>여러 타임 스텝 앞 예측하기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다음 값 </a:t>
            </a:r>
            <a:r>
              <a:rPr lang="en-US" altLang="ko-KR"/>
              <a:t>14</a:t>
            </a:r>
            <a:r>
              <a:rPr lang="ko-KR" altLang="en-US"/>
              <a:t>개를 예측</a:t>
            </a:r>
            <a:endParaRPr lang="en-US" altLang="ko-KR"/>
          </a:p>
          <a:p>
            <a:pPr marL="914400" lvl="2" indent="0">
              <a:buNone/>
            </a:pPr>
            <a:r>
              <a:rPr lang="en-US" altLang="ko-KR" b="1"/>
              <a:t>[</a:t>
            </a:r>
            <a:r>
              <a:rPr lang="ko-KR" altLang="en-US" b="1"/>
              <a:t>방법 </a:t>
            </a:r>
            <a:r>
              <a:rPr lang="en-US" altLang="ko-KR" b="1"/>
              <a:t>1]</a:t>
            </a:r>
          </a:p>
          <a:p>
            <a:pPr lvl="2"/>
            <a:r>
              <a:rPr lang="ko-KR" altLang="en-US"/>
              <a:t>열차 시계열을 위해 훈련된 </a:t>
            </a:r>
            <a:r>
              <a:rPr lang="en-US" altLang="ko-KR"/>
              <a:t>univar_model </a:t>
            </a:r>
            <a:r>
              <a:rPr lang="ko-KR" altLang="en-US"/>
              <a:t>모델을 사용하여 다음 값을 예측한 다음</a:t>
            </a:r>
            <a:r>
              <a:rPr lang="en-US" altLang="ko-KR"/>
              <a:t>, </a:t>
            </a:r>
            <a:r>
              <a:rPr lang="ko-KR" altLang="en-US"/>
              <a:t>예측된 값이 실제로 발견된 것처럼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입력으로 추가</a:t>
            </a:r>
            <a:r>
              <a:rPr lang="en-US" altLang="ko-KR"/>
              <a:t>. </a:t>
            </a:r>
            <a:r>
              <a:rPr lang="ko-KR" altLang="en-US"/>
              <a:t>이 모델을 사용해 다시 다음 값을 예측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E32715D-4B53-E994-31D7-52446F2D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24" y="3037811"/>
            <a:ext cx="5009965" cy="1494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50340E9-F162-EC95-E36A-0AD0D2A0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054" y="2723828"/>
            <a:ext cx="5998774" cy="2241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DF3BB1B-D3F5-93D4-6A52-33AABDD2A95F}"/>
              </a:ext>
            </a:extLst>
          </p:cNvPr>
          <p:cNvSpPr txBox="1"/>
          <p:nvPr/>
        </p:nvSpPr>
        <p:spPr>
          <a:xfrm>
            <a:off x="5944054" y="5124219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그림 </a:t>
            </a:r>
            <a:r>
              <a:rPr lang="en-US" altLang="ko-KR" sz="1400" b="1" dirty="0"/>
              <a:t>15- 11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한 번에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스텝씩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14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스텝 앞을 예측하기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1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(26)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altLang="ko-KR" b="1"/>
              <a:t>[</a:t>
            </a:r>
            <a:r>
              <a:rPr lang="ko-KR" altLang="en-US" b="1"/>
              <a:t>방법 </a:t>
            </a:r>
            <a:r>
              <a:rPr lang="en-US" altLang="ko-KR" b="1"/>
              <a:t>2]</a:t>
            </a:r>
          </a:p>
          <a:p>
            <a:pPr lvl="2"/>
            <a:r>
              <a:rPr lang="ko-KR" altLang="en-US"/>
              <a:t>한 번에 다음 </a:t>
            </a:r>
            <a:r>
              <a:rPr lang="en-US" altLang="ko-KR"/>
              <a:t>14</a:t>
            </a:r>
            <a:r>
              <a:rPr lang="ko-KR" altLang="en-US"/>
              <a:t>개 값을 예측하는 </a:t>
            </a:r>
            <a:r>
              <a:rPr lang="en-US" altLang="ko-KR"/>
              <a:t>RNN</a:t>
            </a:r>
            <a:r>
              <a:rPr lang="ko-KR" altLang="en-US"/>
              <a:t>을 훈련</a:t>
            </a:r>
            <a:endParaRPr lang="en-US" altLang="ko-KR"/>
          </a:p>
          <a:p>
            <a:pPr lvl="2"/>
            <a:r>
              <a:rPr lang="ko-KR" altLang="en-US"/>
              <a:t>다변량 시계열</a:t>
            </a:r>
            <a:r>
              <a:rPr lang="en-US" altLang="ko-KR"/>
              <a:t>(5</a:t>
            </a:r>
            <a:r>
              <a:rPr lang="ko-KR" altLang="en-US"/>
              <a:t>개의 열 모두</a:t>
            </a:r>
            <a:r>
              <a:rPr lang="en-US" altLang="ko-KR"/>
              <a:t>)</a:t>
            </a:r>
            <a:r>
              <a:rPr lang="ko-KR" altLang="en-US"/>
              <a:t>을 입력으로 사용하고 다음 </a:t>
            </a:r>
            <a:r>
              <a:rPr lang="en-US" altLang="ko-KR"/>
              <a:t>14</a:t>
            </a:r>
            <a:r>
              <a:rPr lang="ko-KR" altLang="en-US"/>
              <a:t>일에 해당하는 열차 승객 수를 예측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CBF2611-49B5-7BD3-6834-CC948F8E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52802"/>
            <a:ext cx="76581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4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(27)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이제 출력 층의 유닛 개수가 </a:t>
            </a:r>
            <a:r>
              <a:rPr lang="en-US" altLang="ko-KR"/>
              <a:t>1</a:t>
            </a:r>
            <a:r>
              <a:rPr lang="ko-KR" altLang="en-US"/>
              <a:t>개가 아니라 </a:t>
            </a:r>
            <a:r>
              <a:rPr lang="en-US" altLang="ko-KR"/>
              <a:t>14</a:t>
            </a:r>
            <a:r>
              <a:rPr lang="ko-KR" altLang="en-US"/>
              <a:t>개여야 함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이 모델을 훈련한 후</a:t>
            </a:r>
            <a:r>
              <a:rPr lang="en-US" altLang="ko-KR"/>
              <a:t>, </a:t>
            </a:r>
            <a:r>
              <a:rPr lang="ko-KR" altLang="en-US"/>
              <a:t>다음과 같이 한 번에 다음</a:t>
            </a:r>
            <a:r>
              <a:rPr lang="en-US" altLang="ko-KR"/>
              <a:t>1 4</a:t>
            </a:r>
            <a:r>
              <a:rPr lang="ko-KR" altLang="en-US"/>
              <a:t>개 값을 예측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7A6F625-6E75-6BC2-0804-E1A790BAD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56918"/>
            <a:ext cx="5924550" cy="1419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01BAFD9-20A5-2610-EFAF-9F5CF0651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108572"/>
            <a:ext cx="68389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08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(28)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15.3.8 </a:t>
            </a:r>
            <a:r>
              <a:rPr lang="ko-KR" altLang="en-US" b="1">
                <a:solidFill>
                  <a:srgbClr val="FF0000"/>
                </a:solidFill>
              </a:rPr>
              <a:t>시퀀스</a:t>
            </a:r>
            <a:r>
              <a:rPr lang="en-US" altLang="ko-KR" b="1">
                <a:solidFill>
                  <a:srgbClr val="FF0000"/>
                </a:solidFill>
              </a:rPr>
              <a:t>-</a:t>
            </a:r>
            <a:r>
              <a:rPr lang="ko-KR" altLang="en-US" b="1">
                <a:solidFill>
                  <a:srgbClr val="FF0000"/>
                </a:solidFill>
              </a:rPr>
              <a:t>투</a:t>
            </a:r>
            <a:r>
              <a:rPr lang="en-US" altLang="ko-KR" b="1">
                <a:solidFill>
                  <a:srgbClr val="FF0000"/>
                </a:solidFill>
              </a:rPr>
              <a:t>-</a:t>
            </a:r>
            <a:r>
              <a:rPr lang="ko-KR" altLang="en-US" b="1">
                <a:solidFill>
                  <a:srgbClr val="FF0000"/>
                </a:solidFill>
              </a:rPr>
              <a:t>시퀀스 모델로 예측하기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마지막 타임 스텝에서만 다음 </a:t>
            </a:r>
            <a:r>
              <a:rPr lang="en-US" altLang="ko-KR"/>
              <a:t>14</a:t>
            </a:r>
            <a:r>
              <a:rPr lang="ko-KR" altLang="en-US"/>
              <a:t>개의 값을 예측하는 모델을 훈련하지 않고 모든 타임 스텝에서 다음 </a:t>
            </a:r>
            <a:r>
              <a:rPr lang="en-US" altLang="ko-KR"/>
              <a:t>14</a:t>
            </a:r>
            <a:r>
              <a:rPr lang="ko-KR" altLang="en-US"/>
              <a:t>개의 값을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예측하도록 훈련</a:t>
            </a:r>
            <a:endParaRPr lang="en-US" altLang="ko-KR"/>
          </a:p>
          <a:p>
            <a:pPr lvl="1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시퀀스</a:t>
            </a:r>
            <a:r>
              <a:rPr lang="en-US" altLang="ko-KR"/>
              <a:t>-</a:t>
            </a:r>
            <a:r>
              <a:rPr lang="ko-KR" altLang="en-US"/>
              <a:t>투</a:t>
            </a:r>
            <a:r>
              <a:rPr lang="en-US" altLang="ko-KR"/>
              <a:t>-</a:t>
            </a:r>
            <a:r>
              <a:rPr lang="ko-KR" altLang="en-US"/>
              <a:t>벡터 </a:t>
            </a:r>
            <a:r>
              <a:rPr lang="en-US" altLang="ko-KR"/>
              <a:t>RNN</a:t>
            </a:r>
            <a:r>
              <a:rPr lang="ko-KR" altLang="en-US"/>
              <a:t>을 시퀀스</a:t>
            </a:r>
            <a:r>
              <a:rPr lang="en-US" altLang="ko-KR"/>
              <a:t>-</a:t>
            </a:r>
            <a:r>
              <a:rPr lang="ko-KR" altLang="en-US"/>
              <a:t>투</a:t>
            </a:r>
            <a:r>
              <a:rPr lang="en-US" altLang="ko-KR"/>
              <a:t>-</a:t>
            </a:r>
            <a:r>
              <a:rPr lang="ko-KR" altLang="en-US"/>
              <a:t>시퀀스 </a:t>
            </a:r>
            <a:r>
              <a:rPr lang="en-US" altLang="ko-KR"/>
              <a:t>RNN</a:t>
            </a:r>
            <a:r>
              <a:rPr lang="ko-KR" altLang="en-US"/>
              <a:t>으로 바꿀 수 있음</a:t>
            </a:r>
            <a:endParaRPr lang="en-US" altLang="ko-KR"/>
          </a:p>
          <a:p>
            <a:pPr lvl="1"/>
            <a:r>
              <a:rPr lang="ko-KR" altLang="en-US"/>
              <a:t>이 기법의 장점은 마지막 타임 스텝의 출력뿐만 아니라 모든 타임 스텝의 </a:t>
            </a:r>
            <a:r>
              <a:rPr lang="en-US" altLang="ko-KR"/>
              <a:t>RNN </a:t>
            </a:r>
            <a:r>
              <a:rPr lang="ko-KR" altLang="en-US"/>
              <a:t>출력이 손실에 포함된다는 점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415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(29)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데이터셋은 샘플마다 입력을 위한 윈도와 출력을 위한 윈도의 시퀀스를 가져야 함</a:t>
            </a:r>
            <a:endParaRPr lang="en-US" altLang="ko-KR"/>
          </a:p>
          <a:p>
            <a:pPr lvl="2"/>
            <a:r>
              <a:rPr lang="ko-KR" altLang="en-US"/>
              <a:t>앞서 만든 </a:t>
            </a:r>
            <a:r>
              <a:rPr lang="en-US" altLang="ko-KR"/>
              <a:t>to_window() </a:t>
            </a:r>
            <a:r>
              <a:rPr lang="ko-KR" altLang="en-US"/>
              <a:t>함수를 한 행에 두 번 실행하여 연속적인 윈도의 윈도를 획득</a:t>
            </a:r>
            <a:endParaRPr lang="en-US" altLang="ko-KR"/>
          </a:p>
          <a:p>
            <a:pPr lvl="2"/>
            <a:r>
              <a:rPr lang="en-US" altLang="ko-KR"/>
              <a:t>0</a:t>
            </a:r>
            <a:r>
              <a:rPr lang="ko-KR" altLang="en-US"/>
              <a:t>에서 </a:t>
            </a:r>
            <a:r>
              <a:rPr lang="en-US" altLang="ko-KR"/>
              <a:t>6</a:t>
            </a:r>
            <a:r>
              <a:rPr lang="ko-KR" altLang="en-US"/>
              <a:t>까지의 숫자로 이루어진 시계열을 길이가 </a:t>
            </a:r>
            <a:r>
              <a:rPr lang="en-US" altLang="ko-KR"/>
              <a:t>3</a:t>
            </a:r>
            <a:r>
              <a:rPr lang="ko-KR" altLang="en-US"/>
              <a:t>인 윈도 </a:t>
            </a:r>
            <a:r>
              <a:rPr lang="en-US" altLang="ko-KR"/>
              <a:t>4</a:t>
            </a:r>
            <a:r>
              <a:rPr lang="ko-KR" altLang="en-US"/>
              <a:t>개가 연속되는 시퀀스를 담은 데이터셋으로 바꾸기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3EED240D-B3F1-327D-D61E-FE9E0D2DB70B}"/>
              </a:ext>
            </a:extLst>
          </p:cNvPr>
          <p:cNvGrpSpPr/>
          <p:nvPr/>
        </p:nvGrpSpPr>
        <p:grpSpPr>
          <a:xfrm>
            <a:off x="1524000" y="1923526"/>
            <a:ext cx="7972425" cy="3803725"/>
            <a:chOff x="2136421" y="1089025"/>
            <a:chExt cx="7972425" cy="38037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A971D56F-B163-1FEF-9765-4B16831A6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3125" y="1089025"/>
              <a:ext cx="7905750" cy="2362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20AF550A-E9C4-CC29-F5B6-3981F8EB5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6421" y="3387800"/>
              <a:ext cx="7972425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629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(30)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2"/>
            <a:r>
              <a:rPr lang="en-US" altLang="ko-KR"/>
              <a:t>map() </a:t>
            </a:r>
            <a:r>
              <a:rPr lang="ko-KR" altLang="en-US"/>
              <a:t>메서드를 사용해 윈도의 윈도를 입력과 타깃으로 나누기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0F052D0-CB97-6586-5524-F945CF2B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74118"/>
            <a:ext cx="71151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011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(31)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시퀀스</a:t>
            </a:r>
            <a:r>
              <a:rPr lang="en-US" altLang="ko-KR"/>
              <a:t>-</a:t>
            </a:r>
            <a:r>
              <a:rPr lang="ko-KR" altLang="en-US"/>
              <a:t>투</a:t>
            </a:r>
            <a:r>
              <a:rPr lang="en-US" altLang="ko-KR"/>
              <a:t>-</a:t>
            </a:r>
            <a:r>
              <a:rPr lang="ko-KR" altLang="en-US"/>
              <a:t>시퀀스 모델에 사용할 데이터셋을 준비하기 위해 또 다른 유틸리티 함수를 만들기</a:t>
            </a:r>
            <a:endParaRPr lang="en-US" altLang="ko-KR"/>
          </a:p>
          <a:p>
            <a:pPr lvl="3"/>
            <a:r>
              <a:rPr lang="ko-KR" altLang="en-US"/>
              <a:t>이 함수는 </a:t>
            </a:r>
            <a:r>
              <a:rPr lang="en-US" altLang="ko-KR"/>
              <a:t>(</a:t>
            </a:r>
            <a:r>
              <a:rPr lang="ko-KR" altLang="en-US"/>
              <a:t>선택적으로</a:t>
            </a:r>
            <a:r>
              <a:rPr lang="en-US" altLang="ko-KR"/>
              <a:t>) </a:t>
            </a:r>
            <a:r>
              <a:rPr lang="ko-KR" altLang="en-US"/>
              <a:t>셔플링과 배치 처리도 담당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26B3345-0C09-995B-98CE-50BA8FCE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14963"/>
            <a:ext cx="75628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3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 </a:t>
            </a:r>
            <a:r>
              <a:rPr lang="ko-KR" altLang="en-US" dirty="0" err="1"/>
              <a:t>시계열</a:t>
            </a:r>
            <a:r>
              <a:rPr lang="ko-KR" altLang="en-US" dirty="0"/>
              <a:t> 예측하기</a:t>
            </a:r>
            <a:r>
              <a:rPr lang="en-US" altLang="ko-KR" dirty="0"/>
              <a:t>(32)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이 함수를 사용해 데이터셋을 만들기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시퀀스</a:t>
            </a:r>
            <a:r>
              <a:rPr lang="en-US" altLang="ko-KR"/>
              <a:t>-</a:t>
            </a:r>
            <a:r>
              <a:rPr lang="ko-KR" altLang="en-US"/>
              <a:t>투</a:t>
            </a:r>
            <a:r>
              <a:rPr lang="en-US" altLang="ko-KR"/>
              <a:t>-</a:t>
            </a:r>
            <a:r>
              <a:rPr lang="ko-KR" altLang="en-US"/>
              <a:t>시퀀스 모델을 만들기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향후 </a:t>
            </a:r>
            <a:r>
              <a:rPr lang="en-US" altLang="ko-KR"/>
              <a:t>14</a:t>
            </a:r>
            <a:r>
              <a:rPr lang="ko-KR" altLang="en-US"/>
              <a:t>일 동안의 열차 승객 수를 예측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A687D21-0AB7-7ABC-8C8F-1D228DDD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66812"/>
            <a:ext cx="7029450" cy="866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E914DC5-EE08-D098-6251-F934B449A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93835"/>
            <a:ext cx="7877175" cy="1371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B1295B3-BEA2-3129-00C3-6354888AF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304818"/>
            <a:ext cx="68865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588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15.4</a:t>
            </a:r>
            <a:r>
              <a:rPr lang="ko-KR" altLang="en-US" dirty="0" smtClean="0"/>
              <a:t> </a:t>
            </a:r>
            <a:r>
              <a:rPr lang="ko-KR" altLang="en-US" dirty="0"/>
              <a:t>긴 시퀀스 다루기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15.4.1 </a:t>
            </a:r>
            <a:r>
              <a:rPr lang="ko-KR" altLang="en-US" b="1">
                <a:solidFill>
                  <a:srgbClr val="FF0000"/>
                </a:solidFill>
              </a:rPr>
              <a:t>불안정한 그레이디언트 문제와 싸우기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작은 학습률을 사용하거나 </a:t>
            </a:r>
            <a:r>
              <a:rPr lang="en-US" altLang="ko-KR"/>
              <a:t>tanh </a:t>
            </a:r>
            <a:r>
              <a:rPr lang="ko-KR" altLang="en-US"/>
              <a:t>함수 같이 수렴하는 활성화 함수를 사용하여 출력 폭주 등의 위험을 감소 </a:t>
            </a:r>
            <a:endParaRPr lang="en-US" altLang="ko-KR"/>
          </a:p>
          <a:p>
            <a:pPr lvl="1"/>
            <a:r>
              <a:rPr lang="ko-KR" altLang="en-US"/>
              <a:t>그레이디언트 자체도 폭주할 수 있으며</a:t>
            </a:r>
            <a:r>
              <a:rPr lang="en-US" altLang="ko-KR"/>
              <a:t> </a:t>
            </a:r>
            <a:r>
              <a:rPr lang="ko-KR" altLang="en-US"/>
              <a:t>훈련이 불안정하다고 느껴지면 그레이디언트의 크기를 모니터링 하고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예를 들어 텐서보드를 사용</a:t>
            </a:r>
            <a:r>
              <a:rPr lang="en-US" altLang="ko-KR"/>
              <a:t>) </a:t>
            </a:r>
            <a:r>
              <a:rPr lang="ko-KR" altLang="en-US"/>
              <a:t>그레이디언트 클리핑</a:t>
            </a:r>
            <a:r>
              <a:rPr lang="en-US" altLang="ko-KR"/>
              <a:t>(gradient clipping)</a:t>
            </a:r>
            <a:r>
              <a:rPr lang="ko-KR" altLang="en-US"/>
              <a:t>을 사용</a:t>
            </a:r>
            <a:endParaRPr lang="en-US" altLang="ko-KR"/>
          </a:p>
          <a:p>
            <a:pPr lvl="1"/>
            <a:r>
              <a:rPr lang="ko-KR" altLang="en-US"/>
              <a:t>배치 정규화는 심층 피드포워드 네트워크에서만큼 </a:t>
            </a:r>
            <a:r>
              <a:rPr lang="en-US" altLang="ko-KR"/>
              <a:t>RNN</a:t>
            </a:r>
            <a:r>
              <a:rPr lang="ko-KR" altLang="en-US"/>
              <a:t>에서 효율적으로 사용할 수 없음</a:t>
            </a:r>
            <a:endParaRPr lang="en-US" altLang="ko-KR"/>
          </a:p>
          <a:p>
            <a:pPr lvl="1"/>
            <a:r>
              <a:rPr lang="en-US" altLang="ko-KR"/>
              <a:t>RNN</a:t>
            </a:r>
            <a:r>
              <a:rPr lang="ko-KR" altLang="en-US"/>
              <a:t>에서 잘 맞는 다른 종류의 정규화는 층 정규화</a:t>
            </a:r>
            <a:r>
              <a:rPr lang="en-US" altLang="ko-KR"/>
              <a:t>(layer normalization)</a:t>
            </a:r>
          </a:p>
          <a:p>
            <a:pPr marL="914400" lvl="2" indent="0">
              <a:buNone/>
            </a:pP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224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15.4</a:t>
            </a:r>
            <a:r>
              <a:rPr lang="ko-KR" altLang="en-US" dirty="0" smtClean="0"/>
              <a:t> </a:t>
            </a:r>
            <a:r>
              <a:rPr lang="ko-KR" altLang="en-US" dirty="0"/>
              <a:t>긴 시퀀스 다루기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케라스를 사용해 간단한 메모리 셀 안에 층 정규화를 구현</a:t>
            </a:r>
            <a:endParaRPr lang="en-US" altLang="ko-KR"/>
          </a:p>
          <a:p>
            <a:pPr lvl="2"/>
            <a:r>
              <a:rPr lang="ko-KR" altLang="en-US"/>
              <a:t>사용자 정의 메모리 셀을 정의</a:t>
            </a:r>
            <a:endParaRPr lang="en-US" altLang="ko-KR"/>
          </a:p>
          <a:p>
            <a:pPr lvl="2"/>
            <a:endParaRPr lang="en-US" altLang="ko-KR"/>
          </a:p>
          <a:p>
            <a:pPr marL="914400" lvl="2" indent="0">
              <a:buNone/>
            </a:pP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C77A75F-3D42-42BF-AE2C-96595436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02082"/>
            <a:ext cx="78867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9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5DAE6BD9-534E-B46C-A041-2AE8AF2CB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20082"/>
              </p:ext>
            </p:extLst>
          </p:nvPr>
        </p:nvGraphicFramePr>
        <p:xfrm>
          <a:off x="916657" y="1376363"/>
          <a:ext cx="10616532" cy="370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인공 신경망 소개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인공 신경망과 케라스를 이용한 구현 방법</a:t>
                      </a:r>
                      <a:endParaRPr lang="en-US" altLang="ko-KR" sz="13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심층 신경망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심층 신경망의 문제와 해결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사용자 정의 모델과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텐서플로와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저수준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를 이용한 사용자 정의 모델과 훈련 알고리즘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 smtClean="0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 사용한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데이터 적재와 전처리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TFRecord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포맷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전처리 층 및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합성곱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신경망을 사용한 컴퓨터 비전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CNN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구성 요소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사용한 구현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을 사용한 시퀀스 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개념과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WaveNet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어텐션을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자연어 처리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문장 수준의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어텐션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메커니즘 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오토인코더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GAN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그리고 확산 모델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오토인코더  차원 축소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특성 추출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비지도 사전 훈련 방법과 생성 모델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강화 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강화 학습 개념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정책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그레이디언트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심층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Q-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네트워크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대규모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모델 훈련과 배포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TF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서빙과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플랫폼에 모델을 배포하는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54665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545E3CB-82CC-003C-D3BF-626496380430}"/>
              </a:ext>
            </a:extLst>
          </p:cNvPr>
          <p:cNvSpPr txBox="1"/>
          <p:nvPr/>
        </p:nvSpPr>
        <p:spPr>
          <a:xfrm>
            <a:off x="1898306" y="83471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신경망과 딥러닝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8499164D-9D1E-DF69-62E3-756AB475781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2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3219068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15.4</a:t>
            </a:r>
            <a:r>
              <a:rPr lang="ko-KR" altLang="en-US" dirty="0" smtClean="0"/>
              <a:t> </a:t>
            </a:r>
            <a:r>
              <a:rPr lang="ko-KR" altLang="en-US" dirty="0"/>
              <a:t>긴 시퀀스 다루기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사용자 정의 셀을 사용하려면 </a:t>
            </a:r>
            <a:r>
              <a:rPr lang="en-US" altLang="ko-KR"/>
              <a:t>tf.keras.layers.RNN </a:t>
            </a:r>
            <a:r>
              <a:rPr lang="ko-KR" altLang="en-US"/>
              <a:t>층을 만들어 이 셀의 객체를 전달</a:t>
            </a:r>
            <a:endParaRPr lang="en-US" altLang="ko-KR"/>
          </a:p>
          <a:p>
            <a:pPr lvl="2"/>
            <a:endParaRPr lang="en-US" altLang="ko-KR"/>
          </a:p>
          <a:p>
            <a:pPr marL="914400" lvl="2" indent="0">
              <a:buNone/>
            </a:pP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48CED06-15E2-B5F5-0134-96B496E93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64480"/>
            <a:ext cx="68199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88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15.4</a:t>
            </a:r>
            <a:r>
              <a:rPr lang="ko-KR" altLang="en-US" dirty="0" smtClean="0"/>
              <a:t> </a:t>
            </a:r>
            <a:r>
              <a:rPr lang="ko-KR" altLang="en-US" dirty="0"/>
              <a:t>긴 시퀀스 다루기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15.4.2 </a:t>
            </a:r>
            <a:r>
              <a:rPr lang="ko-KR" altLang="en-US" b="1">
                <a:solidFill>
                  <a:srgbClr val="FF0000"/>
                </a:solidFill>
              </a:rPr>
              <a:t>단기 기억 문제 해결하기</a:t>
            </a:r>
            <a:endParaRPr lang="en-US" altLang="ko-KR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b="1"/>
              <a:t>LSTM </a:t>
            </a:r>
            <a:r>
              <a:rPr lang="ko-KR" altLang="en-US" b="1"/>
              <a:t>셀</a:t>
            </a:r>
            <a:endParaRPr lang="en-US" altLang="ko-KR" b="1"/>
          </a:p>
          <a:p>
            <a:pPr lvl="1"/>
            <a:r>
              <a:rPr lang="ko-KR" altLang="en-US"/>
              <a:t>훈련이 빠르게 수렴하고 데이터에 있는 장기간의 의존성을 감지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ko-KR" altLang="en-US"/>
              <a:t>네트워크가 장기 상태에 저장할 것</a:t>
            </a:r>
            <a:r>
              <a:rPr lang="en-US" altLang="ko-KR"/>
              <a:t>, </a:t>
            </a:r>
            <a:r>
              <a:rPr lang="ko-KR" altLang="en-US"/>
              <a:t>버릴 것</a:t>
            </a:r>
            <a:r>
              <a:rPr lang="en-US" altLang="ko-KR"/>
              <a:t>, </a:t>
            </a:r>
            <a:r>
              <a:rPr lang="ko-KR" altLang="en-US"/>
              <a:t>그리고 읽어들일 것을 학습</a:t>
            </a:r>
            <a:endParaRPr lang="en-US" altLang="ko-KR"/>
          </a:p>
          <a:p>
            <a:pPr lvl="3"/>
            <a:r>
              <a:rPr lang="ko-KR" altLang="en-US"/>
              <a:t>장기 기억 </a:t>
            </a:r>
            <a:r>
              <a:rPr lang="en-US" altLang="ko-KR"/>
              <a:t>c</a:t>
            </a:r>
            <a:r>
              <a:rPr lang="en-US" altLang="ko-KR" baseline="-25000"/>
              <a:t>(t-1)</a:t>
            </a:r>
            <a:r>
              <a:rPr lang="ko-KR" altLang="en-US"/>
              <a:t>은 네트워크를 왼쪽에서 오른쪽으로 관통하면서 삭제 게이트</a:t>
            </a:r>
            <a:r>
              <a:rPr lang="en-US" altLang="ko-KR"/>
              <a:t>(forget gate)</a:t>
            </a:r>
            <a:r>
              <a:rPr lang="ko-KR" altLang="en-US"/>
              <a:t>를 지나 일부 기억을 잃고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덧셈 연산으로 새로운 기억을 추가</a:t>
            </a:r>
            <a:r>
              <a:rPr lang="en-US" altLang="ko-KR"/>
              <a:t> - </a:t>
            </a:r>
            <a:r>
              <a:rPr lang="ko-KR" altLang="en-US"/>
              <a:t>입력 게이트</a:t>
            </a:r>
            <a:r>
              <a:rPr lang="en-US" altLang="ko-KR"/>
              <a:t>(input gate)</a:t>
            </a:r>
            <a:r>
              <a:rPr lang="ko-KR" altLang="en-US"/>
              <a:t>에서 선택한 기억을 추가</a:t>
            </a:r>
            <a:endParaRPr lang="en-US" altLang="ko-KR"/>
          </a:p>
          <a:p>
            <a:pPr lvl="3"/>
            <a:r>
              <a:rPr lang="ko-KR" altLang="en-US"/>
              <a:t>만들어진 </a:t>
            </a:r>
            <a:r>
              <a:rPr lang="en-US" altLang="ko-KR"/>
              <a:t>c</a:t>
            </a:r>
            <a:r>
              <a:rPr lang="en-US" altLang="ko-KR" baseline="-25000"/>
              <a:t>(t)</a:t>
            </a:r>
            <a:r>
              <a:rPr lang="ko-KR" altLang="en-US"/>
              <a:t>는 다른 추가 변환 없이 바로 출력으로 보냄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따라서 타임 스텝마다 일부 기억이 삭제되고 일부 기억이 추가</a:t>
            </a:r>
            <a:endParaRPr lang="en-US" altLang="ko-KR"/>
          </a:p>
          <a:p>
            <a:pPr lvl="3"/>
            <a:r>
              <a:rPr lang="ko-KR" altLang="en-US"/>
              <a:t>덧셈 연산 후 이 장기 상태가 복사되어 </a:t>
            </a:r>
            <a:r>
              <a:rPr lang="en-US" altLang="ko-KR"/>
              <a:t>tanh </a:t>
            </a:r>
            <a:r>
              <a:rPr lang="ko-KR" altLang="en-US"/>
              <a:t>함수로 전달</a:t>
            </a:r>
            <a:endParaRPr lang="en-US" altLang="ko-KR"/>
          </a:p>
          <a:p>
            <a:pPr lvl="3"/>
            <a:r>
              <a:rPr lang="ko-KR" altLang="en-US"/>
              <a:t>이 결과는 출력 게이트</a:t>
            </a:r>
            <a:r>
              <a:rPr lang="en-US" altLang="ko-KR"/>
              <a:t>(output gate)</a:t>
            </a:r>
            <a:r>
              <a:rPr lang="ko-KR" altLang="en-US"/>
              <a:t>에 의해 걸러짐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이는 단기 상태 </a:t>
            </a:r>
            <a:r>
              <a:rPr lang="en-US" altLang="ko-KR"/>
              <a:t>h</a:t>
            </a:r>
            <a:r>
              <a:rPr lang="en-US" altLang="ko-KR" baseline="-25000"/>
              <a:t>(t)</a:t>
            </a:r>
            <a:r>
              <a:rPr lang="ko-KR" altLang="en-US"/>
              <a:t>를 만듦 </a:t>
            </a:r>
            <a:r>
              <a:rPr lang="en-US" altLang="ko-KR"/>
              <a:t>- </a:t>
            </a:r>
            <a:r>
              <a:rPr lang="ko-KR" altLang="en-US"/>
              <a:t>이 타임 스텝에서 셀의 출력 </a:t>
            </a:r>
            <a:r>
              <a:rPr lang="en-US" altLang="ko-KR"/>
              <a:t>y</a:t>
            </a:r>
            <a:r>
              <a:rPr lang="en-US" altLang="ko-KR" baseline="-25000"/>
              <a:t>(t)</a:t>
            </a:r>
            <a:r>
              <a:rPr lang="ko-KR" altLang="en-US"/>
              <a:t>와 동일</a:t>
            </a:r>
            <a:endParaRPr lang="en-US" altLang="ko-KR"/>
          </a:p>
          <a:p>
            <a:pPr lvl="2"/>
            <a:endParaRPr lang="en-US" altLang="ko-KR"/>
          </a:p>
          <a:p>
            <a:pPr marL="914400" lvl="2" indent="0">
              <a:buNone/>
            </a:pP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EE889BC-0A67-B68F-E3D3-DDA098D9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09775"/>
            <a:ext cx="75342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499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15.4</a:t>
            </a:r>
            <a:r>
              <a:rPr lang="ko-KR" altLang="en-US" dirty="0" smtClean="0"/>
              <a:t> </a:t>
            </a:r>
            <a:r>
              <a:rPr lang="ko-KR" altLang="en-US" dirty="0"/>
              <a:t>긴 시퀀스 다루기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LSTM</a:t>
            </a:r>
            <a:r>
              <a:rPr lang="ko-KR" altLang="en-US"/>
              <a:t>의 구조</a:t>
            </a:r>
            <a:endParaRPr lang="en-US" altLang="ko-KR"/>
          </a:p>
          <a:p>
            <a:pPr lvl="2"/>
            <a:endParaRPr lang="en-US" altLang="ko-KR"/>
          </a:p>
          <a:p>
            <a:pPr marL="914400" lvl="2" indent="0">
              <a:buNone/>
            </a:pP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D8EB6F0-547A-E89C-9ABB-AE0163B5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723" y="1381294"/>
            <a:ext cx="7314553" cy="4600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7AA0A51-8BAC-A6A1-E142-9DF4A88B5E77}"/>
              </a:ext>
            </a:extLst>
          </p:cNvPr>
          <p:cNvSpPr txBox="1"/>
          <p:nvPr/>
        </p:nvSpPr>
        <p:spPr>
          <a:xfrm>
            <a:off x="3272270" y="6042994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15-12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LSTM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셀</a:t>
            </a:r>
          </a:p>
        </p:txBody>
      </p:sp>
    </p:spTree>
    <p:extLst>
      <p:ext uri="{BB962C8B-B14F-4D97-AF65-F5344CB8AC3E}">
        <p14:creationId xmlns:p14="http://schemas.microsoft.com/office/powerpoint/2010/main" val="32347648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15.4</a:t>
            </a:r>
            <a:r>
              <a:rPr lang="ko-KR" altLang="en-US" dirty="0" smtClean="0"/>
              <a:t> </a:t>
            </a:r>
            <a:r>
              <a:rPr lang="ko-KR" altLang="en-US" dirty="0"/>
              <a:t>긴 시퀀스 다루기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하나의 샘플에 대해 타임 스텝마다 셀의 장기 상태와 단기 상태 그리고 출력을 계산하는 식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전체 미니배치에 대한 식도 매우 비슷함</a:t>
            </a:r>
            <a:r>
              <a:rPr lang="en-US" altLang="ko-KR"/>
              <a:t>)</a:t>
            </a:r>
          </a:p>
          <a:p>
            <a:pPr lvl="2"/>
            <a:endParaRPr lang="en-US" altLang="ko-KR"/>
          </a:p>
          <a:p>
            <a:pPr marL="914400" lvl="2" indent="0">
              <a:buNone/>
            </a:pP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3B68B0C-E30D-4A9B-BB22-B5683E226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591" y="2253919"/>
            <a:ext cx="3771900" cy="3390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5C53F54-5729-D733-7DE2-720609A9D0C1}"/>
              </a:ext>
            </a:extLst>
          </p:cNvPr>
          <p:cNvSpPr txBox="1"/>
          <p:nvPr/>
        </p:nvSpPr>
        <p:spPr>
          <a:xfrm>
            <a:off x="5190478" y="1774404"/>
            <a:ext cx="1811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식 </a:t>
            </a:r>
            <a:r>
              <a:rPr lang="en-US" altLang="ko-KR" sz="1400" b="1"/>
              <a:t>15-4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LSTM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계산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DF014881-FC43-CD8C-3BCC-A45AC105E337}"/>
              </a:ext>
            </a:extLst>
          </p:cNvPr>
          <p:cNvSpPr/>
          <p:nvPr/>
        </p:nvSpPr>
        <p:spPr>
          <a:xfrm>
            <a:off x="3648722" y="1591723"/>
            <a:ext cx="4935985" cy="4451271"/>
          </a:xfrm>
          <a:prstGeom prst="roundRect">
            <a:avLst>
              <a:gd name="adj" fmla="val 8689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16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15.4</a:t>
            </a:r>
            <a:r>
              <a:rPr lang="ko-KR" altLang="en-US" dirty="0" smtClean="0"/>
              <a:t> </a:t>
            </a:r>
            <a:r>
              <a:rPr lang="ko-KR" altLang="en-US" dirty="0"/>
              <a:t>긴 시퀀스 다루기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GRU </a:t>
            </a:r>
            <a:r>
              <a:rPr lang="ko-KR" altLang="en-US" b="1"/>
              <a:t>셀</a:t>
            </a:r>
            <a:endParaRPr lang="en-US" altLang="ko-KR" b="1"/>
          </a:p>
          <a:p>
            <a:pPr lvl="1"/>
            <a:r>
              <a:rPr lang="ko-KR" altLang="en-US"/>
              <a:t>게이트 순환 유닛</a:t>
            </a:r>
            <a:r>
              <a:rPr lang="en-US" altLang="ko-KR"/>
              <a:t>(gated recurrent unit, GRU)</a:t>
            </a:r>
          </a:p>
          <a:p>
            <a:pPr lvl="2"/>
            <a:r>
              <a:rPr lang="en-US" altLang="ko-KR"/>
              <a:t>GRU </a:t>
            </a:r>
            <a:r>
              <a:rPr lang="ko-KR" altLang="en-US"/>
              <a:t>셀은 </a:t>
            </a:r>
            <a:r>
              <a:rPr lang="en-US" altLang="ko-KR"/>
              <a:t>LSTM </a:t>
            </a:r>
            <a:r>
              <a:rPr lang="ko-KR" altLang="en-US"/>
              <a:t>셀의 간소화된 버전</a:t>
            </a:r>
            <a:endParaRPr lang="en-US" altLang="ko-KR"/>
          </a:p>
          <a:p>
            <a:pPr lvl="3"/>
            <a:r>
              <a:rPr lang="ko-KR" altLang="en-US"/>
              <a:t>두 상태 벡터가 하나의 벡터 </a:t>
            </a:r>
            <a:r>
              <a:rPr lang="en-US" altLang="ko-KR"/>
              <a:t>h</a:t>
            </a:r>
            <a:r>
              <a:rPr lang="en-US" altLang="ko-KR" baseline="-25000"/>
              <a:t>(t)</a:t>
            </a:r>
            <a:r>
              <a:rPr lang="ko-KR" altLang="en-US"/>
              <a:t>로 합쳐짐</a:t>
            </a:r>
            <a:endParaRPr lang="en-US" altLang="ko-KR"/>
          </a:p>
          <a:p>
            <a:pPr lvl="3"/>
            <a:r>
              <a:rPr lang="ko-KR" altLang="en-US"/>
              <a:t>하나의 게이트 제어기 </a:t>
            </a:r>
            <a:r>
              <a:rPr lang="en-US" altLang="ko-KR"/>
              <a:t>z</a:t>
            </a:r>
            <a:r>
              <a:rPr lang="en-US" altLang="ko-KR" baseline="-25000"/>
              <a:t>(t)</a:t>
            </a:r>
            <a:r>
              <a:rPr lang="ko-KR" altLang="en-US"/>
              <a:t>가 삭제 게이트와 입력 게이트를 모두 제어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게이트 제어기가 </a:t>
            </a:r>
            <a:r>
              <a:rPr lang="en-US" altLang="ko-KR"/>
              <a:t>1</a:t>
            </a:r>
            <a:r>
              <a:rPr lang="ko-KR" altLang="en-US"/>
              <a:t>을 출력하면 삭제 게이트가 열리고</a:t>
            </a:r>
            <a:r>
              <a:rPr lang="en-US" altLang="ko-KR"/>
              <a:t>(= 1) </a:t>
            </a:r>
            <a:r>
              <a:rPr lang="ko-KR" altLang="en-US"/>
              <a:t>입력 게이트가 닫힘</a:t>
            </a:r>
            <a:r>
              <a:rPr lang="en-US" altLang="ko-KR"/>
              <a:t>(1-1 = 0)</a:t>
            </a:r>
            <a:br>
              <a:rPr lang="en-US" altLang="ko-KR"/>
            </a:br>
            <a:r>
              <a:rPr lang="ko-KR" altLang="en-US"/>
              <a:t>게이트 제어기가 </a:t>
            </a:r>
            <a:r>
              <a:rPr lang="en-US" altLang="ko-KR"/>
              <a:t>0</a:t>
            </a:r>
            <a:r>
              <a:rPr lang="ko-KR" altLang="en-US"/>
              <a:t>을 출력하면 그 반대가 됨</a:t>
            </a:r>
            <a:endParaRPr lang="en-US" altLang="ko-KR"/>
          </a:p>
          <a:p>
            <a:pPr lvl="3"/>
            <a:r>
              <a:rPr lang="ko-KR" altLang="en-US"/>
              <a:t>출력 게이트가 없음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전체 상태 벡터가 매 타임 스텝마다 출력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그러나 이전 상태의 어느 부분이 주 층</a:t>
            </a:r>
            <a:r>
              <a:rPr lang="en-US" altLang="ko-KR"/>
              <a:t>(g</a:t>
            </a:r>
            <a:r>
              <a:rPr lang="en-US" altLang="ko-KR" baseline="-25000"/>
              <a:t>(t)</a:t>
            </a:r>
            <a:r>
              <a:rPr lang="en-US" altLang="ko-KR"/>
              <a:t>)</a:t>
            </a:r>
            <a:r>
              <a:rPr lang="ko-KR" altLang="en-US"/>
              <a:t>에 노출될지 제어하는 새로운 게이트 제어기 </a:t>
            </a:r>
            <a:r>
              <a:rPr lang="en-US" altLang="ko-KR"/>
              <a:t>r</a:t>
            </a:r>
            <a:r>
              <a:rPr lang="en-US" altLang="ko-KR" baseline="-25000"/>
              <a:t>(t)</a:t>
            </a:r>
            <a:r>
              <a:rPr lang="ko-KR" altLang="en-US"/>
              <a:t>가 있음</a:t>
            </a:r>
            <a:endParaRPr lang="en-US" altLang="ko-KR"/>
          </a:p>
          <a:p>
            <a:pPr lvl="2"/>
            <a:endParaRPr lang="en-US" altLang="ko-KR"/>
          </a:p>
          <a:p>
            <a:pPr marL="914400" lvl="2" indent="0">
              <a:buNone/>
            </a:pP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5607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15.4</a:t>
            </a:r>
            <a:r>
              <a:rPr lang="ko-KR" altLang="en-US" dirty="0" smtClean="0"/>
              <a:t> </a:t>
            </a:r>
            <a:r>
              <a:rPr lang="ko-KR" altLang="en-US" dirty="0"/>
              <a:t>긴 시퀀스 다루기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GRU </a:t>
            </a:r>
            <a:r>
              <a:rPr lang="ko-KR" altLang="en-US"/>
              <a:t>셀 구조</a:t>
            </a:r>
            <a:endParaRPr lang="en-US" altLang="ko-KR"/>
          </a:p>
          <a:p>
            <a:pPr lvl="2"/>
            <a:endParaRPr lang="en-US" altLang="ko-KR"/>
          </a:p>
          <a:p>
            <a:pPr marL="914400" lvl="2" indent="0">
              <a:buNone/>
            </a:pP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5C53F54-5729-D733-7DE2-720609A9D0C1}"/>
              </a:ext>
            </a:extLst>
          </p:cNvPr>
          <p:cNvSpPr txBox="1"/>
          <p:nvPr/>
        </p:nvSpPr>
        <p:spPr>
          <a:xfrm>
            <a:off x="5190478" y="6057722"/>
            <a:ext cx="1811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그림 </a:t>
            </a:r>
            <a:r>
              <a:rPr lang="en-US" altLang="ko-KR" sz="1400" b="1"/>
              <a:t>15-13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GRU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3192A5-3BDB-1426-BBB7-5AEB5139E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653" y="1223958"/>
            <a:ext cx="5900694" cy="456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241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15.4</a:t>
            </a:r>
            <a:r>
              <a:rPr lang="ko-KR" altLang="en-US" dirty="0" smtClean="0"/>
              <a:t> </a:t>
            </a:r>
            <a:r>
              <a:rPr lang="ko-KR" altLang="en-US" dirty="0"/>
              <a:t>긴 시퀀스 다루기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하나의 샘플에 대해 타임 스텝마다 셀의 상태를 계산하는 식</a:t>
            </a:r>
            <a:endParaRPr lang="en-US" altLang="ko-KR"/>
          </a:p>
          <a:p>
            <a:pPr lvl="2"/>
            <a:endParaRPr lang="en-US" altLang="ko-KR"/>
          </a:p>
          <a:p>
            <a:pPr marL="914400" lvl="2" indent="0">
              <a:buNone/>
            </a:pP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5C53F54-5729-D733-7DE2-720609A9D0C1}"/>
              </a:ext>
            </a:extLst>
          </p:cNvPr>
          <p:cNvSpPr txBox="1"/>
          <p:nvPr/>
        </p:nvSpPr>
        <p:spPr>
          <a:xfrm>
            <a:off x="5222019" y="1786467"/>
            <a:ext cx="1811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식 </a:t>
            </a:r>
            <a:r>
              <a:rPr lang="en-US" altLang="ko-KR" sz="1400" b="1"/>
              <a:t>15-5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GRU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계산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797B95E-412F-81E5-7BD0-C4F118A2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50" y="2362200"/>
            <a:ext cx="4791075" cy="21336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E83B68B0-E3E8-9B7E-3E3B-F541C2D1E60B}"/>
              </a:ext>
            </a:extLst>
          </p:cNvPr>
          <p:cNvSpPr/>
          <p:nvPr/>
        </p:nvSpPr>
        <p:spPr>
          <a:xfrm>
            <a:off x="3799643" y="1651247"/>
            <a:ext cx="4922082" cy="3036163"/>
          </a:xfrm>
          <a:prstGeom prst="roundRect">
            <a:avLst>
              <a:gd name="adj" fmla="val 10834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120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15.4</a:t>
            </a:r>
            <a:r>
              <a:rPr lang="ko-KR" altLang="en-US" dirty="0" smtClean="0"/>
              <a:t> </a:t>
            </a:r>
            <a:r>
              <a:rPr lang="ko-KR" altLang="en-US" dirty="0"/>
              <a:t>긴 시퀀스 다루기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1D </a:t>
            </a:r>
            <a:r>
              <a:rPr lang="ko-KR" altLang="en-US" b="1"/>
              <a:t>합성곱 층으로 시퀀스 처리하기</a:t>
            </a:r>
            <a:endParaRPr lang="en-US" altLang="ko-KR" b="1"/>
          </a:p>
          <a:p>
            <a:pPr lvl="1"/>
            <a:r>
              <a:rPr lang="en-US" altLang="ko-KR"/>
              <a:t>1D </a:t>
            </a:r>
            <a:r>
              <a:rPr lang="ko-KR" altLang="en-US"/>
              <a:t>합성곱 층은 시퀀스 전체에 대해 몇 개의 커널을 슬라이딩하여 커널마다 </a:t>
            </a:r>
            <a:r>
              <a:rPr lang="en-US" altLang="ko-KR"/>
              <a:t>1D </a:t>
            </a:r>
            <a:r>
              <a:rPr lang="ko-KR" altLang="en-US"/>
              <a:t>특성 맵을 출력</a:t>
            </a:r>
            <a:endParaRPr lang="en-US" altLang="ko-KR"/>
          </a:p>
          <a:p>
            <a:pPr lvl="2"/>
            <a:r>
              <a:rPr lang="ko-KR" altLang="en-US"/>
              <a:t>모델이 중요하지 않은 세부 사항은 버리고 유용한 정보를 보존하도록 학습</a:t>
            </a:r>
            <a:endParaRPr lang="en-US" altLang="ko-KR"/>
          </a:p>
          <a:p>
            <a:pPr marL="914400" lvl="2" indent="0">
              <a:buNone/>
            </a:pP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1742741-DB49-5C87-EEEA-CA793099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74991"/>
            <a:ext cx="75914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791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15.4</a:t>
            </a:r>
            <a:r>
              <a:rPr lang="ko-KR" altLang="en-US" dirty="0" smtClean="0"/>
              <a:t> </a:t>
            </a:r>
            <a:r>
              <a:rPr lang="ko-KR" altLang="en-US" dirty="0"/>
              <a:t>긴 시퀀스 다루기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WaveNet</a:t>
            </a:r>
          </a:p>
          <a:p>
            <a:pPr lvl="1"/>
            <a:r>
              <a:rPr lang="ko-KR" altLang="en-US"/>
              <a:t>층마다 </a:t>
            </a:r>
            <a:r>
              <a:rPr lang="en-US" altLang="ko-KR"/>
              <a:t>(</a:t>
            </a:r>
            <a:r>
              <a:rPr lang="ko-KR" altLang="en-US"/>
              <a:t>각 뉴런의 입력이 떨어져 있는 간격인</a:t>
            </a:r>
            <a:r>
              <a:rPr lang="en-US" altLang="ko-KR"/>
              <a:t>) </a:t>
            </a:r>
            <a:r>
              <a:rPr lang="ko-KR" altLang="en-US"/>
              <a:t>팽창 비율 </a:t>
            </a:r>
            <a:r>
              <a:rPr lang="en-US" altLang="ko-KR"/>
              <a:t>dilation rate</a:t>
            </a:r>
            <a:r>
              <a:rPr lang="ko-KR" altLang="en-US"/>
              <a:t>을 두 배로 늘리는 </a:t>
            </a:r>
            <a:r>
              <a:rPr lang="en-US" altLang="ko-KR"/>
              <a:t>1D </a:t>
            </a:r>
            <a:r>
              <a:rPr lang="ko-KR" altLang="en-US"/>
              <a:t>합성곱 층을 쌓음</a:t>
            </a:r>
            <a:endParaRPr lang="en-US" altLang="ko-KR"/>
          </a:p>
          <a:p>
            <a:pPr lvl="2"/>
            <a:r>
              <a:rPr lang="ko-KR" altLang="en-US"/>
              <a:t>하위 층은 단기 패턴을 학습하고 상위 층은 장기 패턴을 학습</a:t>
            </a:r>
            <a:endParaRPr lang="en-US" altLang="ko-KR"/>
          </a:p>
          <a:p>
            <a:pPr lvl="2"/>
            <a:r>
              <a:rPr lang="ko-KR" altLang="en-US"/>
              <a:t>팽창 비율을 두 배로 늘린 덕분에 네트워크는 아주 긴 시퀀스를 매우 효율적으로 처리</a:t>
            </a:r>
            <a:endParaRPr lang="en-US" altLang="ko-KR"/>
          </a:p>
          <a:p>
            <a:pPr marL="914400" lvl="2" indent="0">
              <a:buNone/>
            </a:pP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9953F6F-33F5-D348-AE83-92DC00D38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2348236"/>
            <a:ext cx="7686675" cy="3067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3A21D1-8461-3163-5AF4-6112D2B14CF5}"/>
              </a:ext>
            </a:extLst>
          </p:cNvPr>
          <p:cNvSpPr txBox="1"/>
          <p:nvPr/>
        </p:nvSpPr>
        <p:spPr>
          <a:xfrm>
            <a:off x="4811697" y="5553373"/>
            <a:ext cx="26544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그림 </a:t>
            </a:r>
            <a:r>
              <a:rPr lang="en-US" altLang="ko-KR" sz="1400" b="1"/>
              <a:t>15-14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WaveNet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33880069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15.4</a:t>
            </a:r>
            <a:r>
              <a:rPr lang="ko-KR" altLang="en-US" dirty="0" smtClean="0"/>
              <a:t> </a:t>
            </a:r>
            <a:r>
              <a:rPr lang="ko-KR" altLang="en-US" dirty="0"/>
              <a:t>긴 시퀀스 다루기</a:t>
            </a:r>
            <a:r>
              <a:rPr lang="en-US" altLang="ko-KR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WaveNet </a:t>
            </a:r>
            <a:r>
              <a:rPr lang="ko-KR" altLang="en-US"/>
              <a:t>구현</a:t>
            </a:r>
            <a:endParaRPr lang="en-US" altLang="ko-KR"/>
          </a:p>
          <a:p>
            <a:pPr marL="914400" lvl="2" indent="0">
              <a:buNone/>
            </a:pP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BE23AD0-EE4C-603C-A968-C4B9CC92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52247"/>
            <a:ext cx="72199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2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C9D97B6-9BD5-4C37-A600-459D917BBA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305928" cy="3437754"/>
          </a:xfrm>
        </p:spPr>
        <p:txBody>
          <a:bodyPr numCol="1" spcCol="180000"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/>
              <a:t>부록</a:t>
            </a:r>
            <a:r>
              <a:rPr lang="en-US" altLang="ko-KR" sz="1400" b="1" dirty="0" smtClean="0"/>
              <a:t> A: </a:t>
            </a:r>
            <a:r>
              <a:rPr lang="ko-KR" altLang="en-US" sz="1400" b="1" dirty="0"/>
              <a:t>연습문제 정답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B: </a:t>
            </a:r>
            <a:r>
              <a:rPr lang="ko-KR" altLang="en-US" sz="1400" b="1" dirty="0"/>
              <a:t>머신러닝 프로젝트 체크리스트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C: </a:t>
            </a:r>
            <a:r>
              <a:rPr lang="ko-KR" altLang="en-US" sz="1400" b="1" dirty="0"/>
              <a:t>자동 미분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D: </a:t>
            </a:r>
            <a:r>
              <a:rPr lang="ko-KR" altLang="en-US" sz="1400" b="1" dirty="0"/>
              <a:t>특수한 데이터 구조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E: </a:t>
            </a:r>
            <a:r>
              <a:rPr lang="ko-KR" altLang="en-US" sz="1400" b="1" dirty="0"/>
              <a:t>텐서플로 그래프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AF38E3-6494-BDF2-04C0-6AE53B3ACB20}"/>
              </a:ext>
            </a:extLst>
          </p:cNvPr>
          <p:cNvSpPr txBox="1"/>
          <p:nvPr/>
        </p:nvSpPr>
        <p:spPr>
          <a:xfrm>
            <a:off x="1898306" y="8347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부록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60EFC07-FC3A-AF14-F463-3032F0056CE5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3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221874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dirty="0"/>
              <a:t>(1)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3750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시퀀스</a:t>
            </a:r>
            <a:r>
              <a:rPr lang="en-US" altLang="ko-KR" sz="1600" dirty="0"/>
              <a:t>-</a:t>
            </a:r>
            <a:r>
              <a:rPr lang="ko-KR" altLang="en-US" sz="1600" dirty="0"/>
              <a:t>투</a:t>
            </a:r>
            <a:r>
              <a:rPr lang="en-US" altLang="ko-KR" sz="1600" dirty="0"/>
              <a:t>-</a:t>
            </a:r>
            <a:r>
              <a:rPr lang="ko-KR" altLang="en-US" sz="1600" dirty="0"/>
              <a:t>시퀀스 </a:t>
            </a:r>
            <a:r>
              <a:rPr lang="en-US" altLang="ko-KR" sz="1600" dirty="0"/>
              <a:t>RNN</a:t>
            </a:r>
            <a:r>
              <a:rPr lang="ko-KR" altLang="en-US" sz="1600" dirty="0"/>
              <a:t>을 사용한 애플리케이션에는 어떤 것들이 있나</a:t>
            </a:r>
            <a:r>
              <a:rPr lang="en-US" altLang="ko-KR" sz="1600" dirty="0"/>
              <a:t>? </a:t>
            </a:r>
            <a:r>
              <a:rPr lang="ko-KR" altLang="en-US" sz="1600" dirty="0"/>
              <a:t>시퀀스</a:t>
            </a:r>
            <a:r>
              <a:rPr lang="en-US" altLang="ko-KR" sz="1600" dirty="0"/>
              <a:t>-</a:t>
            </a:r>
            <a:r>
              <a:rPr lang="ko-KR" altLang="en-US" sz="1600" dirty="0"/>
              <a:t>투</a:t>
            </a:r>
            <a:r>
              <a:rPr lang="en-US" altLang="ko-KR" sz="1600" dirty="0"/>
              <a:t>-</a:t>
            </a:r>
            <a:r>
              <a:rPr lang="ko-KR" altLang="en-US" sz="1600" dirty="0"/>
              <a:t>벡터 </a:t>
            </a:r>
            <a:r>
              <a:rPr lang="en-US" altLang="ko-KR" sz="1600" dirty="0"/>
              <a:t>RNN</a:t>
            </a:r>
            <a:r>
              <a:rPr lang="ko-KR" altLang="en-US" sz="1600" dirty="0"/>
              <a:t>과 벡터</a:t>
            </a:r>
            <a:r>
              <a:rPr lang="en-US" altLang="ko-KR" sz="1600" dirty="0"/>
              <a:t>-</a:t>
            </a:r>
            <a:r>
              <a:rPr lang="ko-KR" altLang="en-US" sz="1600" dirty="0"/>
              <a:t>투</a:t>
            </a:r>
            <a:r>
              <a:rPr lang="en-US" altLang="ko-KR" sz="1600" dirty="0"/>
              <a:t>-</a:t>
            </a:r>
            <a:r>
              <a:rPr lang="ko-KR" altLang="en-US" sz="1600" dirty="0"/>
              <a:t>시퀀스 </a:t>
            </a:r>
            <a:r>
              <a:rPr lang="en-US" altLang="ko-KR" sz="1600" dirty="0"/>
              <a:t>RNN</a:t>
            </a:r>
            <a:r>
              <a:rPr lang="ko-KR" altLang="en-US" sz="1600" dirty="0"/>
              <a:t>은 어떤가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/>
              <a:t>RNN </a:t>
            </a:r>
            <a:r>
              <a:rPr lang="ko-KR" altLang="en-US" sz="1600" dirty="0"/>
              <a:t>층의 입력은 얼마나 많은 차원을 가지나</a:t>
            </a:r>
            <a:r>
              <a:rPr lang="en-US" altLang="ko-KR" sz="1600" dirty="0"/>
              <a:t>? </a:t>
            </a:r>
            <a:r>
              <a:rPr lang="ko-KR" altLang="en-US" sz="1600" dirty="0"/>
              <a:t>각 차원이 표현하는 것은 무엇인가</a:t>
            </a:r>
            <a:r>
              <a:rPr lang="en-US" altLang="ko-KR" sz="1600" dirty="0"/>
              <a:t>? </a:t>
            </a:r>
            <a:r>
              <a:rPr lang="ko-KR" altLang="en-US" sz="1600" dirty="0"/>
              <a:t>출력은 어떤가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심층 시퀀스</a:t>
            </a:r>
            <a:r>
              <a:rPr lang="en-US" altLang="ko-KR" sz="1600" dirty="0"/>
              <a:t>-</a:t>
            </a:r>
            <a:r>
              <a:rPr lang="ko-KR" altLang="en-US" sz="1600" dirty="0"/>
              <a:t>투</a:t>
            </a:r>
            <a:r>
              <a:rPr lang="en-US" altLang="ko-KR" sz="1600" dirty="0"/>
              <a:t>-</a:t>
            </a:r>
            <a:r>
              <a:rPr lang="ko-KR" altLang="en-US" sz="1600" dirty="0"/>
              <a:t>시퀀스 </a:t>
            </a:r>
            <a:r>
              <a:rPr lang="en-US" altLang="ko-KR" sz="1600" dirty="0"/>
              <a:t>RNN</a:t>
            </a:r>
            <a:r>
              <a:rPr lang="ko-KR" altLang="en-US" sz="1600" dirty="0"/>
              <a:t>을 만든다면 어떤 </a:t>
            </a:r>
            <a:r>
              <a:rPr lang="en-US" altLang="ko-KR" sz="1600" dirty="0"/>
              <a:t>RNN </a:t>
            </a:r>
            <a:r>
              <a:rPr lang="ko-KR" altLang="en-US" sz="1600" dirty="0"/>
              <a:t>층을 </a:t>
            </a:r>
            <a:r>
              <a:rPr lang="en-US" altLang="ko-KR" sz="1600" dirty="0" err="1"/>
              <a:t>return_sequences</a:t>
            </a:r>
            <a:r>
              <a:rPr lang="en-US" altLang="ko-KR" sz="1600" dirty="0"/>
              <a:t>=True</a:t>
            </a:r>
            <a:r>
              <a:rPr lang="ko-KR" altLang="en-US" sz="1600" dirty="0"/>
              <a:t>로 설정해야 하나</a:t>
            </a:r>
            <a:r>
              <a:rPr lang="en-US" altLang="ko-KR" sz="1600" dirty="0"/>
              <a:t>? </a:t>
            </a:r>
            <a:r>
              <a:rPr lang="ko-KR" altLang="en-US" sz="1600" dirty="0"/>
              <a:t>시퀀스</a:t>
            </a:r>
            <a:r>
              <a:rPr lang="en-US" altLang="ko-KR" sz="1600" dirty="0"/>
              <a:t>-</a:t>
            </a:r>
            <a:r>
              <a:rPr lang="ko-KR" altLang="en-US" sz="1600" dirty="0"/>
              <a:t>투</a:t>
            </a:r>
            <a:r>
              <a:rPr lang="en-US" altLang="ko-KR" sz="1600" dirty="0"/>
              <a:t>-</a:t>
            </a:r>
            <a:r>
              <a:rPr lang="ko-KR" altLang="en-US" sz="1600" dirty="0"/>
              <a:t>벡터 </a:t>
            </a:r>
            <a:r>
              <a:rPr lang="en-US" altLang="ko-KR" sz="1600" dirty="0"/>
              <a:t>RNN</a:t>
            </a:r>
            <a:r>
              <a:rPr lang="ko-KR" altLang="en-US" sz="1600" dirty="0"/>
              <a:t>은 어떤가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일자별 단변량 시계열 데이터를 가지고 다음 </a:t>
            </a:r>
            <a:r>
              <a:rPr lang="en-US" altLang="ko-KR" sz="1600" dirty="0"/>
              <a:t>7</a:t>
            </a:r>
            <a:r>
              <a:rPr lang="ko-KR" altLang="en-US" sz="1600" dirty="0"/>
              <a:t>일을 예측하려고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어떤 </a:t>
            </a:r>
            <a:r>
              <a:rPr lang="en-US" altLang="ko-KR" sz="1600" dirty="0"/>
              <a:t>RNN </a:t>
            </a:r>
            <a:r>
              <a:rPr lang="ko-KR" altLang="en-US" sz="1600" dirty="0"/>
              <a:t>구조를 사용해야 하나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/>
              <a:t>RNN</a:t>
            </a:r>
            <a:r>
              <a:rPr lang="ko-KR" altLang="en-US" sz="1600" dirty="0"/>
              <a:t>을 훈련할 때 주요 문제는 무엇인가</a:t>
            </a:r>
            <a:r>
              <a:rPr lang="en-US" altLang="ko-KR" sz="1600" dirty="0"/>
              <a:t>? </a:t>
            </a:r>
            <a:r>
              <a:rPr lang="ko-KR" altLang="en-US" sz="1600" dirty="0"/>
              <a:t>어떻게 이를 처리할 수 있나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/>
              <a:t>LSTM </a:t>
            </a:r>
            <a:r>
              <a:rPr lang="ko-KR" altLang="en-US" sz="1600" dirty="0"/>
              <a:t>셀의 구조를 그릴 수 있나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왜 </a:t>
            </a:r>
            <a:r>
              <a:rPr lang="en-US" altLang="ko-KR" sz="1600" dirty="0"/>
              <a:t>RNN </a:t>
            </a:r>
            <a:r>
              <a:rPr lang="ko-KR" altLang="en-US" sz="1600" dirty="0"/>
              <a:t>안에 </a:t>
            </a:r>
            <a:r>
              <a:rPr lang="en-US" altLang="ko-KR" sz="1600" dirty="0"/>
              <a:t>1D </a:t>
            </a:r>
            <a:r>
              <a:rPr lang="ko-KR" altLang="en-US" sz="1600" dirty="0"/>
              <a:t>합성곱 층을 사용해야 하나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영상을 분류하기 위해 어떤 신경망 구조를 사용할 수 있나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텐서플로 데이터셋에서 제공하는 </a:t>
            </a:r>
            <a:r>
              <a:rPr lang="en-US" altLang="ko-KR" sz="1600" dirty="0" err="1"/>
              <a:t>SketchRNN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데이터셋으로 분류 모델을 훈련해보기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29963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dirty="0"/>
              <a:t>(2)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3750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10"/>
            </a:pPr>
            <a:r>
              <a:rPr lang="ko-KR" altLang="en-US" sz="1600" dirty="0"/>
              <a:t>바흐 합창곡</a:t>
            </a:r>
            <a:r>
              <a:rPr lang="en-US" altLang="ko-KR" sz="1600" baseline="30000" dirty="0"/>
              <a:t>chorale</a:t>
            </a:r>
            <a:r>
              <a:rPr lang="en-US" altLang="ko-KR" sz="1600" dirty="0"/>
              <a:t>(https://homl.info/bach) </a:t>
            </a:r>
            <a:r>
              <a:rPr lang="ko-KR" altLang="en-US" sz="1600" dirty="0"/>
              <a:t>데이터셋을 다운로드하여 압축을 해제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이 데이터셋은 요한 제바스티안 바흐가 작곡한 </a:t>
            </a:r>
            <a:r>
              <a:rPr lang="en-US" altLang="ko-KR" sz="1600" dirty="0"/>
              <a:t>382</a:t>
            </a:r>
            <a:r>
              <a:rPr lang="ko-KR" altLang="en-US" sz="1600" dirty="0"/>
              <a:t>개의 합창곡으로 구성되어 있음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각 곡은 </a:t>
            </a:r>
            <a:r>
              <a:rPr lang="en-US" altLang="ko-KR" sz="1600" dirty="0"/>
              <a:t>100</a:t>
            </a:r>
            <a:r>
              <a:rPr lang="ko-KR" altLang="en-US" sz="1600" dirty="0"/>
              <a:t>에서 </a:t>
            </a:r>
            <a:r>
              <a:rPr lang="en-US" altLang="ko-KR" sz="1600" dirty="0"/>
              <a:t>640</a:t>
            </a:r>
            <a:r>
              <a:rPr lang="ko-KR" altLang="en-US" sz="1600" dirty="0"/>
              <a:t>까지 타임 스텝 길이이며</a:t>
            </a:r>
            <a:r>
              <a:rPr lang="en-US" altLang="ko-KR" sz="1600" dirty="0"/>
              <a:t>, </a:t>
            </a:r>
            <a:r>
              <a:rPr lang="ko-KR" altLang="en-US" sz="1600" dirty="0"/>
              <a:t>각 타임 스텝은 </a:t>
            </a:r>
            <a:r>
              <a:rPr lang="en-US" altLang="ko-KR" sz="1600" dirty="0"/>
              <a:t>4</a:t>
            </a:r>
            <a:r>
              <a:rPr lang="ko-KR" altLang="en-US" sz="1600" dirty="0"/>
              <a:t>개의 정수를 담고 있음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각 정수는 피아노 음표의 인덱스에 해당</a:t>
            </a:r>
            <a:r>
              <a:rPr lang="en-US" altLang="ko-KR" sz="1600" dirty="0"/>
              <a:t>(</a:t>
            </a:r>
            <a:r>
              <a:rPr lang="ko-KR" altLang="en-US" sz="1600" dirty="0"/>
              <a:t>연주되는 음표가 없다는 것을 의미하는 </a:t>
            </a:r>
            <a:r>
              <a:rPr lang="en-US" altLang="ko-KR" sz="1600" dirty="0"/>
              <a:t>0</a:t>
            </a:r>
            <a:r>
              <a:rPr lang="ko-KR" altLang="en-US" sz="1600" dirty="0"/>
              <a:t>은 제외</a:t>
            </a:r>
            <a:r>
              <a:rPr lang="en-US" altLang="ko-KR" sz="1600" dirty="0"/>
              <a:t>). 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타임 </a:t>
            </a:r>
            <a:r>
              <a:rPr lang="ko-KR" altLang="en-US" sz="1600" dirty="0"/>
              <a:t>스텝 시퀀스가 주어지면 다음 타임 스텝</a:t>
            </a:r>
            <a:r>
              <a:rPr lang="en-US" altLang="ko-KR" sz="1600" dirty="0"/>
              <a:t>(4</a:t>
            </a:r>
            <a:r>
              <a:rPr lang="ko-KR" altLang="en-US" sz="1600" dirty="0"/>
              <a:t>개의 음표</a:t>
            </a:r>
            <a:r>
              <a:rPr lang="en-US" altLang="ko-KR" sz="1600" dirty="0"/>
              <a:t>)</a:t>
            </a:r>
            <a:r>
              <a:rPr lang="ko-KR" altLang="en-US" sz="1600" dirty="0"/>
              <a:t>을 예측할 수 있는 순환 모델</a:t>
            </a:r>
            <a:r>
              <a:rPr lang="en-US" altLang="ko-KR" sz="1600" dirty="0"/>
              <a:t>, </a:t>
            </a:r>
            <a:r>
              <a:rPr lang="ko-KR" altLang="en-US" sz="1600" dirty="0"/>
              <a:t>합성곱 모델 또는 두 가지를 합친 모델을 훈련하기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그 다음 이 모델을 사용해 한 번에 하나의 음표씩 바흐와 같은 음악을 생성하기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코랄의 시작 부분을 모델에 주입하고 다음 타임 스텝을 예측하기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이 타임 스텝을 입력 시퀀스에 추가하여 모델이 다음 음표를 예측하게 만드는 식임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또 바흐를 위한 구글 두들에 사용한 구글의 </a:t>
            </a:r>
            <a:r>
              <a:rPr lang="en-US" altLang="ko-KR" sz="1600" dirty="0" err="1"/>
              <a:t>Coconet</a:t>
            </a:r>
            <a:r>
              <a:rPr lang="en-US" altLang="ko-KR" sz="1600" dirty="0"/>
              <a:t> </a:t>
            </a:r>
            <a:r>
              <a:rPr lang="ko-KR" altLang="en-US" sz="1600" dirty="0"/>
              <a:t>모델</a:t>
            </a:r>
            <a:r>
              <a:rPr lang="en-US" altLang="ko-KR" sz="1600" dirty="0"/>
              <a:t>(https://homl.info/coconet)</a:t>
            </a:r>
            <a:r>
              <a:rPr lang="ko-KR" altLang="en-US" sz="1600" dirty="0"/>
              <a:t>을 확인해보기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599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en-US" altLang="ko-KR" dirty="0"/>
              <a:t>RNN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을 사용한 시퀀스 처리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95754" y="2317101"/>
            <a:ext cx="10034954" cy="4138153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 smtClean="0"/>
              <a:t>15.1   </a:t>
            </a:r>
            <a:r>
              <a:rPr lang="ko-KR" altLang="en-US" dirty="0"/>
              <a:t>순환 뉴런과 순환 층</a:t>
            </a:r>
            <a:endParaRPr lang="en-US" altLang="ko-KR" dirty="0"/>
          </a:p>
          <a:p>
            <a:r>
              <a:rPr lang="en-US" altLang="ko-KR" dirty="0" smtClean="0"/>
              <a:t>15.2   </a:t>
            </a:r>
            <a:r>
              <a:rPr lang="en-US" altLang="ko-KR" dirty="0"/>
              <a:t>RNN </a:t>
            </a:r>
            <a:r>
              <a:rPr lang="ko-KR" altLang="en-US" dirty="0"/>
              <a:t>훈련하기</a:t>
            </a:r>
            <a:endParaRPr lang="en-US" altLang="ko-KR" dirty="0"/>
          </a:p>
          <a:p>
            <a:r>
              <a:rPr lang="en-US" altLang="ko-KR" dirty="0" smtClean="0"/>
              <a:t>15.3   </a:t>
            </a:r>
            <a:r>
              <a:rPr lang="ko-KR" altLang="en-US" dirty="0"/>
              <a:t>시계열 예측하기</a:t>
            </a:r>
            <a:endParaRPr lang="en-US" altLang="ko-KR" dirty="0"/>
          </a:p>
          <a:p>
            <a:r>
              <a:rPr lang="en-US" altLang="ko-KR" dirty="0" smtClean="0"/>
              <a:t>15.4   </a:t>
            </a:r>
            <a:r>
              <a:rPr lang="ko-KR" altLang="en-US" dirty="0"/>
              <a:t>긴 시퀀스 다루기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8219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 smtClean="0">
                <a:cs typeface="+mj-cs"/>
              </a:rPr>
              <a:t>15</a:t>
            </a:r>
            <a:r>
              <a:rPr lang="ko-KR" altLang="en-US" sz="3200" b="1" dirty="0" smtClean="0">
                <a:cs typeface="+mj-cs"/>
              </a:rPr>
              <a:t>장</a:t>
            </a:r>
            <a:r>
              <a:rPr lang="en-US" altLang="ko-KR" sz="3200" b="1" dirty="0" smtClean="0">
                <a:cs typeface="+mj-cs"/>
              </a:rPr>
              <a:t> </a:t>
            </a:r>
            <a:r>
              <a:rPr lang="en-US" altLang="ko-KR" sz="3200" b="1" dirty="0">
                <a:cs typeface="+mj-cs"/>
              </a:rPr>
              <a:t>RNN</a:t>
            </a:r>
            <a:r>
              <a:rPr lang="ko-KR" altLang="en-US" sz="3200" b="1" dirty="0">
                <a:cs typeface="+mj-cs"/>
              </a:rPr>
              <a:t>과 </a:t>
            </a:r>
            <a:r>
              <a:rPr lang="en-US" altLang="ko-KR" sz="3200" b="1" dirty="0">
                <a:cs typeface="+mj-cs"/>
              </a:rPr>
              <a:t>CNN</a:t>
            </a:r>
            <a:r>
              <a:rPr lang="ko-KR" altLang="en-US" sz="3200" b="1" dirty="0">
                <a:cs typeface="+mj-cs"/>
              </a:rPr>
              <a:t>을 사용한 시퀀스 처리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RNN </a:t>
            </a:r>
            <a:r>
              <a:rPr lang="ko-KR" altLang="en-US" sz="1600" dirty="0"/>
              <a:t>개념과 </a:t>
            </a:r>
            <a:r>
              <a:rPr lang="en-US" altLang="ko-KR" sz="1600" dirty="0" err="1"/>
              <a:t>WaveNet</a:t>
            </a:r>
            <a:r>
              <a:rPr lang="en-US" altLang="ko-KR" sz="1600" dirty="0"/>
              <a:t> </a:t>
            </a:r>
            <a:r>
              <a:rPr lang="ko-KR" altLang="en-US" sz="1600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15.1</a:t>
            </a:r>
            <a:r>
              <a:rPr lang="ko-KR" altLang="en-US" dirty="0" smtClean="0"/>
              <a:t> </a:t>
            </a:r>
            <a:r>
              <a:rPr lang="ko-KR" altLang="en-US" dirty="0"/>
              <a:t>순환 뉴런과 순환 층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15.1 </a:t>
            </a:r>
            <a:r>
              <a:rPr lang="ko-KR" altLang="en-US" b="1">
                <a:solidFill>
                  <a:srgbClr val="FF0000"/>
                </a:solidFill>
              </a:rPr>
              <a:t>순환 뉴런과 순환 층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순환 신경망은 피드포워드 신경망과 매우 비슷하지만 뒤쪽으로 순환하는 연결도 있다는 것이 다른 점</a:t>
            </a:r>
            <a:endParaRPr lang="en-US" altLang="ko-KR"/>
          </a:p>
          <a:p>
            <a:pPr lvl="2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입력을 받아 출력을 만들고 자신에게도 출력을 보내는 뉴런 하나로 구성된 가장 간단한 </a:t>
            </a:r>
            <a:r>
              <a:rPr lang="en-US" altLang="ko-KR"/>
              <a:t>RNN</a:t>
            </a:r>
          </a:p>
          <a:p>
            <a:pPr lvl="3"/>
            <a:r>
              <a:rPr lang="ko-KR" altLang="en-US"/>
              <a:t>각 타임 스텝</a:t>
            </a:r>
            <a:r>
              <a:rPr lang="en-US" altLang="ko-KR"/>
              <a:t>(time step, t) </a:t>
            </a:r>
            <a:r>
              <a:rPr lang="ko-KR" altLang="en-US"/>
              <a:t>또는 프레임</a:t>
            </a:r>
            <a:r>
              <a:rPr lang="en-US" altLang="ko-KR"/>
              <a:t>(frame)</a:t>
            </a:r>
            <a:r>
              <a:rPr lang="ko-KR" altLang="en-US"/>
              <a:t>마다 이 순환 뉴런 </a:t>
            </a:r>
            <a:r>
              <a:rPr lang="en-US" altLang="ko-KR"/>
              <a:t>recurrent neuron</a:t>
            </a:r>
            <a:r>
              <a:rPr lang="ko-KR" altLang="en-US"/>
              <a:t>은 </a:t>
            </a:r>
            <a:r>
              <a:rPr lang="en-US" altLang="ko-KR"/>
              <a:t>x</a:t>
            </a:r>
            <a:r>
              <a:rPr lang="en-US" altLang="ko-KR" baseline="-25000"/>
              <a:t>(t)</a:t>
            </a:r>
            <a:r>
              <a:rPr lang="ko-KR" altLang="en-US"/>
              <a:t>와 이전 타임 스텝의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출력인 </a:t>
            </a:r>
            <a:r>
              <a:rPr lang="en-US" altLang="ko-KR"/>
              <a:t>ŷ</a:t>
            </a:r>
            <a:r>
              <a:rPr lang="en-US" altLang="ko-KR" baseline="-25000"/>
              <a:t>(t-1)</a:t>
            </a:r>
            <a:r>
              <a:rPr lang="ko-KR" altLang="en-US"/>
              <a:t>을 입력으로 받음</a:t>
            </a:r>
            <a:endParaRPr lang="en-US" altLang="ko-KR"/>
          </a:p>
          <a:p>
            <a:pPr lvl="3"/>
            <a:r>
              <a:rPr lang="ko-KR" altLang="en-US"/>
              <a:t>첫 번째 타임 스텝에서는 이전 출력이 없으므로 일반적으로 </a:t>
            </a:r>
            <a:r>
              <a:rPr lang="en-US" altLang="ko-KR"/>
              <a:t>0</a:t>
            </a:r>
            <a:r>
              <a:rPr lang="ko-KR" altLang="en-US"/>
              <a:t>으로 설정</a:t>
            </a:r>
            <a:endParaRPr lang="en-US" altLang="ko-KR"/>
          </a:p>
          <a:p>
            <a:pPr lvl="3"/>
            <a:r>
              <a:rPr lang="ko-KR" altLang="en-US"/>
              <a:t>이 작은 네트워크를 </a:t>
            </a:r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15-1] </a:t>
            </a:r>
            <a:r>
              <a:rPr lang="ko-KR" altLang="en-US"/>
              <a:t>오른쪽 그림처럼 시간을 축으로 하여 표현할 수 있는데 이를 시간에 따라 네트워크를 펼쳤다</a:t>
            </a:r>
            <a:r>
              <a:rPr lang="en-US" altLang="ko-KR"/>
              <a:t>(unrolling the network through time)</a:t>
            </a:r>
            <a:r>
              <a:rPr lang="ko-KR" altLang="en-US"/>
              <a:t>고 표현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94033D5-E2AF-7E70-C1DE-D4AE4CFDE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234" y="3561010"/>
            <a:ext cx="4663734" cy="20491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ED7A41E-7C4E-7E9F-4A4B-C0A602EA6F48}"/>
              </a:ext>
            </a:extLst>
          </p:cNvPr>
          <p:cNvSpPr txBox="1"/>
          <p:nvPr/>
        </p:nvSpPr>
        <p:spPr>
          <a:xfrm>
            <a:off x="3045041" y="5685969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15-1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순환 뉴런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과 타임 스텝으로 펼친 모습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505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23931</TotalTime>
  <Words>3245</Words>
  <Application>Microsoft Office PowerPoint</Application>
  <PresentationFormat>사용자 지정</PresentationFormat>
  <Paragraphs>476</Paragraphs>
  <Slides>61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Office 테마</vt:lpstr>
      <vt:lpstr>핸즈온 머신러닝(3판)</vt:lpstr>
      <vt:lpstr>시작하기 전에</vt:lpstr>
      <vt:lpstr>3판의 주요 변경 내용</vt:lpstr>
      <vt:lpstr>이 책의 학습 목표</vt:lpstr>
      <vt:lpstr>이 책의 학습 목표</vt:lpstr>
      <vt:lpstr>이 책의 학습 목표</vt:lpstr>
      <vt:lpstr>Contents</vt:lpstr>
      <vt:lpstr>PowerPoint 프레젠테이션</vt:lpstr>
      <vt:lpstr>15.1 순환 뉴런과 순환 층(1)</vt:lpstr>
      <vt:lpstr>15.1 순환 뉴런과 순환 층(2)</vt:lpstr>
      <vt:lpstr>15.1 순환 뉴런과 순환 층(3)</vt:lpstr>
      <vt:lpstr>15.1 순환 뉴런과 순환 층(4)</vt:lpstr>
      <vt:lpstr>15.1 순환 뉴런과 순환 층(5)</vt:lpstr>
      <vt:lpstr>15.2 RNN 훈련하기</vt:lpstr>
      <vt:lpstr>15.3 시계열 예측하기(1)</vt:lpstr>
      <vt:lpstr>15.3 시계열 예측하기(1)</vt:lpstr>
      <vt:lpstr>15.3 시계열 예측하기(2)</vt:lpstr>
      <vt:lpstr>15.3 시계열 예측하기(3)</vt:lpstr>
      <vt:lpstr>15.3 시계열 예측하기(4)</vt:lpstr>
      <vt:lpstr>15.3 시계열 예측하기(5)</vt:lpstr>
      <vt:lpstr>15.3 시계열 예측하기(6)</vt:lpstr>
      <vt:lpstr>15.3 시계열 예측하기(7)</vt:lpstr>
      <vt:lpstr>15.3 시계열 예측하기(8)</vt:lpstr>
      <vt:lpstr>15.3 시계열 예측하기(9)</vt:lpstr>
      <vt:lpstr>15.3 시계열 예측하기(10)</vt:lpstr>
      <vt:lpstr>15.3 시계열 예측하기(11)</vt:lpstr>
      <vt:lpstr>15.3 시계열 예측하기(12)</vt:lpstr>
      <vt:lpstr>15.3 시계열 예측하기(13)</vt:lpstr>
      <vt:lpstr>15.3 시계열 예측하기(14)</vt:lpstr>
      <vt:lpstr>15.3 시계열 예측하기(15)</vt:lpstr>
      <vt:lpstr>15.3 시계열 예측하기(16)</vt:lpstr>
      <vt:lpstr>15.3 시계열 예측하기(17)</vt:lpstr>
      <vt:lpstr>15.3 시계열 예측하기(18)</vt:lpstr>
      <vt:lpstr>15.3 시계열 예측하기(19)</vt:lpstr>
      <vt:lpstr>15.3 시계열 예측하기(20)</vt:lpstr>
      <vt:lpstr>15.3 시계열 예측하기(21)</vt:lpstr>
      <vt:lpstr>15.3 시계열 예측하기(22)</vt:lpstr>
      <vt:lpstr>15.3 시계열 예측하기(23)</vt:lpstr>
      <vt:lpstr>15.3 시계열 예측하기(24)</vt:lpstr>
      <vt:lpstr>15.3 시계열 예측하기(25)</vt:lpstr>
      <vt:lpstr>15.3 시계열 예측하기(26)</vt:lpstr>
      <vt:lpstr>15.3 시계열 예측하기(27)</vt:lpstr>
      <vt:lpstr>15.3 시계열 예측하기(28)</vt:lpstr>
      <vt:lpstr>15.3 시계열 예측하기(29)</vt:lpstr>
      <vt:lpstr>15.3 시계열 예측하기(30)</vt:lpstr>
      <vt:lpstr>15.3 시계열 예측하기(31)</vt:lpstr>
      <vt:lpstr>15.3 시계열 예측하기(32)</vt:lpstr>
      <vt:lpstr>15.4 긴 시퀀스 다루기(1)</vt:lpstr>
      <vt:lpstr>15.4 긴 시퀀스 다루기(2)</vt:lpstr>
      <vt:lpstr>15.4 긴 시퀀스 다루기(3)</vt:lpstr>
      <vt:lpstr>15.4 긴 시퀀스 다루기(4)</vt:lpstr>
      <vt:lpstr>15.4 긴 시퀀스 다루기(5)</vt:lpstr>
      <vt:lpstr>15.4 긴 시퀀스 다루기(6)</vt:lpstr>
      <vt:lpstr>15.4 긴 시퀀스 다루기(7)</vt:lpstr>
      <vt:lpstr>15.4 긴 시퀀스 다루기(8)</vt:lpstr>
      <vt:lpstr>15.4 긴 시퀀스 다루기(9)</vt:lpstr>
      <vt:lpstr>15.4 긴 시퀀스 다루기(10)</vt:lpstr>
      <vt:lpstr>15.4 긴 시퀀스 다루기(11)</vt:lpstr>
      <vt:lpstr>15.4 긴 시퀀스 다루기(12)</vt:lpstr>
      <vt:lpstr>연습문제(1)</vt:lpstr>
      <vt:lpstr>연습문제(2)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이채윤</cp:lastModifiedBy>
  <cp:revision>452</cp:revision>
  <dcterms:created xsi:type="dcterms:W3CDTF">2020-01-31T07:25:46Z</dcterms:created>
  <dcterms:modified xsi:type="dcterms:W3CDTF">2023-10-16T05:43:27Z</dcterms:modified>
</cp:coreProperties>
</file>