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9"/>
  </p:notesMasterIdLst>
  <p:handoutMasterIdLst>
    <p:handoutMasterId r:id="rId80"/>
  </p:handoutMasterIdLst>
  <p:sldIdLst>
    <p:sldId id="2433" r:id="rId2"/>
    <p:sldId id="2511" r:id="rId3"/>
    <p:sldId id="2512" r:id="rId4"/>
    <p:sldId id="2508" r:id="rId5"/>
    <p:sldId id="2509" r:id="rId6"/>
    <p:sldId id="2510" r:id="rId7"/>
    <p:sldId id="2356" r:id="rId8"/>
    <p:sldId id="2341" r:id="rId9"/>
    <p:sldId id="2347" r:id="rId10"/>
    <p:sldId id="2439" r:id="rId11"/>
    <p:sldId id="2440" r:id="rId12"/>
    <p:sldId id="2441" r:id="rId13"/>
    <p:sldId id="2442" r:id="rId14"/>
    <p:sldId id="2443" r:id="rId15"/>
    <p:sldId id="2444" r:id="rId16"/>
    <p:sldId id="2445" r:id="rId17"/>
    <p:sldId id="2446" r:id="rId18"/>
    <p:sldId id="2447" r:id="rId19"/>
    <p:sldId id="2448" r:id="rId20"/>
    <p:sldId id="2449" r:id="rId21"/>
    <p:sldId id="2450" r:id="rId22"/>
    <p:sldId id="2451" r:id="rId23"/>
    <p:sldId id="2453" r:id="rId24"/>
    <p:sldId id="2454" r:id="rId25"/>
    <p:sldId id="2455" r:id="rId26"/>
    <p:sldId id="2456" r:id="rId27"/>
    <p:sldId id="2457" r:id="rId28"/>
    <p:sldId id="2458" r:id="rId29"/>
    <p:sldId id="2459" r:id="rId30"/>
    <p:sldId id="2460" r:id="rId31"/>
    <p:sldId id="2461" r:id="rId32"/>
    <p:sldId id="2462" r:id="rId33"/>
    <p:sldId id="2463" r:id="rId34"/>
    <p:sldId id="2464" r:id="rId35"/>
    <p:sldId id="2465" r:id="rId36"/>
    <p:sldId id="2466" r:id="rId37"/>
    <p:sldId id="2467" r:id="rId38"/>
    <p:sldId id="2468" r:id="rId39"/>
    <p:sldId id="2469" r:id="rId40"/>
    <p:sldId id="2470" r:id="rId41"/>
    <p:sldId id="2471" r:id="rId42"/>
    <p:sldId id="2472" r:id="rId43"/>
    <p:sldId id="2473" r:id="rId44"/>
    <p:sldId id="2474" r:id="rId45"/>
    <p:sldId id="2475" r:id="rId46"/>
    <p:sldId id="2476" r:id="rId47"/>
    <p:sldId id="2477" r:id="rId48"/>
    <p:sldId id="2478" r:id="rId49"/>
    <p:sldId id="2479" r:id="rId50"/>
    <p:sldId id="2480" r:id="rId51"/>
    <p:sldId id="2481" r:id="rId52"/>
    <p:sldId id="2482" r:id="rId53"/>
    <p:sldId id="2483" r:id="rId54"/>
    <p:sldId id="2484" r:id="rId55"/>
    <p:sldId id="2485" r:id="rId56"/>
    <p:sldId id="2486" r:id="rId57"/>
    <p:sldId id="2487" r:id="rId58"/>
    <p:sldId id="2488" r:id="rId59"/>
    <p:sldId id="2489" r:id="rId60"/>
    <p:sldId id="2490" r:id="rId61"/>
    <p:sldId id="2491" r:id="rId62"/>
    <p:sldId id="2492" r:id="rId63"/>
    <p:sldId id="2493" r:id="rId64"/>
    <p:sldId id="2494" r:id="rId65"/>
    <p:sldId id="2495" r:id="rId66"/>
    <p:sldId id="2496" r:id="rId67"/>
    <p:sldId id="2497" r:id="rId68"/>
    <p:sldId id="2498" r:id="rId69"/>
    <p:sldId id="2499" r:id="rId70"/>
    <p:sldId id="2501" r:id="rId71"/>
    <p:sldId id="2500" r:id="rId72"/>
    <p:sldId id="2502" r:id="rId73"/>
    <p:sldId id="2503" r:id="rId74"/>
    <p:sldId id="2504" r:id="rId75"/>
    <p:sldId id="2505" r:id="rId76"/>
    <p:sldId id="2452" r:id="rId77"/>
    <p:sldId id="2424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76" userDrawn="1">
          <p15:clr>
            <a:srgbClr val="A4A3A4"/>
          </p15:clr>
        </p15:guide>
        <p15:guide id="5" orient="horz" pos="2682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806" y="-2669"/>
      </p:cViewPr>
      <p:guideLst>
        <p:guide orient="horz" pos="2319"/>
        <p:guide orient="horz" pos="2682"/>
        <p:guide orient="horz" pos="686"/>
        <p:guide pos="3840"/>
        <p:guide pos="3976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="" xmlns:a16="http://schemas.microsoft.com/office/drawing/2014/main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="" xmlns:a16="http://schemas.microsoft.com/office/drawing/2014/main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=""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/>
              <a:t>머신러닝</a:t>
            </a:r>
            <a:r>
              <a:rPr lang="en-US" altLang="ko-KR"/>
              <a:t>(3</a:t>
            </a:r>
            <a:r>
              <a:rPr lang="ko-KR" altLang="en-US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신경망과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r>
              <a:rPr lang="en-US" dirty="0" smtClean="0"/>
              <a:t>16</a:t>
            </a:r>
            <a:r>
              <a:rPr lang="ko-KR" altLang="en-US" dirty="0" smtClean="0"/>
              <a:t>장</a:t>
            </a:r>
            <a:r>
              <a:rPr lang="en-US" dirty="0" smtClean="0"/>
              <a:t> </a:t>
            </a:r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ko-KR" altLang="en-US" dirty="0" err="1"/>
              <a:t>어텐션을</a:t>
            </a:r>
            <a:r>
              <a:rPr lang="ko-KR" altLang="en-US" dirty="0"/>
              <a:t> 사용한 자연어 처리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16.1.1 </a:t>
            </a:r>
            <a:r>
              <a:rPr lang="ko-KR" altLang="en-US" b="1">
                <a:solidFill>
                  <a:srgbClr val="FF0000"/>
                </a:solidFill>
              </a:rPr>
              <a:t>훈련 데이터셋 만들기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tf.keras.utils.get_file() </a:t>
            </a:r>
            <a:r>
              <a:rPr lang="ko-KR" altLang="en-US"/>
              <a:t>함수로 셰익스피어 작품을 모두 다운로드하고 처음 몇 줄을 출력</a:t>
            </a:r>
            <a:endParaRPr lang="en-US" altLang="ko-KR"/>
          </a:p>
          <a:p>
            <a:pPr lvl="2"/>
            <a:r>
              <a:rPr lang="ko-KR" altLang="en-US"/>
              <a:t>안드레이 카르파시의 </a:t>
            </a:r>
            <a:r>
              <a:rPr lang="en-US" altLang="ko-KR"/>
              <a:t>Char-RNN </a:t>
            </a:r>
            <a:r>
              <a:rPr lang="ko-KR" altLang="en-US"/>
              <a:t>프로젝트</a:t>
            </a:r>
            <a:r>
              <a:rPr lang="en-US" altLang="ko-KR"/>
              <a:t>(https://github.com/karpathy/char-rnn )</a:t>
            </a:r>
            <a:endParaRPr lang="en-US" altLang="ko-KR" sz="1200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42C3E9D-BADC-7EE7-913C-CA24C396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57883"/>
            <a:ext cx="7677150" cy="19526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F60E52F7-0444-9947-26A2-EB606EF45230}"/>
              </a:ext>
            </a:extLst>
          </p:cNvPr>
          <p:cNvGrpSpPr/>
          <p:nvPr/>
        </p:nvGrpSpPr>
        <p:grpSpPr>
          <a:xfrm>
            <a:off x="1524000" y="4000226"/>
            <a:ext cx="5172075" cy="1706317"/>
            <a:chOff x="3509962" y="3794972"/>
            <a:chExt cx="5172075" cy="1706317"/>
          </a:xfrm>
        </p:grpSpPr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6A24F54E-CDE1-BD9C-4328-244427964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9962" y="3794972"/>
              <a:ext cx="5172075" cy="101917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0C292880-64E9-83E8-CB44-B41205D68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207"/>
            <a:stretch/>
          </p:blipFill>
          <p:spPr>
            <a:xfrm>
              <a:off x="3509962" y="4739289"/>
              <a:ext cx="5172075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2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tf.keras.layers.TextVectorization </a:t>
            </a:r>
            <a:r>
              <a:rPr lang="ko-KR" altLang="en-US"/>
              <a:t>층을 사용해 이 텍스트를 인코딩</a:t>
            </a:r>
            <a:endParaRPr lang="en-US" altLang="ko-KR"/>
          </a:p>
          <a:p>
            <a:pPr lvl="2"/>
            <a:r>
              <a:rPr lang="ko-KR" altLang="en-US"/>
              <a:t>기본 단어 수준 인코딩 대신에 </a:t>
            </a:r>
            <a:r>
              <a:rPr lang="en-US" altLang="ko-KR"/>
              <a:t>split="character"</a:t>
            </a:r>
            <a:r>
              <a:rPr lang="ko-KR" altLang="en-US"/>
              <a:t>로 설정해 문자 수준 인코딩</a:t>
            </a:r>
            <a:endParaRPr lang="en-US" altLang="ko-KR"/>
          </a:p>
          <a:p>
            <a:pPr lvl="2"/>
            <a:r>
              <a:rPr lang="en-US" altLang="ko-KR"/>
              <a:t>standardize="lower"</a:t>
            </a:r>
            <a:r>
              <a:rPr lang="ko-KR" altLang="en-US"/>
              <a:t>를 사용해 텍스트를 소문자로 변환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문자 </a:t>
            </a:r>
            <a:r>
              <a:rPr lang="en-US" altLang="ko-KR"/>
              <a:t>ID</a:t>
            </a:r>
            <a:r>
              <a:rPr lang="ko-KR" altLang="en-US"/>
              <a:t>에서 </a:t>
            </a:r>
            <a:r>
              <a:rPr lang="en-US" altLang="ko-KR"/>
              <a:t>2</a:t>
            </a:r>
            <a:r>
              <a:rPr lang="ko-KR" altLang="en-US"/>
              <a:t>를 빼서 고유한 문자 개수와 총 문자 개수를 계산</a:t>
            </a:r>
          </a:p>
          <a:p>
            <a:pPr lvl="2"/>
            <a:endParaRPr lang="en-US" altLang="ko-KR" sz="1200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C7B4FF4-6E98-72C8-8677-ACD43326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35736"/>
            <a:ext cx="7105650" cy="1428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9810710-9BB1-E5A4-B093-10564948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21596"/>
            <a:ext cx="79629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1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시퀀스</a:t>
            </a:r>
            <a:r>
              <a:rPr lang="en-US" altLang="ko-KR"/>
              <a:t>-</a:t>
            </a:r>
            <a:r>
              <a:rPr lang="ko-KR" altLang="en-US"/>
              <a:t>투</a:t>
            </a:r>
            <a:r>
              <a:rPr lang="en-US" altLang="ko-KR"/>
              <a:t>-</a:t>
            </a:r>
            <a:r>
              <a:rPr lang="ko-KR" altLang="en-US"/>
              <a:t>시퀀스 </a:t>
            </a:r>
            <a:r>
              <a:rPr lang="en-US" altLang="ko-KR"/>
              <a:t>RNN</a:t>
            </a:r>
            <a:r>
              <a:rPr lang="ko-KR" altLang="en-US"/>
              <a:t>을 훈련하는 데 사용할 수 있도록 윈도의 데이터셋으로 바꿈</a:t>
            </a:r>
            <a:endParaRPr lang="en-US" altLang="ko-KR"/>
          </a:p>
          <a:p>
            <a:pPr lvl="2"/>
            <a:r>
              <a:rPr lang="ko-KR" altLang="en-US"/>
              <a:t>문자 </a:t>
            </a:r>
            <a:r>
              <a:rPr lang="en-US" altLang="ko-KR"/>
              <a:t>ID</a:t>
            </a:r>
            <a:r>
              <a:rPr lang="ko-KR" altLang="en-US"/>
              <a:t>로 구성된 긴 시퀀스를 입력과 타깃 윈도 쌍의 데이터셋으로 변환하는 작은 유틸리티 함수를 작성</a:t>
            </a:r>
            <a:endParaRPr lang="en-US" altLang="ko-KR" sz="1200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80C66541-D24A-10AD-1755-1C7066F0A010}"/>
              </a:ext>
            </a:extLst>
          </p:cNvPr>
          <p:cNvGrpSpPr/>
          <p:nvPr/>
        </p:nvGrpSpPr>
        <p:grpSpPr>
          <a:xfrm>
            <a:off x="1529918" y="1567186"/>
            <a:ext cx="7934325" cy="2476500"/>
            <a:chOff x="2128837" y="1655962"/>
            <a:chExt cx="7934325" cy="2476500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B88C7D54-53FE-977C-25D9-1ECE919C7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8362" y="1655962"/>
              <a:ext cx="7915275" cy="9715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6DE26D9A-415B-BDA8-7FFA-8648AB00C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837" y="2627512"/>
              <a:ext cx="7934325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391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E9A76E61-A92E-3711-D2DF-0FDACA60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41" y="1323975"/>
            <a:ext cx="5791200" cy="4210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C20B1DF-80B8-AD6F-4E55-2D52A1715288}"/>
              </a:ext>
            </a:extLst>
          </p:cNvPr>
          <p:cNvSpPr txBox="1"/>
          <p:nvPr/>
        </p:nvSpPr>
        <p:spPr>
          <a:xfrm>
            <a:off x="2894121" y="5672087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16-1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윈도의 데이터셋 준비하기</a:t>
            </a:r>
          </a:p>
        </p:txBody>
      </p:sp>
    </p:spTree>
    <p:extLst>
      <p:ext uri="{BB962C8B-B14F-4D97-AF65-F5344CB8AC3E}">
        <p14:creationId xmlns:p14="http://schemas.microsoft.com/office/powerpoint/2010/main" val="219014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 세트</a:t>
            </a:r>
            <a:r>
              <a:rPr lang="en-US" altLang="ko-KR"/>
              <a:t>, </a:t>
            </a:r>
            <a:r>
              <a:rPr lang="ko-KR" altLang="en-US"/>
              <a:t>검증 세트</a:t>
            </a:r>
            <a:r>
              <a:rPr lang="en-US" altLang="ko-KR"/>
              <a:t>, </a:t>
            </a:r>
            <a:r>
              <a:rPr lang="ko-KR" altLang="en-US"/>
              <a:t>테스트 세트를 만들 준비 완료</a:t>
            </a:r>
            <a:endParaRPr lang="en-US" altLang="ko-KR"/>
          </a:p>
          <a:p>
            <a:pPr lvl="2"/>
            <a:r>
              <a:rPr lang="ko-KR" altLang="en-US"/>
              <a:t>텍스트의 약 </a:t>
            </a:r>
            <a:r>
              <a:rPr lang="en-US" altLang="ko-KR"/>
              <a:t>90%</a:t>
            </a:r>
            <a:r>
              <a:rPr lang="ko-KR" altLang="en-US"/>
              <a:t>를 훈련에 사용하고 </a:t>
            </a:r>
            <a:r>
              <a:rPr lang="en-US" altLang="ko-KR"/>
              <a:t>5%</a:t>
            </a:r>
            <a:r>
              <a:rPr lang="ko-KR" altLang="en-US"/>
              <a:t>를 검증에</a:t>
            </a:r>
            <a:r>
              <a:rPr lang="en-US" altLang="ko-KR"/>
              <a:t>, </a:t>
            </a:r>
            <a:r>
              <a:rPr lang="ko-KR" altLang="en-US"/>
              <a:t>나머지 </a:t>
            </a:r>
            <a:r>
              <a:rPr lang="en-US" altLang="ko-KR"/>
              <a:t>5%</a:t>
            </a:r>
            <a:r>
              <a:rPr lang="ko-KR" altLang="en-US"/>
              <a:t>를 테스트에 사용</a:t>
            </a:r>
            <a:endParaRPr lang="en-US" altLang="ko-KR" sz="1200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3BCBD735-9AB0-A761-0906-E7B26B5C1BDF}"/>
              </a:ext>
            </a:extLst>
          </p:cNvPr>
          <p:cNvGrpSpPr/>
          <p:nvPr/>
        </p:nvGrpSpPr>
        <p:grpSpPr>
          <a:xfrm>
            <a:off x="1506244" y="1555764"/>
            <a:ext cx="7972425" cy="1969734"/>
            <a:chOff x="2109787" y="1718106"/>
            <a:chExt cx="7972425" cy="1969734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817E2130-4C24-C935-92B2-B53004198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9787" y="1718106"/>
              <a:ext cx="7972425" cy="9715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5BF1DB88-25BC-D557-F8B3-CD5A3A885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837" y="2716290"/>
              <a:ext cx="7934325" cy="97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977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16.1.2 Char-RNN </a:t>
            </a:r>
            <a:r>
              <a:rPr lang="ko-KR" altLang="en-US" b="1">
                <a:solidFill>
                  <a:srgbClr val="FF0000"/>
                </a:solidFill>
              </a:rPr>
              <a:t>모델 만들고 훈련하기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언어 모델링은 상당히 어려운 작업이며 데이터셋이 매우 크기 때문에 순환 뉴런 몇 개를 가진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단순한 </a:t>
            </a:r>
            <a:r>
              <a:rPr lang="en-US" altLang="ko-KR"/>
              <a:t>RNN </a:t>
            </a:r>
            <a:r>
              <a:rPr lang="ko-KR" altLang="en-US"/>
              <a:t>이상의 것이 필요</a:t>
            </a:r>
            <a:endParaRPr lang="en-US" altLang="ko-KR"/>
          </a:p>
          <a:p>
            <a:pPr lvl="2"/>
            <a:r>
              <a:rPr lang="en-US" altLang="ko-KR"/>
              <a:t>128</a:t>
            </a:r>
            <a:r>
              <a:rPr lang="ko-KR" altLang="en-US"/>
              <a:t>개의 유닛으로 구성된 하나의 </a:t>
            </a:r>
            <a:r>
              <a:rPr lang="en-US" altLang="ko-KR"/>
              <a:t>GRU </a:t>
            </a:r>
            <a:r>
              <a:rPr lang="ko-KR" altLang="en-US"/>
              <a:t>층을 가진 모델을 구축하고 훈련</a:t>
            </a:r>
            <a:endParaRPr lang="en-US" altLang="ko-KR" sz="1000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3B4ECDD-69F4-A755-9304-AD5F636D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17476"/>
            <a:ext cx="7972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이 모델은 텍스트 전처리를 포함하지 않으므로 첫 번째 층으로 </a:t>
            </a:r>
            <a:r>
              <a:rPr lang="en-US" altLang="ko-KR"/>
              <a:t>tf.keras.layers.TextVectorization </a:t>
            </a:r>
            <a:r>
              <a:rPr lang="ko-KR" altLang="en-US"/>
              <a:t>층을 포함한 최종 모델로 감싸 주고 </a:t>
            </a:r>
            <a:r>
              <a:rPr lang="en-US" altLang="ko-KR"/>
              <a:t>tf.keras.layers.Lambda </a:t>
            </a:r>
            <a:r>
              <a:rPr lang="ko-KR" altLang="en-US"/>
              <a:t>층을 사용해 문자 </a:t>
            </a:r>
            <a:r>
              <a:rPr lang="en-US" altLang="ko-KR"/>
              <a:t>ID</a:t>
            </a:r>
            <a:r>
              <a:rPr lang="ko-KR" altLang="en-US"/>
              <a:t>에서 </a:t>
            </a:r>
            <a:r>
              <a:rPr lang="en-US" altLang="ko-KR"/>
              <a:t>2</a:t>
            </a:r>
            <a:r>
              <a:rPr lang="ko-KR" altLang="en-US"/>
              <a:t>를 뺌</a:t>
            </a:r>
            <a:endParaRPr lang="en-US" altLang="ko-KR"/>
          </a:p>
          <a:p>
            <a:pPr lvl="2"/>
            <a:endParaRPr lang="en-US" altLang="ko-KR" sz="1000"/>
          </a:p>
          <a:p>
            <a:pPr lvl="2"/>
            <a:endParaRPr lang="en-US" altLang="ko-KR" sz="1000"/>
          </a:p>
          <a:p>
            <a:pPr lvl="2"/>
            <a:endParaRPr lang="en-US" altLang="ko-KR" sz="1000"/>
          </a:p>
          <a:p>
            <a:pPr lvl="2"/>
            <a:endParaRPr lang="en-US" altLang="ko-KR" sz="1000"/>
          </a:p>
          <a:p>
            <a:pPr lvl="2"/>
            <a:endParaRPr lang="en-US" altLang="ko-KR" sz="1000"/>
          </a:p>
          <a:p>
            <a:pPr lvl="2"/>
            <a:endParaRPr lang="en-US" altLang="ko-KR" sz="1000"/>
          </a:p>
          <a:p>
            <a:pPr lvl="2"/>
            <a:endParaRPr lang="en-US" altLang="ko-KR" sz="1000"/>
          </a:p>
          <a:p>
            <a:pPr lvl="2"/>
            <a:endParaRPr lang="en-US" altLang="ko-KR"/>
          </a:p>
          <a:p>
            <a:pPr lvl="2"/>
            <a:r>
              <a:rPr lang="ko-KR" altLang="en-US"/>
              <a:t>모델을 사용해 시퀀스의 다음 문자를 예측해보겠습니다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753678C-6A97-F7A4-40C3-DC3CBF9C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88199"/>
            <a:ext cx="7524750" cy="1666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884B3FD-4DA6-9381-0D4D-1E5FE4FA3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802927"/>
            <a:ext cx="7134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8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16.1.3 </a:t>
            </a:r>
            <a:r>
              <a:rPr lang="ko-KR" altLang="en-US" b="1">
                <a:solidFill>
                  <a:srgbClr val="FF0000"/>
                </a:solidFill>
              </a:rPr>
              <a:t>가짜 셰익스피어 텍스트 생성하기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그리디 디코딩</a:t>
            </a:r>
            <a:r>
              <a:rPr lang="en-US" altLang="ko-KR"/>
              <a:t>(greedy decoding)</a:t>
            </a:r>
          </a:p>
          <a:p>
            <a:pPr lvl="2"/>
            <a:r>
              <a:rPr lang="ko-KR" altLang="en-US"/>
              <a:t>초기 텍스트를 주입하고 모델이 가장 가능성 있는 다음 글자를 예측</a:t>
            </a:r>
            <a:endParaRPr lang="en-US" altLang="ko-KR"/>
          </a:p>
          <a:p>
            <a:pPr lvl="2"/>
            <a:r>
              <a:rPr lang="ko-KR" altLang="en-US"/>
              <a:t>예측한 글자를 텍스트 끝에 추가하고 늘어난 텍스트를 모델에 전달하여 다음 글자를 예측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tf.random.categorical() </a:t>
            </a:r>
            <a:r>
              <a:rPr lang="ko-KR" altLang="en-US"/>
              <a:t>함수를 사용해 모델이 추정한 확률을 기반으로 다음 글자를 랜덤으로 선택</a:t>
            </a:r>
            <a:endParaRPr lang="en-US" altLang="ko-KR"/>
          </a:p>
          <a:p>
            <a:pPr lvl="2"/>
            <a:r>
              <a:rPr lang="ko-KR" altLang="en-US"/>
              <a:t>생성된 텍스트의 다양성을 더 많이 제어하려면 온도</a:t>
            </a:r>
            <a:r>
              <a:rPr lang="en-US" altLang="ko-KR"/>
              <a:t>(temperature)</a:t>
            </a:r>
            <a:r>
              <a:rPr lang="ko-KR" altLang="en-US"/>
              <a:t>라고 불리는 숫자로 로짓을 나눔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F827664-5D51-52DB-1C96-2D5E2EAB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57457"/>
            <a:ext cx="75152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8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next_char() </a:t>
            </a:r>
            <a:r>
              <a:rPr lang="ko-KR" altLang="en-US"/>
              <a:t>헬퍼 함수</a:t>
            </a:r>
            <a:endParaRPr lang="en-US" altLang="ko-KR"/>
          </a:p>
          <a:p>
            <a:pPr lvl="2"/>
            <a:r>
              <a:rPr lang="ko-KR" altLang="en-US"/>
              <a:t>온도를 원하는 값으로 설정할 수 있는데</a:t>
            </a:r>
            <a:r>
              <a:rPr lang="en-US" altLang="ko-KR"/>
              <a:t>, 0</a:t>
            </a:r>
            <a:r>
              <a:rPr lang="ko-KR" altLang="en-US"/>
              <a:t>에 가까울수록 높은 확률을 가진 글자를 선택</a:t>
            </a:r>
            <a:endParaRPr lang="en-US" altLang="ko-KR"/>
          </a:p>
          <a:p>
            <a:pPr lvl="2"/>
            <a:r>
              <a:rPr lang="ko-KR" altLang="en-US"/>
              <a:t>다음 글자를 선택하고 입력 텍스트에 추가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next_char() </a:t>
            </a:r>
            <a:r>
              <a:rPr lang="ko-KR" altLang="en-US"/>
              <a:t>함수를 반복 호출하여 다음 글자를 얻고 텍스트에 추가하는 함수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E1471F6-3FA0-1515-C193-6EA7E5AE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5085"/>
            <a:ext cx="6943725" cy="1685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1367B01-DD6A-16FF-186C-CAA496C0B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44577"/>
            <a:ext cx="52387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4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온도를 다르게 해보며 테스트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뉴클리어스 샘플링</a:t>
            </a:r>
            <a:r>
              <a:rPr lang="en-US" altLang="ko-KR"/>
              <a:t>(nucleus sampling)</a:t>
            </a:r>
          </a:p>
          <a:p>
            <a:pPr lvl="2"/>
            <a:r>
              <a:rPr lang="ko-KR" altLang="en-US"/>
              <a:t>상위 </a:t>
            </a:r>
            <a:r>
              <a:rPr lang="en-US" altLang="ko-KR"/>
              <a:t>k</a:t>
            </a:r>
            <a:r>
              <a:rPr lang="ko-KR" altLang="en-US"/>
              <a:t>개의 문자에서 샘플링하거나 총 확률이 특정 임곗값을 초과하는 가장 작은 상위 문자 집합에서만 샘플링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FC00602-4C63-AB9F-6084-7617911B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36446"/>
            <a:ext cx="65246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1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="" xmlns:a16="http://schemas.microsoft.com/office/drawing/2014/main" id="{8D70B121-56F4-4848-B38B-182089D909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="" xmlns:a16="http://schemas.microsoft.com/office/drawing/2014/main" id="{2D72A2C9-F3CA-4216-8BAD-FA4C970C3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16.1.4 </a:t>
            </a:r>
            <a:r>
              <a:rPr lang="ko-KR" altLang="en-US" b="1">
                <a:solidFill>
                  <a:srgbClr val="FF0000"/>
                </a:solidFill>
              </a:rPr>
              <a:t>상태가 있는 </a:t>
            </a:r>
            <a:r>
              <a:rPr lang="en-US" altLang="ko-KR" b="1">
                <a:solidFill>
                  <a:srgbClr val="FF0000"/>
                </a:solidFill>
              </a:rPr>
              <a:t>RNN</a:t>
            </a:r>
          </a:p>
          <a:p>
            <a:pPr lvl="1"/>
            <a:r>
              <a:rPr lang="ko-KR" altLang="en-US"/>
              <a:t>상태가 있는 </a:t>
            </a:r>
            <a:r>
              <a:rPr lang="en-US" altLang="ko-KR"/>
              <a:t>RNN(stateful RNN)</a:t>
            </a:r>
          </a:p>
          <a:p>
            <a:pPr lvl="2"/>
            <a:r>
              <a:rPr lang="en-US" altLang="ko-KR"/>
              <a:t>RNN</a:t>
            </a:r>
            <a:r>
              <a:rPr lang="ko-KR" altLang="en-US"/>
              <a:t>이 한 훈련 배치를 처리한 후에 마지막 상태를 다음 훈련 배치의 초기 상태로 사용</a:t>
            </a:r>
            <a:endParaRPr lang="en-US" altLang="ko-KR"/>
          </a:p>
          <a:p>
            <a:pPr lvl="2"/>
            <a:r>
              <a:rPr lang="ko-KR" altLang="en-US"/>
              <a:t>역전파는 짧은 시퀀스에서 일어나지만 모델이 장기간 패턴을 학습</a:t>
            </a:r>
            <a:endParaRPr lang="en-US" altLang="ko-KR"/>
          </a:p>
          <a:p>
            <a:pPr lvl="1"/>
            <a:r>
              <a:rPr lang="en-US" altLang="ko-KR"/>
              <a:t>to_dataset_for_stateful_rnn() </a:t>
            </a:r>
            <a:r>
              <a:rPr lang="ko-KR" altLang="en-US"/>
              <a:t>유틸리티 함수로 상태가 있는 </a:t>
            </a:r>
            <a:r>
              <a:rPr lang="en-US" altLang="ko-KR"/>
              <a:t>RNN</a:t>
            </a:r>
            <a:r>
              <a:rPr lang="ko-KR" altLang="en-US"/>
              <a:t>을 위한 데이터셋을 준비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B552FBD-08A1-03BF-8AB2-00D2E487E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88811"/>
            <a:ext cx="76581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87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33810F1-5BF6-5749-F818-932D1DA86026}"/>
              </a:ext>
            </a:extLst>
          </p:cNvPr>
          <p:cNvSpPr txBox="1"/>
          <p:nvPr/>
        </p:nvSpPr>
        <p:spPr>
          <a:xfrm>
            <a:off x="2210539" y="5522781"/>
            <a:ext cx="7776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16-2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상태가 있는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RNN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을 위해 연속적인 시퀀스 조각으로 이루어진 데이터셋 준비하기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1C41BDC2-E42D-CDD7-78D4-A3A35078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752" y="1089025"/>
            <a:ext cx="66484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0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상태가 있는 </a:t>
            </a:r>
            <a:r>
              <a:rPr lang="en-US" altLang="ko-KR"/>
              <a:t>RNN</a:t>
            </a:r>
          </a:p>
          <a:p>
            <a:pPr lvl="2"/>
            <a:r>
              <a:rPr lang="ko-KR" altLang="en-US"/>
              <a:t>각 순환 층을 만들 때 </a:t>
            </a:r>
            <a:r>
              <a:rPr lang="en-US" altLang="ko-KR"/>
              <a:t>stateful </a:t>
            </a:r>
            <a:r>
              <a:rPr lang="ko-KR" altLang="en-US"/>
              <a:t>매개변수를 </a:t>
            </a:r>
            <a:r>
              <a:rPr lang="en-US" altLang="ko-KR"/>
              <a:t>True</a:t>
            </a:r>
            <a:r>
              <a:rPr lang="ko-KR" altLang="en-US"/>
              <a:t>로 지정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사용자 정의 콜백 함수</a:t>
            </a:r>
            <a:endParaRPr lang="en-US" altLang="ko-KR"/>
          </a:p>
          <a:p>
            <a:pPr lvl="2"/>
            <a:r>
              <a:rPr lang="ko-KR" altLang="en-US"/>
              <a:t>에포크 끝마다 텍스트를 다시 시작하기 전에 상태를 재설정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02FDE1A-0D57-FBF4-EA3F-63FA74A0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5900"/>
            <a:ext cx="6886575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B261F2F-C281-9F8D-3AC2-F5889863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11739"/>
            <a:ext cx="60198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54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모델을 컴파일하고 이 콜백을 사용하여 훈련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92A45FA-6415-C138-AA0E-7DE1E64B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6917"/>
            <a:ext cx="76104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28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</a:t>
            </a:r>
            <a:r>
              <a:rPr lang="ko-KR" altLang="en-US" dirty="0" smtClean="0"/>
              <a:t> </a:t>
            </a:r>
            <a:r>
              <a:rPr lang="ko-KR" altLang="en-US" dirty="0"/>
              <a:t>감성 분석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IMDb </a:t>
            </a:r>
            <a:r>
              <a:rPr lang="ko-KR" altLang="en-US"/>
              <a:t>데이터셋</a:t>
            </a:r>
            <a:endParaRPr lang="en-US" altLang="ko-KR"/>
          </a:p>
          <a:p>
            <a:pPr lvl="2"/>
            <a:r>
              <a:rPr lang="ko-KR" altLang="en-US"/>
              <a:t>영어로 쓰인 영화 리뷰 </a:t>
            </a:r>
            <a:r>
              <a:rPr lang="en-US" altLang="ko-KR"/>
              <a:t>50,000</a:t>
            </a:r>
            <a:r>
              <a:rPr lang="ko-KR" altLang="en-US"/>
              <a:t>개</a:t>
            </a:r>
            <a:r>
              <a:rPr lang="en-US" altLang="ko-KR"/>
              <a:t>(25,000</a:t>
            </a:r>
            <a:r>
              <a:rPr lang="ko-KR" altLang="en-US"/>
              <a:t>개는 훈련</a:t>
            </a:r>
            <a:r>
              <a:rPr lang="en-US" altLang="ko-KR"/>
              <a:t>, 25,000</a:t>
            </a:r>
            <a:r>
              <a:rPr lang="ko-KR" altLang="en-US"/>
              <a:t>개는 테스트</a:t>
            </a:r>
            <a:r>
              <a:rPr lang="en-US" altLang="ko-KR"/>
              <a:t>)</a:t>
            </a:r>
            <a:r>
              <a:rPr lang="ko-KR" altLang="en-US"/>
              <a:t>로 구성</a:t>
            </a:r>
            <a:endParaRPr lang="en-US" altLang="ko-KR"/>
          </a:p>
          <a:p>
            <a:pPr lvl="2"/>
            <a:r>
              <a:rPr lang="ko-KR" altLang="en-US"/>
              <a:t>유명한 인터넷 영화 데이터베이스</a:t>
            </a:r>
            <a:r>
              <a:rPr lang="en-US" altLang="ko-KR"/>
              <a:t>(Internet Movie Database, IMDb) (https://imdb.com )</a:t>
            </a:r>
            <a:r>
              <a:rPr lang="ko-KR" altLang="en-US"/>
              <a:t>에서 추출</a:t>
            </a:r>
            <a:endParaRPr lang="en-US" altLang="ko-KR"/>
          </a:p>
          <a:p>
            <a:pPr lvl="2"/>
            <a:r>
              <a:rPr lang="ko-KR" altLang="en-US"/>
              <a:t>각 리뷰가 부정적인지</a:t>
            </a:r>
            <a:r>
              <a:rPr lang="en-US" altLang="ko-KR"/>
              <a:t>(0) </a:t>
            </a:r>
            <a:r>
              <a:rPr lang="ko-KR" altLang="en-US"/>
              <a:t>긍정적인지</a:t>
            </a:r>
            <a:r>
              <a:rPr lang="en-US" altLang="ko-KR"/>
              <a:t>(1)</a:t>
            </a:r>
            <a:r>
              <a:rPr lang="ko-KR" altLang="en-US"/>
              <a:t>를 나타내는 간단한 이진 타깃이 포함</a:t>
            </a:r>
            <a:endParaRPr lang="en-US" altLang="ko-KR"/>
          </a:p>
          <a:p>
            <a:pPr lvl="1"/>
            <a:r>
              <a:rPr lang="ko-KR" altLang="en-US"/>
              <a:t>텐서플로 데이터셋 라이브러리를 사용하여 </a:t>
            </a:r>
            <a:r>
              <a:rPr lang="en-US" altLang="ko-KR"/>
              <a:t>IMDb </a:t>
            </a:r>
            <a:r>
              <a:rPr lang="ko-KR" altLang="en-US"/>
              <a:t>데이터셋을 로드</a:t>
            </a:r>
            <a:endParaRPr lang="en-US" altLang="ko-KR"/>
          </a:p>
          <a:p>
            <a:pPr lvl="2"/>
            <a:r>
              <a:rPr lang="ko-KR" altLang="en-US"/>
              <a:t>훈련 세트의 처음 </a:t>
            </a:r>
            <a:r>
              <a:rPr lang="en-US" altLang="ko-KR"/>
              <a:t>90%</a:t>
            </a:r>
            <a:r>
              <a:rPr lang="ko-KR" altLang="en-US"/>
              <a:t>를 훈련에 사용하고 나머지 </a:t>
            </a:r>
            <a:r>
              <a:rPr lang="en-US" altLang="ko-KR"/>
              <a:t>10%</a:t>
            </a:r>
            <a:r>
              <a:rPr lang="ko-KR" altLang="en-US"/>
              <a:t>를 검증에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6B89F2E-958F-23CD-53CC-9BC62F31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94969"/>
            <a:ext cx="71247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34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</a:t>
            </a:r>
            <a:r>
              <a:rPr lang="ko-KR" altLang="en-US" dirty="0" smtClean="0"/>
              <a:t> </a:t>
            </a:r>
            <a:r>
              <a:rPr lang="ko-KR" altLang="en-US" dirty="0"/>
              <a:t>감성 분석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몇 개의 리뷰를 확인</a:t>
            </a:r>
            <a:endParaRPr lang="en-US" altLang="ko-KR"/>
          </a:p>
          <a:p>
            <a:pPr lvl="2"/>
            <a:r>
              <a:rPr lang="ko-KR" altLang="en-US"/>
              <a:t>일부 리뷰는 분류하기 쉬움</a:t>
            </a:r>
            <a:endParaRPr lang="en-US" altLang="ko-KR"/>
          </a:p>
          <a:p>
            <a:pPr lvl="3"/>
            <a:r>
              <a:rPr lang="ko-KR" altLang="en-US"/>
              <a:t>첫 번째 리뷰는 첫 문장에 ‘</a:t>
            </a:r>
            <a:r>
              <a:rPr lang="en-US" altLang="ko-KR"/>
              <a:t>terrible movie’</a:t>
            </a:r>
            <a:r>
              <a:rPr lang="ko-KR" altLang="en-US"/>
              <a:t>라는 단어가 포함</a:t>
            </a:r>
            <a:endParaRPr lang="en-US" altLang="ko-KR"/>
          </a:p>
          <a:p>
            <a:pPr lvl="2"/>
            <a:r>
              <a:rPr lang="ko-KR" altLang="en-US"/>
              <a:t>많은 경우에 간단하지 않음</a:t>
            </a:r>
            <a:endParaRPr lang="en-US" altLang="ko-KR"/>
          </a:p>
          <a:p>
            <a:pPr lvl="3"/>
            <a:r>
              <a:rPr lang="ko-KR" altLang="en-US"/>
              <a:t>세 번째 리뷰는 부정적인 리뷰</a:t>
            </a:r>
            <a:r>
              <a:rPr lang="en-US" altLang="ko-KR"/>
              <a:t>(</a:t>
            </a:r>
            <a:r>
              <a:rPr lang="ko-KR" altLang="en-US"/>
              <a:t>레이블 </a:t>
            </a:r>
            <a:r>
              <a:rPr lang="en-US" altLang="ko-KR"/>
              <a:t>0)</a:t>
            </a:r>
            <a:r>
              <a:rPr lang="ko-KR" altLang="en-US"/>
              <a:t>임에도 불구하고 긍정적으로 시작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9980FD88-BD4B-5936-0DF8-88CA67EB214F}"/>
              </a:ext>
            </a:extLst>
          </p:cNvPr>
          <p:cNvGrpSpPr/>
          <p:nvPr/>
        </p:nvGrpSpPr>
        <p:grpSpPr>
          <a:xfrm>
            <a:off x="1524000" y="2682258"/>
            <a:ext cx="7943850" cy="3540900"/>
            <a:chOff x="2124075" y="2238375"/>
            <a:chExt cx="7943850" cy="3540900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0134191B-3787-B2C2-6342-CBA86BDA6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4075" y="2238375"/>
              <a:ext cx="7943850" cy="11906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571A0928-A222-1431-0EB6-6BCBAA12F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837" y="3464700"/>
              <a:ext cx="7934325" cy="2314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51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</a:t>
            </a:r>
            <a:r>
              <a:rPr lang="ko-KR" altLang="en-US" dirty="0" smtClean="0"/>
              <a:t> </a:t>
            </a:r>
            <a:r>
              <a:rPr lang="ko-KR" altLang="en-US" dirty="0"/>
              <a:t>감성 분석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tf.keras.layers.TextVectorization </a:t>
            </a:r>
            <a:r>
              <a:rPr lang="ko-KR" altLang="en-US"/>
              <a:t>층</a:t>
            </a:r>
            <a:endParaRPr lang="en-US" altLang="ko-KR"/>
          </a:p>
          <a:p>
            <a:pPr lvl="2"/>
            <a:r>
              <a:rPr lang="ko-KR" altLang="en-US"/>
              <a:t>모델을 구축하기 위해 텍스트를 전처리 </a:t>
            </a:r>
            <a:r>
              <a:rPr lang="en-US" altLang="ko-KR"/>
              <a:t>-</a:t>
            </a:r>
            <a:r>
              <a:rPr lang="ko-KR" altLang="en-US"/>
              <a:t> 문자가 아닌 단어로 분리</a:t>
            </a:r>
            <a:endParaRPr lang="en-US" altLang="ko-KR"/>
          </a:p>
          <a:p>
            <a:pPr lvl="1"/>
            <a:r>
              <a:rPr lang="ko-KR" altLang="en-US"/>
              <a:t>바이트 페어 인코딩</a:t>
            </a:r>
            <a:r>
              <a:rPr lang="en-US" altLang="ko-KR"/>
              <a:t>(byte pair encoding, BPE)</a:t>
            </a:r>
          </a:p>
          <a:p>
            <a:pPr lvl="2"/>
            <a:r>
              <a:rPr lang="ko-KR" altLang="en-US"/>
              <a:t>전체 훈련 세트를 개별 문자</a:t>
            </a:r>
            <a:r>
              <a:rPr lang="en-US" altLang="ko-KR"/>
              <a:t>(</a:t>
            </a:r>
            <a:r>
              <a:rPr lang="ko-KR" altLang="en-US"/>
              <a:t>공백 포함</a:t>
            </a:r>
            <a:r>
              <a:rPr lang="en-US" altLang="ko-KR"/>
              <a:t>)</a:t>
            </a:r>
            <a:r>
              <a:rPr lang="ko-KR" altLang="en-US"/>
              <a:t>로 분할한 다음 어휘 사전이 원하는 크기에 도달할 때까지 가장 빈번하게 등장하는 인접 쌍을 반복적으로 병합</a:t>
            </a:r>
            <a:endParaRPr lang="en-US" altLang="ko-KR"/>
          </a:p>
          <a:p>
            <a:pPr lvl="1"/>
            <a:r>
              <a:rPr lang="ko-KR" altLang="en-US"/>
              <a:t>부분 단어 규제</a:t>
            </a:r>
            <a:r>
              <a:rPr lang="en-US" altLang="ko-KR"/>
              <a:t>(subword regularization)</a:t>
            </a:r>
          </a:p>
          <a:p>
            <a:pPr lvl="2"/>
            <a:r>
              <a:rPr lang="ko-KR" altLang="en-US"/>
              <a:t>훈련 중에 토큰화에 약간의 무작위성을 도입하여 정확도와 견고성을 향상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782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</a:t>
            </a:r>
            <a:r>
              <a:rPr lang="ko-KR" altLang="en-US" dirty="0" smtClean="0"/>
              <a:t> </a:t>
            </a:r>
            <a:r>
              <a:rPr lang="ko-KR" altLang="en-US" dirty="0"/>
              <a:t>감성 분석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TextVectorization </a:t>
            </a:r>
            <a:r>
              <a:rPr lang="ko-KR" altLang="en-US"/>
              <a:t>층을 생성하고 이를 훈련 세트에 적용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모델을 만들고 훈련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577502D-DB88-CB17-89E2-2E5951B4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5262"/>
            <a:ext cx="7086600" cy="12382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5B1D94E4-7F4F-4719-B011-C79276C69D07}"/>
              </a:ext>
            </a:extLst>
          </p:cNvPr>
          <p:cNvGrpSpPr/>
          <p:nvPr/>
        </p:nvGrpSpPr>
        <p:grpSpPr>
          <a:xfrm>
            <a:off x="1524000" y="3027283"/>
            <a:ext cx="7951579" cy="3315432"/>
            <a:chOff x="2128837" y="2952750"/>
            <a:chExt cx="7951579" cy="3315432"/>
          </a:xfrm>
        </p:grpSpPr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535D074A-AA39-F78F-02F2-C419AD669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8837" y="2952750"/>
              <a:ext cx="7934325" cy="9525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92375547-159C-D3CC-9049-7152416E8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4666" y="3944082"/>
              <a:ext cx="7905750" cy="232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378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</a:t>
            </a:r>
            <a:r>
              <a:rPr lang="ko-KR" altLang="en-US" dirty="0" smtClean="0"/>
              <a:t> </a:t>
            </a:r>
            <a:r>
              <a:rPr lang="ko-KR" altLang="en-US" dirty="0"/>
              <a:t>감성 분석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16.2.1 </a:t>
            </a:r>
            <a:r>
              <a:rPr lang="ko-KR" altLang="en-US" b="1">
                <a:solidFill>
                  <a:srgbClr val="FF0000"/>
                </a:solidFill>
              </a:rPr>
              <a:t>마스킹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모델이 패딩 토큰을 무시하게 만들기</a:t>
            </a:r>
            <a:endParaRPr lang="en-US" altLang="ko-KR"/>
          </a:p>
          <a:p>
            <a:pPr lvl="2"/>
            <a:r>
              <a:rPr lang="en-US" altLang="ko-KR"/>
              <a:t>Embedding </a:t>
            </a:r>
            <a:r>
              <a:rPr lang="ko-KR" altLang="en-US"/>
              <a:t>층을 만들 때 </a:t>
            </a:r>
            <a:r>
              <a:rPr lang="en-US" altLang="ko-KR"/>
              <a:t>mask_zero=True </a:t>
            </a:r>
            <a:r>
              <a:rPr lang="ko-KR" altLang="en-US"/>
              <a:t>매개변수를 추가</a:t>
            </a:r>
            <a:endParaRPr lang="en-US" altLang="ko-KR"/>
          </a:p>
          <a:p>
            <a:pPr lvl="2"/>
            <a:r>
              <a:rPr lang="en-US" altLang="ko-KR"/>
              <a:t>Embedding </a:t>
            </a:r>
            <a:r>
              <a:rPr lang="ko-KR" altLang="en-US"/>
              <a:t>층이 </a:t>
            </a:r>
            <a:r>
              <a:rPr lang="en-US" altLang="ko-KR"/>
              <a:t>tf.math.not_equal(inputs, 0)</a:t>
            </a:r>
            <a:r>
              <a:rPr lang="ko-KR" altLang="en-US"/>
              <a:t>과 같은 마스크 텐서</a:t>
            </a:r>
            <a:r>
              <a:rPr lang="en-US" altLang="ko-KR"/>
              <a:t>(mask tensor)</a:t>
            </a:r>
            <a:r>
              <a:rPr lang="ko-KR" altLang="en-US"/>
              <a:t>를 만들어줌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마스킹을 지원하는 케라스 층</a:t>
            </a:r>
            <a:endParaRPr lang="en-US" altLang="ko-KR"/>
          </a:p>
          <a:p>
            <a:pPr lvl="2"/>
            <a:r>
              <a:rPr lang="en-US" altLang="ko-KR"/>
              <a:t>SimpleRNN</a:t>
            </a:r>
          </a:p>
          <a:p>
            <a:pPr lvl="2"/>
            <a:r>
              <a:rPr lang="en-US" altLang="ko-KR"/>
              <a:t>GRU</a:t>
            </a:r>
          </a:p>
          <a:p>
            <a:pPr lvl="2"/>
            <a:r>
              <a:rPr lang="en-US" altLang="ko-KR"/>
              <a:t>LSTM</a:t>
            </a:r>
          </a:p>
          <a:p>
            <a:pPr lvl="2"/>
            <a:r>
              <a:rPr lang="en-US" altLang="ko-KR"/>
              <a:t>Bidirectional</a:t>
            </a:r>
          </a:p>
          <a:p>
            <a:pPr lvl="2"/>
            <a:r>
              <a:rPr lang="en-US" altLang="ko-KR"/>
              <a:t>Dense,</a:t>
            </a:r>
          </a:p>
          <a:p>
            <a:pPr lvl="2"/>
            <a:r>
              <a:rPr lang="en-US" altLang="ko-KR"/>
              <a:t>TimeDistributed</a:t>
            </a:r>
          </a:p>
          <a:p>
            <a:pPr lvl="2"/>
            <a:r>
              <a:rPr lang="en-US" altLang="ko-KR"/>
              <a:t>Add </a:t>
            </a:r>
            <a:r>
              <a:rPr lang="ko-KR" altLang="en-US"/>
              <a:t>등 </a:t>
            </a:r>
            <a:endParaRPr lang="en-US" altLang="ko-KR"/>
          </a:p>
          <a:p>
            <a:pPr lvl="2"/>
            <a:r>
              <a:rPr lang="en-US" altLang="ko-KR"/>
              <a:t>(Conv1D</a:t>
            </a:r>
            <a:r>
              <a:rPr lang="ko-KR" altLang="en-US"/>
              <a:t>를 포함하여</a:t>
            </a:r>
            <a:r>
              <a:rPr lang="en-US" altLang="ko-KR"/>
              <a:t>) </a:t>
            </a:r>
            <a:r>
              <a:rPr lang="ko-KR" altLang="en-US"/>
              <a:t>합성곱 층은 마스킹을 지원하지 않음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107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</a:t>
            </a:r>
            <a:r>
              <a:rPr lang="ko-KR" altLang="en-US" dirty="0" smtClean="0"/>
              <a:t> </a:t>
            </a:r>
            <a:r>
              <a:rPr lang="ko-KR" altLang="en-US" dirty="0"/>
              <a:t>감성 분석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Masking </a:t>
            </a:r>
            <a:r>
              <a:rPr lang="ko-KR" altLang="en-US"/>
              <a:t>층과 자동 마스크 전파를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모델에 래그드 텐서를 주입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20C3E61C-060C-5098-0D8B-57CF64276DB4}"/>
              </a:ext>
            </a:extLst>
          </p:cNvPr>
          <p:cNvGrpSpPr/>
          <p:nvPr/>
        </p:nvGrpSpPr>
        <p:grpSpPr>
          <a:xfrm>
            <a:off x="1524000" y="1219411"/>
            <a:ext cx="7956341" cy="2142051"/>
            <a:chOff x="2147887" y="1476864"/>
            <a:chExt cx="7956341" cy="2142051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677650E9-60AA-D816-11CC-0B2EB712C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7887" y="1476864"/>
              <a:ext cx="7896225" cy="14668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D222D898-B82F-EB87-68B9-B3E4EF0B9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0853" y="2914065"/>
              <a:ext cx="7953375" cy="70485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2D4F85A7-4D65-2D03-A51F-4572BDF9C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5" y="4026315"/>
            <a:ext cx="79057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9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</a:t>
            </a:r>
            <a:r>
              <a:rPr lang="ko-KR" altLang="en-US" dirty="0" smtClean="0"/>
              <a:t> </a:t>
            </a:r>
            <a:r>
              <a:rPr lang="ko-KR" altLang="en-US" dirty="0"/>
              <a:t>감성 분석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래그드 텐서 표현을 패딩 토큰을 사용하는 일반 텐서 표현과 비교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9C5F6B0-7A5B-6147-B294-1005A7AC7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15"/>
          <a:stretch/>
        </p:blipFill>
        <p:spPr>
          <a:xfrm>
            <a:off x="1469302" y="1232702"/>
            <a:ext cx="6671522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70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</a:t>
            </a:r>
            <a:r>
              <a:rPr lang="ko-KR" altLang="en-US" dirty="0" smtClean="0"/>
              <a:t> </a:t>
            </a:r>
            <a:r>
              <a:rPr lang="ko-KR" altLang="en-US" dirty="0"/>
              <a:t>감성 분석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16.2.2 </a:t>
            </a:r>
            <a:r>
              <a:rPr lang="ko-KR" altLang="en-US" b="1">
                <a:solidFill>
                  <a:srgbClr val="FF0000"/>
                </a:solidFill>
              </a:rPr>
              <a:t>사전 훈련된 임베딩과 언어 모델 재사용하기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사전 훈련된 임베딩</a:t>
            </a:r>
            <a:endParaRPr lang="en-US" altLang="ko-KR"/>
          </a:p>
          <a:p>
            <a:pPr lvl="2"/>
            <a:r>
              <a:rPr lang="ko-KR" altLang="en-US"/>
              <a:t>구글의 </a:t>
            </a:r>
            <a:r>
              <a:rPr lang="en-US" altLang="ko-KR"/>
              <a:t>Word2Vec </a:t>
            </a:r>
            <a:r>
              <a:rPr lang="ko-KR" altLang="en-US"/>
              <a:t>임베딩</a:t>
            </a:r>
            <a:endParaRPr lang="en-US" altLang="ko-KR"/>
          </a:p>
          <a:p>
            <a:pPr lvl="2"/>
            <a:r>
              <a:rPr lang="ko-KR" altLang="en-US"/>
              <a:t>스탠퍼드의 </a:t>
            </a:r>
            <a:r>
              <a:rPr lang="en-US" altLang="ko-KR"/>
              <a:t>GloVe </a:t>
            </a:r>
            <a:r>
              <a:rPr lang="ko-KR" altLang="en-US"/>
              <a:t>임베딩</a:t>
            </a:r>
          </a:p>
          <a:p>
            <a:pPr lvl="2"/>
            <a:r>
              <a:rPr lang="ko-KR" altLang="en-US"/>
              <a:t>페이스북의 </a:t>
            </a:r>
            <a:r>
              <a:rPr lang="en-US" altLang="ko-KR"/>
              <a:t>FastText </a:t>
            </a:r>
            <a:r>
              <a:rPr lang="ko-KR" altLang="en-US"/>
              <a:t>임베딩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ELMo(Embeddings from Language Models)</a:t>
            </a:r>
          </a:p>
          <a:p>
            <a:pPr lvl="2"/>
            <a:r>
              <a:rPr lang="ko-KR" altLang="en-US"/>
              <a:t>심층 양방향 언어 모델의 내부 상태에서 학습된 문맥이 반영된 단어 임베딩</a:t>
            </a:r>
            <a:endParaRPr lang="en-US" altLang="ko-KR"/>
          </a:p>
          <a:p>
            <a:pPr lvl="1"/>
            <a:r>
              <a:rPr lang="en-US" altLang="ko-KR"/>
              <a:t>NLP </a:t>
            </a:r>
            <a:r>
              <a:rPr lang="ko-KR" altLang="en-US"/>
              <a:t>작업에 대한 비지도 사전 훈련</a:t>
            </a:r>
            <a:endParaRPr lang="en-US" altLang="ko-KR"/>
          </a:p>
          <a:p>
            <a:pPr lvl="2"/>
            <a:r>
              <a:rPr lang="ko-KR" altLang="en-US"/>
              <a:t>대규모 텍스트 말뭉치에서 </a:t>
            </a:r>
            <a:r>
              <a:rPr lang="en-US" altLang="ko-KR"/>
              <a:t>LSTM </a:t>
            </a:r>
            <a:r>
              <a:rPr lang="ko-KR" altLang="en-US"/>
              <a:t>언어 모델을 학습한 다음 미세 튜닝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492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16.2</a:t>
            </a:r>
            <a:r>
              <a:rPr lang="ko-KR" altLang="en-US" dirty="0" smtClean="0"/>
              <a:t> </a:t>
            </a:r>
            <a:r>
              <a:rPr lang="ko-KR" altLang="en-US" dirty="0"/>
              <a:t>감성 분석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구글의 모델 아키텍처인 범용 문장 인코더</a:t>
            </a:r>
            <a:r>
              <a:rPr lang="en-US" altLang="ko-KR"/>
              <a:t>(Universal Sentence Encoder)</a:t>
            </a:r>
            <a:r>
              <a:rPr lang="ko-KR" altLang="en-US"/>
              <a:t> 기반 분류기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4EAE610-2C28-197D-6281-2096285C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5223"/>
            <a:ext cx="71151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98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영어 문장을 스페인어로 번역하는 간단한 </a:t>
            </a:r>
            <a:r>
              <a:rPr lang="en-US" altLang="ko-KR"/>
              <a:t>NMT </a:t>
            </a:r>
            <a:r>
              <a:rPr lang="ko-KR" altLang="en-US"/>
              <a:t>모델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BB41430-2E50-7FC1-9E9B-F0449DAB1DFC}"/>
              </a:ext>
            </a:extLst>
          </p:cNvPr>
          <p:cNvSpPr txBox="1"/>
          <p:nvPr/>
        </p:nvSpPr>
        <p:spPr>
          <a:xfrm>
            <a:off x="3045041" y="6318419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16-3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간단한 신경망 기계 번역 모델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415616F-734A-E347-C944-519C901B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123" y="1322321"/>
            <a:ext cx="6113754" cy="48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97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이전 스텝에서 디코더가 출력한 단어를 주입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BF0CE5B-D969-FA5D-9F1D-02E06A8C1560}"/>
              </a:ext>
            </a:extLst>
          </p:cNvPr>
          <p:cNvSpPr txBox="1"/>
          <p:nvPr/>
        </p:nvSpPr>
        <p:spPr>
          <a:xfrm>
            <a:off x="3045041" y="4963781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16-4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추론 시에는 이전 타임 스텝에서 출력된 단어를 입력으로 주입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DDEBF4B-BB4A-1443-D101-5FC58B7D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41" y="2162175"/>
            <a:ext cx="56864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79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영어</a:t>
            </a:r>
            <a:r>
              <a:rPr lang="en-US" altLang="ko-KR"/>
              <a:t>/</a:t>
            </a:r>
            <a:r>
              <a:rPr lang="ko-KR" altLang="en-US"/>
              <a:t>스페인어 문장 쌍으로 구성된 데이터셋을 다운로드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TextVectorization </a:t>
            </a:r>
            <a:r>
              <a:rPr lang="ko-KR" altLang="en-US"/>
              <a:t>층이 처리하지 못하는 스페인어 문자 ‘</a:t>
            </a:r>
            <a:r>
              <a:rPr lang="en-US" altLang="ko-KR"/>
              <a:t>¡’</a:t>
            </a:r>
            <a:r>
              <a:rPr lang="ko-KR" altLang="en-US"/>
              <a:t>와 ‘</a:t>
            </a:r>
            <a:r>
              <a:rPr lang="en-US" altLang="ko-KR"/>
              <a:t>¿’</a:t>
            </a:r>
            <a:r>
              <a:rPr lang="ko-KR" altLang="en-US"/>
              <a:t>를 제거한 다음</a:t>
            </a:r>
            <a:r>
              <a:rPr lang="en-US" altLang="ko-KR"/>
              <a:t>, </a:t>
            </a:r>
            <a:r>
              <a:rPr lang="ko-KR" altLang="en-US"/>
              <a:t>문장 쌍을 파싱하고 섞기</a:t>
            </a:r>
            <a:endParaRPr lang="en-US" altLang="ko-KR"/>
          </a:p>
          <a:p>
            <a:pPr lvl="2"/>
            <a:r>
              <a:rPr lang="ko-KR" altLang="en-US"/>
              <a:t>언어별로 하나씩 두 개의 리스트로 나눔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8C23267-DB7B-877C-3D71-12BB386C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4471"/>
            <a:ext cx="7981950" cy="1390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B53BE94-63E0-18B7-3EDA-F22C628F9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3561010"/>
            <a:ext cx="80105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60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처음 세 개의 문장 쌍을 확인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언어마다 하나씩 두 개의 </a:t>
            </a:r>
            <a:r>
              <a:rPr lang="en-US" altLang="ko-KR"/>
              <a:t>TextVectorization </a:t>
            </a:r>
            <a:r>
              <a:rPr lang="ko-KR" altLang="en-US"/>
              <a:t>층을 만들어 텍스트에 적용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2C6BB89-4443-62CC-5DFF-F793D614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37093"/>
            <a:ext cx="7458075" cy="1933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00A52720-ECDA-A72A-84DC-C65662D90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87333"/>
            <a:ext cx="76104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83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두 어휘 사전에 있는 처음 </a:t>
            </a:r>
            <a:r>
              <a:rPr lang="en-US" altLang="ko-KR"/>
              <a:t>10</a:t>
            </a:r>
            <a:r>
              <a:rPr lang="ko-KR" altLang="en-US"/>
              <a:t>개의 토큰을 확인</a:t>
            </a:r>
            <a:endParaRPr lang="en-US" altLang="ko-KR"/>
          </a:p>
          <a:p>
            <a:pPr lvl="2"/>
            <a:r>
              <a:rPr lang="ko-KR" altLang="en-US"/>
              <a:t>패딩 토큰</a:t>
            </a:r>
            <a:r>
              <a:rPr lang="en-US" altLang="ko-KR"/>
              <a:t>, </a:t>
            </a:r>
            <a:r>
              <a:rPr lang="ko-KR" altLang="en-US"/>
              <a:t>알려지지 않은 토큰</a:t>
            </a:r>
            <a:r>
              <a:rPr lang="en-US" altLang="ko-KR"/>
              <a:t>, (</a:t>
            </a:r>
            <a:r>
              <a:rPr lang="ko-KR" altLang="en-US"/>
              <a:t>스페인어 어휘 사전에만 있는</a:t>
            </a:r>
            <a:r>
              <a:rPr lang="en-US" altLang="ko-KR"/>
              <a:t>) SOS </a:t>
            </a:r>
            <a:r>
              <a:rPr lang="ko-KR" altLang="en-US"/>
              <a:t>및 </a:t>
            </a:r>
            <a:r>
              <a:rPr lang="en-US" altLang="ko-KR"/>
              <a:t>EOS </a:t>
            </a:r>
            <a:r>
              <a:rPr lang="ko-KR" altLang="en-US"/>
              <a:t>토큰부터 시작하며 실제 단어는 빈도가 많은 순서대로 나열되어 있음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훈련 세트와 검증 세트를 만들기</a:t>
            </a:r>
            <a:endParaRPr lang="en-US" altLang="ko-KR"/>
          </a:p>
          <a:p>
            <a:pPr lvl="2"/>
            <a:r>
              <a:rPr lang="ko-KR" altLang="en-US"/>
              <a:t>처음 </a:t>
            </a:r>
            <a:r>
              <a:rPr lang="en-US" altLang="ko-KR"/>
              <a:t>10</a:t>
            </a:r>
            <a:r>
              <a:rPr lang="ko-KR" altLang="en-US"/>
              <a:t>만 개의 문장 쌍은 훈련에 사용하고 나머지는 검증에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4D629F6-61AE-4998-7D24-1EB13928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70123"/>
            <a:ext cx="7562850" cy="1400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A3D0DD1-1391-A9E1-9A0A-DCBC1B59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33560"/>
            <a:ext cx="75342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64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인코더와 디코더에 필요한 각각 하나씩 두 개의 텍스트 입력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TextVectorization </a:t>
            </a:r>
            <a:r>
              <a:rPr lang="ko-KR" altLang="en-US"/>
              <a:t>층을 사용하여 문장을 인코딩</a:t>
            </a:r>
            <a:endParaRPr lang="en-US" altLang="ko-KR"/>
          </a:p>
          <a:p>
            <a:pPr lvl="2"/>
            <a:r>
              <a:rPr lang="ko-KR" altLang="en-US"/>
              <a:t>마스킹이 자동으로 처리되도록 각 언어에 대한 </a:t>
            </a:r>
            <a:r>
              <a:rPr lang="en-US" altLang="ko-KR"/>
              <a:t>Embedding </a:t>
            </a:r>
            <a:r>
              <a:rPr lang="ko-KR" altLang="en-US"/>
              <a:t>층을 </a:t>
            </a:r>
            <a:r>
              <a:rPr lang="en-US" altLang="ko-KR"/>
              <a:t>mask_zero=True</a:t>
            </a:r>
            <a:r>
              <a:rPr lang="ko-KR" altLang="en-US"/>
              <a:t>로 설정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3E97437-3E57-B468-4511-11CA347F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96913"/>
            <a:ext cx="6486525" cy="89535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3DAAC5B-E376-7020-2B7D-AB8F2C5B46CD}"/>
              </a:ext>
            </a:extLst>
          </p:cNvPr>
          <p:cNvGrpSpPr/>
          <p:nvPr/>
        </p:nvGrpSpPr>
        <p:grpSpPr>
          <a:xfrm>
            <a:off x="1524000" y="2991728"/>
            <a:ext cx="7915275" cy="2738158"/>
            <a:chOff x="2138362" y="2281514"/>
            <a:chExt cx="7915275" cy="2738158"/>
          </a:xfrm>
        </p:grpSpPr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9A883BB6-DA3F-ABA3-6516-196FB229A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2650" y="2281514"/>
              <a:ext cx="7886700" cy="9810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F04F6B0B-8FEA-6389-7021-EF257399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8362" y="3267072"/>
              <a:ext cx="7915275" cy="175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505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인코더를 만들고 임베딩된 입력을 전달</a:t>
            </a:r>
            <a:endParaRPr lang="en-US" altLang="ko-KR"/>
          </a:p>
          <a:p>
            <a:pPr lvl="2"/>
            <a:r>
              <a:rPr lang="en-US" altLang="ko-KR"/>
              <a:t>LSTM </a:t>
            </a:r>
            <a:r>
              <a:rPr lang="ko-KR" altLang="en-US"/>
              <a:t>층을 사용하고 있으므로 실제로는 단기 상태와 장기 상태라는 두 가지 상태가 존재</a:t>
            </a:r>
            <a:endParaRPr lang="en-US" altLang="ko-KR"/>
          </a:p>
          <a:p>
            <a:pPr lvl="2"/>
            <a:r>
              <a:rPr lang="ko-KR" altLang="en-US"/>
              <a:t>이 층은 두 상태를 개별적으로 반환하므로 두 상태를 리스트로 묶기 위해 *</a:t>
            </a:r>
            <a:r>
              <a:rPr lang="en-US" altLang="ko-KR"/>
              <a:t>encoder_state</a:t>
            </a:r>
            <a:r>
              <a:rPr lang="ko-KR" altLang="en-US"/>
              <a:t> 사용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두 개의</a:t>
            </a:r>
            <a:r>
              <a:rPr lang="en-US" altLang="ko-KR"/>
              <a:t> </a:t>
            </a:r>
            <a:r>
              <a:rPr lang="ko-KR" altLang="en-US"/>
              <a:t>상태를 디코더의 초기 상태로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디코더의 출력을 소프트맥스 활성화 함수가 있는 </a:t>
            </a:r>
            <a:r>
              <a:rPr lang="en-US" altLang="ko-KR"/>
              <a:t>Dense </a:t>
            </a:r>
            <a:r>
              <a:rPr lang="ko-KR" altLang="en-US"/>
              <a:t>층에 전달하여 각 스텝에 대한 단어 확률을 획득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4150CE8-988D-ECA1-13D9-832FCB3F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1890"/>
            <a:ext cx="6143625" cy="857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8BA1BBDD-C8F2-5B17-4D96-10712655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140052"/>
            <a:ext cx="7277100" cy="8953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2DADE6E0-0384-B215-EE36-A31BE6A54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507826"/>
            <a:ext cx="75247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1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:a16="http://schemas.microsoft.com/office/drawing/2014/main" xmlns="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:a16="http://schemas.microsoft.com/office/drawing/2014/main" xmlns="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케라스 </a:t>
            </a:r>
            <a:r>
              <a:rPr lang="en-US" altLang="ko-KR"/>
              <a:t>Model </a:t>
            </a:r>
            <a:r>
              <a:rPr lang="ko-KR" altLang="en-US"/>
              <a:t>객체를 만들고 컴파일하고 훈련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DCF6A0B-101C-671C-F2EB-FBBD0CA5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60259"/>
            <a:ext cx="7467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9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이전 출력을 기록하여 다음 타임 스텝에서 인코더에게 주입하는 사용자 정의 메모리 셀을 만드는 함수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이 함수는 한 번에 한 단어씩 계속 예측하여 점차적으로 번역을 완료하고 </a:t>
            </a:r>
            <a:r>
              <a:rPr lang="en-US" altLang="ko-KR"/>
              <a:t>EOS </a:t>
            </a:r>
            <a:r>
              <a:rPr lang="ko-KR" altLang="en-US"/>
              <a:t>토큰에 도달하면 중지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47FEDFC-B17B-294E-1DDE-DF040F85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97481"/>
            <a:ext cx="7772400" cy="3495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B512014E-801D-2442-DA15-B71C57CEB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157169"/>
            <a:ext cx="4162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99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아주 짧은 문장에서는 작동이 잘되지만 아직 두 언어에 능숙하지 못하며 특히 긴 문장에서는 어려움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03D8153-0630-49A8-F496-A4AB83FA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8955"/>
            <a:ext cx="59055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5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16.3.1 </a:t>
            </a:r>
            <a:r>
              <a:rPr lang="ko-KR" altLang="en-US" b="1">
                <a:solidFill>
                  <a:srgbClr val="FF0000"/>
                </a:solidFill>
              </a:rPr>
              <a:t>양방향 </a:t>
            </a:r>
            <a:r>
              <a:rPr lang="en-US" altLang="ko-KR" b="1">
                <a:solidFill>
                  <a:srgbClr val="FF0000"/>
                </a:solidFill>
              </a:rPr>
              <a:t>RNN</a:t>
            </a:r>
          </a:p>
          <a:p>
            <a:pPr lvl="1"/>
            <a:r>
              <a:rPr lang="ko-KR" altLang="en-US"/>
              <a:t>인과적</a:t>
            </a:r>
            <a:r>
              <a:rPr lang="en-US" altLang="ko-KR"/>
              <a:t>(causal)</a:t>
            </a:r>
          </a:p>
          <a:p>
            <a:pPr lvl="2"/>
            <a:r>
              <a:rPr lang="ko-KR" altLang="en-US"/>
              <a:t>각 타임 스텝에서 일반적인 순환 층은 과거와 현재의 입력만 보고 출력을 생성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미래를 볼 수 없다는 뜻</a:t>
            </a:r>
            <a:endParaRPr lang="en-US" altLang="ko-KR"/>
          </a:p>
          <a:p>
            <a:pPr lvl="2"/>
            <a:r>
              <a:rPr lang="ko-KR" altLang="en-US"/>
              <a:t>이런 종류의 </a:t>
            </a:r>
            <a:r>
              <a:rPr lang="en-US" altLang="ko-KR"/>
              <a:t>RNN</a:t>
            </a:r>
            <a:r>
              <a:rPr lang="ko-KR" altLang="en-US"/>
              <a:t>은 시계열을 예측할 때나 시퀀스</a:t>
            </a:r>
            <a:r>
              <a:rPr lang="en-US" altLang="ko-KR"/>
              <a:t>-</a:t>
            </a:r>
            <a:r>
              <a:rPr lang="ko-KR" altLang="en-US"/>
              <a:t>투</a:t>
            </a:r>
            <a:r>
              <a:rPr lang="en-US" altLang="ko-KR"/>
              <a:t>-</a:t>
            </a:r>
            <a:r>
              <a:rPr lang="ko-KR" altLang="en-US"/>
              <a:t>시퀀스</a:t>
            </a:r>
            <a:r>
              <a:rPr lang="en-US" altLang="ko-KR"/>
              <a:t>(seq2seq) </a:t>
            </a:r>
            <a:r>
              <a:rPr lang="ko-KR" altLang="en-US"/>
              <a:t>모델의 디코더에 적합</a:t>
            </a:r>
            <a:endParaRPr lang="en-US" altLang="ko-KR"/>
          </a:p>
          <a:p>
            <a:pPr lvl="2"/>
            <a:r>
              <a:rPr lang="ko-KR" altLang="en-US"/>
              <a:t>하지만 텍스트 분류 작업이나 </a:t>
            </a:r>
            <a:r>
              <a:rPr lang="en-US" altLang="ko-KR"/>
              <a:t>seq2seq </a:t>
            </a:r>
            <a:r>
              <a:rPr lang="ko-KR" altLang="en-US"/>
              <a:t>모델의 인코더에는 맞지 않음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이런 작업은 주어진 단어를 인코딩하기 전에 다음 단어를 미리 보는 것이 좋음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양방향 순환 층</a:t>
            </a:r>
            <a:r>
              <a:rPr lang="en-US" altLang="ko-KR"/>
              <a:t>(bidirectional recurrent layer)</a:t>
            </a:r>
          </a:p>
          <a:p>
            <a:pPr lvl="2"/>
            <a:r>
              <a:rPr lang="ko-KR" altLang="en-US"/>
              <a:t>동일한 입력에 대해 두 개의 순환 층을 실행</a:t>
            </a:r>
            <a:endParaRPr lang="en-US" altLang="ko-KR"/>
          </a:p>
          <a:p>
            <a:pPr lvl="2"/>
            <a:r>
              <a:rPr lang="ko-KR" altLang="en-US"/>
              <a:t>하나는 왼쪽에서 오른쪽으로 단어를 읽고 다른 하나는 오른쪽에서 왼쪽으로 읽음</a:t>
            </a:r>
            <a:endParaRPr lang="en-US" altLang="ko-KR"/>
          </a:p>
          <a:p>
            <a:pPr lvl="2"/>
            <a:r>
              <a:rPr lang="ko-KR" altLang="en-US"/>
              <a:t>일반적으로 타임 스텝마다 이 두 출력을 연결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358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양방향 순환 층을 구현</a:t>
            </a:r>
            <a:endParaRPr lang="en-US" altLang="ko-KR"/>
          </a:p>
          <a:p>
            <a:pPr lvl="2"/>
            <a:r>
              <a:rPr lang="en-US" altLang="ko-KR"/>
              <a:t>tf.keras.layers.Bidirectional</a:t>
            </a:r>
            <a:r>
              <a:rPr lang="ko-KR" altLang="en-US"/>
              <a:t>로 순환 층을 감쌈</a:t>
            </a:r>
          </a:p>
          <a:p>
            <a:pPr lvl="2"/>
            <a:r>
              <a:rPr lang="ko-KR" altLang="en-US"/>
              <a:t>다음과 같은 </a:t>
            </a:r>
            <a:r>
              <a:rPr lang="en-US" altLang="ko-KR"/>
              <a:t>Bidirectional </a:t>
            </a:r>
            <a:r>
              <a:rPr lang="ko-KR" altLang="en-US"/>
              <a:t>층을 번역 모델의 인코더로 사용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이 층은 이제 두 개가 아니라 네 개의 상태를 반환</a:t>
            </a:r>
            <a:endParaRPr lang="en-US" altLang="ko-KR"/>
          </a:p>
          <a:p>
            <a:pPr lvl="3"/>
            <a:r>
              <a:rPr lang="ko-KR" altLang="en-US"/>
              <a:t>정방향 </a:t>
            </a:r>
            <a:r>
              <a:rPr lang="en-US" altLang="ko-KR"/>
              <a:t>LSTM </a:t>
            </a:r>
            <a:r>
              <a:rPr lang="ko-KR" altLang="en-US"/>
              <a:t>층의 마지막 단기 상태와 장기 상태</a:t>
            </a:r>
            <a:r>
              <a:rPr lang="en-US" altLang="ko-KR"/>
              <a:t>, </a:t>
            </a:r>
            <a:r>
              <a:rPr lang="ko-KR" altLang="en-US"/>
              <a:t>역방향 </a:t>
            </a:r>
            <a:r>
              <a:rPr lang="en-US" altLang="ko-KR"/>
              <a:t>LSTM </a:t>
            </a:r>
            <a:r>
              <a:rPr lang="ko-KR" altLang="en-US"/>
              <a:t>층의 마지막 단기 상태와 장기 상태를 반환</a:t>
            </a:r>
            <a:endParaRPr lang="en-US" altLang="ko-KR"/>
          </a:p>
          <a:p>
            <a:pPr lvl="3"/>
            <a:r>
              <a:rPr lang="ko-KR" altLang="en-US"/>
              <a:t>이 네 개의 상태를 디코더의 </a:t>
            </a:r>
            <a:r>
              <a:rPr lang="en-US" altLang="ko-KR"/>
              <a:t>LSTM </a:t>
            </a:r>
            <a:r>
              <a:rPr lang="ko-KR" altLang="en-US"/>
              <a:t>층의 초기 상태로 직접 사용할 수 없음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B737D6F-82E6-4089-36E4-097EEA5F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2142"/>
            <a:ext cx="48291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07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디코더는 인과관계를 유지해야 하므로 양방향으로 만들 수 없음</a:t>
            </a:r>
            <a:endParaRPr lang="en-US" altLang="ko-KR"/>
          </a:p>
          <a:p>
            <a:pPr lvl="3"/>
            <a:r>
              <a:rPr lang="ko-KR" altLang="en-US"/>
              <a:t>대신 두 개의 단기 상태와 두 개의 장기 상태를 연결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9B1D248-A081-1EA5-12BD-FC81C538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5101"/>
            <a:ext cx="7591425" cy="1133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3130065-C73E-38C0-D1A5-9C0CFC33B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2" y="2789677"/>
            <a:ext cx="3305175" cy="262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5D12B7F-AA29-7349-5B99-BD25B0240D17}"/>
              </a:ext>
            </a:extLst>
          </p:cNvPr>
          <p:cNvSpPr txBox="1"/>
          <p:nvPr/>
        </p:nvSpPr>
        <p:spPr>
          <a:xfrm>
            <a:off x="3045041" y="5501867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16-5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양방향 순환 층</a:t>
            </a:r>
          </a:p>
        </p:txBody>
      </p:sp>
    </p:spTree>
    <p:extLst>
      <p:ext uri="{BB962C8B-B14F-4D97-AF65-F5344CB8AC3E}">
        <p14:creationId xmlns:p14="http://schemas.microsoft.com/office/powerpoint/2010/main" val="2484915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16.3</a:t>
            </a:r>
            <a:r>
              <a:rPr lang="ko-KR" altLang="en-US" dirty="0" smtClean="0"/>
              <a:t> </a:t>
            </a:r>
            <a:r>
              <a:rPr lang="ko-KR" altLang="en-US" dirty="0"/>
              <a:t>신경망 기계 번역을 위한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네트워크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16.3.2 </a:t>
            </a:r>
            <a:r>
              <a:rPr lang="ko-KR" altLang="en-US" b="1">
                <a:solidFill>
                  <a:srgbClr val="FF0000"/>
                </a:solidFill>
              </a:rPr>
              <a:t>빔 서치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빔 서치</a:t>
            </a:r>
            <a:r>
              <a:rPr lang="en-US" altLang="ko-KR"/>
              <a:t>(beam search)</a:t>
            </a:r>
          </a:p>
          <a:p>
            <a:pPr lvl="2"/>
            <a:r>
              <a:rPr lang="en-US" altLang="ko-KR"/>
              <a:t>k</a:t>
            </a:r>
            <a:r>
              <a:rPr lang="ko-KR" altLang="en-US"/>
              <a:t>개의 가능성 있는 </a:t>
            </a:r>
            <a:r>
              <a:rPr lang="en-US" altLang="ko-KR"/>
              <a:t>( </a:t>
            </a:r>
            <a:r>
              <a:rPr lang="ko-KR" altLang="en-US"/>
              <a:t>예 상위 세 개</a:t>
            </a:r>
            <a:r>
              <a:rPr lang="en-US" altLang="ko-KR"/>
              <a:t>) </a:t>
            </a:r>
            <a:r>
              <a:rPr lang="ko-KR" altLang="en-US"/>
              <a:t>문장의 리스트를 유지하고 디코더 단계마다 이 문장의 단어를 하나씩 생성하여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가능성 있는 </a:t>
            </a:r>
            <a:r>
              <a:rPr lang="en-US" altLang="ko-KR"/>
              <a:t>k</a:t>
            </a:r>
            <a:r>
              <a:rPr lang="ko-KR" altLang="en-US"/>
              <a:t>개의 문장을 만듦</a:t>
            </a:r>
            <a:endParaRPr lang="en-US" altLang="ko-KR"/>
          </a:p>
          <a:p>
            <a:pPr lvl="2"/>
            <a:r>
              <a:rPr lang="ko-KR" altLang="en-US"/>
              <a:t>빔 너비</a:t>
            </a:r>
            <a:r>
              <a:rPr lang="en-US" altLang="ko-KR"/>
              <a:t>(beam width) - </a:t>
            </a:r>
            <a:r>
              <a:rPr lang="ko-KR" altLang="en-US"/>
              <a:t>파라미터 </a:t>
            </a:r>
            <a:r>
              <a:rPr lang="en-US" altLang="ko-KR"/>
              <a:t>k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BB4CE46-7DBF-D43C-8A72-07AA40CC2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76" y="2466975"/>
            <a:ext cx="8401050" cy="358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01CA316-F563-9B52-0AE9-CFE0F8063E73}"/>
              </a:ext>
            </a:extLst>
          </p:cNvPr>
          <p:cNvSpPr txBox="1"/>
          <p:nvPr/>
        </p:nvSpPr>
        <p:spPr>
          <a:xfrm>
            <a:off x="3045041" y="6203204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16-6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빔 너비가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인 빔 서치</a:t>
            </a:r>
          </a:p>
        </p:txBody>
      </p:sp>
    </p:spTree>
    <p:extLst>
      <p:ext uri="{BB962C8B-B14F-4D97-AF65-F5344CB8AC3E}">
        <p14:creationId xmlns:p14="http://schemas.microsoft.com/office/powerpoint/2010/main" val="3375646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모델에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메커니즘을 추가</a:t>
            </a:r>
            <a:endParaRPr lang="en-US" altLang="ko-KR" dirty="0"/>
          </a:p>
          <a:p>
            <a:pPr lvl="2"/>
            <a:r>
              <a:rPr lang="ko-KR" altLang="en-US" dirty="0"/>
              <a:t>정렬 모델</a:t>
            </a:r>
            <a:r>
              <a:rPr lang="en-US" altLang="ko-KR" dirty="0"/>
              <a:t>(alignment model) </a:t>
            </a:r>
            <a:r>
              <a:rPr lang="ko-KR" altLang="en-US" dirty="0"/>
              <a:t>또는 </a:t>
            </a:r>
            <a:r>
              <a:rPr lang="ko-KR" altLang="en-US" dirty="0" err="1"/>
              <a:t>어텐션</a:t>
            </a:r>
            <a:r>
              <a:rPr lang="ko-KR" altLang="en-US" dirty="0"/>
              <a:t> 층</a:t>
            </a:r>
            <a:r>
              <a:rPr lang="en-US" altLang="ko-KR" dirty="0"/>
              <a:t>(attention layer)</a:t>
            </a:r>
          </a:p>
          <a:p>
            <a:pPr lvl="2"/>
            <a:r>
              <a:rPr lang="ko-KR" altLang="en-US" dirty="0" err="1"/>
              <a:t>바흐다나우</a:t>
            </a:r>
            <a:r>
              <a:rPr lang="ko-KR" altLang="en-US" dirty="0"/>
              <a:t> </a:t>
            </a:r>
            <a:r>
              <a:rPr lang="ko-KR" altLang="en-US" dirty="0" err="1"/>
              <a:t>어텐션</a:t>
            </a:r>
            <a:r>
              <a:rPr lang="en-US" altLang="ko-KR" dirty="0"/>
              <a:t>(</a:t>
            </a:r>
            <a:r>
              <a:rPr lang="en-US" altLang="ko-KR" dirty="0" err="1"/>
              <a:t>Bahdanau</a:t>
            </a:r>
            <a:r>
              <a:rPr lang="en-US" altLang="ko-KR" dirty="0"/>
              <a:t> attention)</a:t>
            </a:r>
          </a:p>
          <a:p>
            <a:pPr lvl="2"/>
            <a:r>
              <a:rPr lang="ko-KR" altLang="en-US" dirty="0"/>
              <a:t>연결 </a:t>
            </a:r>
            <a:r>
              <a:rPr lang="ko-KR" altLang="en-US" dirty="0" err="1"/>
              <a:t>어텐션</a:t>
            </a:r>
            <a:r>
              <a:rPr lang="en-US" altLang="ko-KR" dirty="0"/>
              <a:t>(</a:t>
            </a:r>
            <a:r>
              <a:rPr lang="en-US" altLang="ko-KR" dirty="0" err="1"/>
              <a:t>concatenative</a:t>
            </a:r>
            <a:r>
              <a:rPr lang="en-US" altLang="ko-KR" dirty="0"/>
              <a:t> attention)</a:t>
            </a:r>
          </a:p>
          <a:p>
            <a:pPr lvl="2"/>
            <a:r>
              <a:rPr lang="ko-KR" altLang="en-US" dirty="0"/>
              <a:t>덧셈 </a:t>
            </a:r>
            <a:r>
              <a:rPr lang="ko-KR" altLang="en-US" dirty="0" err="1"/>
              <a:t>어텐션</a:t>
            </a:r>
            <a:r>
              <a:rPr lang="en-US" altLang="ko-KR" dirty="0"/>
              <a:t>(additive attention 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01CA316-F563-9B52-0AE9-CFE0F8063E73}"/>
              </a:ext>
            </a:extLst>
          </p:cNvPr>
          <p:cNvSpPr txBox="1"/>
          <p:nvPr/>
        </p:nvSpPr>
        <p:spPr>
          <a:xfrm>
            <a:off x="4728838" y="5996951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16-7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어텐션 모델과 인코더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디코더 네트워크를 사용한 신경망 기계 번역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E07016E-105F-9644-AC48-8F0757FB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547" y="1699447"/>
            <a:ext cx="5382965" cy="42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8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루옹 어텐션</a:t>
            </a:r>
            <a:r>
              <a:rPr lang="en-US" altLang="ko-KR"/>
              <a:t>(Luong attention) </a:t>
            </a:r>
            <a:r>
              <a:rPr lang="ko-KR" altLang="en-US"/>
              <a:t>또는 곱셈 어텐션</a:t>
            </a:r>
            <a:r>
              <a:rPr lang="en-US" altLang="ko-KR"/>
              <a:t>(multiplicative attention)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01CA316-F563-9B52-0AE9-CFE0F8063E73}"/>
              </a:ext>
            </a:extLst>
          </p:cNvPr>
          <p:cNvSpPr txBox="1"/>
          <p:nvPr/>
        </p:nvSpPr>
        <p:spPr>
          <a:xfrm>
            <a:off x="2405849" y="1586816"/>
            <a:ext cx="2405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식 </a:t>
            </a:r>
            <a:r>
              <a:rPr lang="en-US" altLang="ko-KR" sz="1400" b="1"/>
              <a:t>16-1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어텐션 메커니즘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724A30E-4D3C-8BB8-771D-C8B8D842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49" y="2013719"/>
            <a:ext cx="6715125" cy="19716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BF0D061E-C604-EAF6-E467-A0B17568B762}"/>
              </a:ext>
            </a:extLst>
          </p:cNvPr>
          <p:cNvSpPr/>
          <p:nvPr/>
        </p:nvSpPr>
        <p:spPr>
          <a:xfrm>
            <a:off x="2210540" y="1411550"/>
            <a:ext cx="7235301" cy="2846125"/>
          </a:xfrm>
          <a:prstGeom prst="roundRect">
            <a:avLst>
              <a:gd name="adj" fmla="val 918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42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루옹 어텐션 </a:t>
            </a:r>
            <a:r>
              <a:rPr lang="en-US" altLang="ko-KR"/>
              <a:t>- tf.keras.layers.Attention </a:t>
            </a:r>
            <a:r>
              <a:rPr lang="ko-KR" altLang="en-US"/>
              <a:t>층을</a:t>
            </a:r>
            <a:r>
              <a:rPr lang="en-US" altLang="ko-KR"/>
              <a:t>, </a:t>
            </a:r>
            <a:r>
              <a:rPr lang="ko-KR" altLang="en-US"/>
              <a:t>바흐다나우 어텐션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AdditiveAttention </a:t>
            </a:r>
            <a:r>
              <a:rPr lang="ko-KR" altLang="en-US"/>
              <a:t>층</a:t>
            </a:r>
            <a:endParaRPr lang="en-US" altLang="ko-KR"/>
          </a:p>
          <a:p>
            <a:pPr lvl="2"/>
            <a:r>
              <a:rPr lang="ko-KR" altLang="en-US"/>
              <a:t>인코더</a:t>
            </a:r>
            <a:r>
              <a:rPr lang="en-US" altLang="ko-KR"/>
              <a:t>-</a:t>
            </a:r>
            <a:r>
              <a:rPr lang="ko-KR" altLang="en-US"/>
              <a:t>디코더 모델에 루옹 어텐션을 추가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어텐션 층을 생성하고 디코더의 상태와 인코더의 출력을 전달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모델을 훈련시키면 이제 훨씬 더 긴 문장을 처리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2F423F2-ACBA-3819-4853-29B43C060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31" y="1431848"/>
            <a:ext cx="7953375" cy="904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51DA45B-F4E3-1E72-C6D1-5759C734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19387"/>
            <a:ext cx="7162800" cy="1419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2106C7B8-D2FF-EF4E-BD7F-A3C1254A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646212"/>
            <a:ext cx="5667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:a16="http://schemas.microsoft.com/office/drawing/2014/main" xmlns="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:a16="http://schemas.microsoft.com/office/drawing/2014/main" xmlns="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케라스의 </a:t>
            </a:r>
            <a:r>
              <a:rPr lang="en-US" altLang="ko-KR"/>
              <a:t>Attention</a:t>
            </a:r>
            <a:r>
              <a:rPr lang="ko-KR" altLang="en-US"/>
              <a:t>과 </a:t>
            </a:r>
            <a:r>
              <a:rPr lang="en-US" altLang="ko-KR"/>
              <a:t>AdditiveAttention </a:t>
            </a:r>
            <a:r>
              <a:rPr lang="ko-KR" altLang="en-US"/>
              <a:t>층이 쿼리</a:t>
            </a:r>
            <a:r>
              <a:rPr lang="en-US" altLang="ko-KR"/>
              <a:t>, </a:t>
            </a:r>
            <a:r>
              <a:rPr lang="ko-KR" altLang="en-US"/>
              <a:t>키 및 </a:t>
            </a:r>
            <a:r>
              <a:rPr lang="en-US" altLang="ko-KR"/>
              <a:t>(</a:t>
            </a:r>
            <a:r>
              <a:rPr lang="ko-KR" altLang="en-US"/>
              <a:t>선택적으로</a:t>
            </a:r>
            <a:r>
              <a:rPr lang="en-US" altLang="ko-KR"/>
              <a:t>) </a:t>
            </a:r>
            <a:r>
              <a:rPr lang="ko-KR" altLang="en-US"/>
              <a:t>값 에 해당하는 두 개 또는 세 개의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항목을 담은 리스트를 입력으로 기대하는 이유</a:t>
            </a:r>
            <a:endParaRPr lang="en-US" altLang="ko-KR"/>
          </a:p>
          <a:p>
            <a:pPr lvl="2"/>
            <a:r>
              <a:rPr lang="ko-KR" altLang="en-US"/>
              <a:t>모델에는 </a:t>
            </a:r>
            <a:r>
              <a:rPr lang="en-US" altLang="ko-KR"/>
              <a:t>('</a:t>
            </a:r>
            <a:r>
              <a:rPr lang="ko-KR" altLang="en-US"/>
              <a:t>주어</a:t>
            </a:r>
            <a:r>
              <a:rPr lang="en-US" altLang="ko-KR"/>
              <a:t>' </a:t>
            </a:r>
            <a:r>
              <a:rPr lang="ko-KR" altLang="en-US"/>
              <a:t>또는 </a:t>
            </a:r>
            <a:r>
              <a:rPr lang="en-US" altLang="ko-KR"/>
              <a:t>'</a:t>
            </a:r>
            <a:r>
              <a:rPr lang="ko-KR" altLang="en-US"/>
              <a:t>동사</a:t>
            </a:r>
            <a:r>
              <a:rPr lang="en-US" altLang="ko-KR"/>
              <a:t>'</a:t>
            </a:r>
            <a:r>
              <a:rPr lang="ko-KR" altLang="en-US"/>
              <a:t>와 같은</a:t>
            </a:r>
            <a:r>
              <a:rPr lang="en-US" altLang="ko-KR"/>
              <a:t>) </a:t>
            </a:r>
            <a:r>
              <a:rPr lang="ko-KR" altLang="en-US"/>
              <a:t>키를 나타내는 토큰이 없음</a:t>
            </a:r>
            <a:endParaRPr lang="en-US" altLang="ko-KR"/>
          </a:p>
          <a:p>
            <a:pPr lvl="2"/>
            <a:r>
              <a:rPr lang="ko-KR" altLang="en-US"/>
              <a:t>대신 훈련 중에 이러한 개념을 학습한 벡터화된 표현을 가지고 있음</a:t>
            </a:r>
            <a:endParaRPr lang="en-US" altLang="ko-KR"/>
          </a:p>
          <a:p>
            <a:pPr lvl="2"/>
            <a:r>
              <a:rPr lang="ko-KR" altLang="en-US"/>
              <a:t>따라서 룩업에 사용할 쿼리 </a:t>
            </a:r>
            <a:r>
              <a:rPr lang="en-US" altLang="ko-KR"/>
              <a:t>query</a:t>
            </a:r>
            <a:r>
              <a:rPr lang="ko-KR" altLang="en-US"/>
              <a:t>가 딕셔너리에 있는 어떤 키와도 완벽하게 일치하지 않음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 lvl="2"/>
            <a:r>
              <a:rPr lang="ko-KR" altLang="en-US"/>
              <a:t>해결책은 쿼리와 딕셔너리에 있는 각 키 사이의 유사도를 계산</a:t>
            </a:r>
            <a:endParaRPr lang="en-US" altLang="ko-KR"/>
          </a:p>
          <a:p>
            <a:pPr lvl="2"/>
            <a:r>
              <a:rPr lang="ko-KR" altLang="en-US"/>
              <a:t>그다음 소프트맥스 함수를 사용하여 이러한 유사도 점수를 가중치로 변환하여 모두 더했을 때 </a:t>
            </a:r>
            <a:r>
              <a:rPr lang="en-US" altLang="ko-KR"/>
              <a:t>1</a:t>
            </a:r>
            <a:r>
              <a:rPr lang="ko-KR" altLang="en-US"/>
              <a:t>이 되도록 만들어줌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어텐션 층의 역할</a:t>
            </a:r>
            <a:endParaRPr lang="en-US" altLang="ko-KR"/>
          </a:p>
          <a:p>
            <a:pPr lvl="2"/>
            <a:r>
              <a:rPr lang="en-US" altLang="ko-KR"/>
              <a:t>'</a:t>
            </a:r>
            <a:r>
              <a:rPr lang="ko-KR" altLang="en-US"/>
              <a:t>동사</a:t>
            </a:r>
            <a:r>
              <a:rPr lang="en-US" altLang="ko-KR"/>
              <a:t>' </a:t>
            </a:r>
            <a:r>
              <a:rPr lang="ko-KR" altLang="en-US"/>
              <a:t>키의 가중치가 </a:t>
            </a:r>
            <a:r>
              <a:rPr lang="en-US" altLang="ko-KR"/>
              <a:t>1</a:t>
            </a:r>
            <a:r>
              <a:rPr lang="ko-KR" altLang="en-US"/>
              <a:t>에 가까우면 이 가중치 합이 </a:t>
            </a:r>
            <a:r>
              <a:rPr lang="en-US" altLang="ko-KR"/>
              <a:t>'played'</a:t>
            </a:r>
            <a:r>
              <a:rPr lang="ko-KR" altLang="en-US"/>
              <a:t>라는 단어의 표현에 매우 가깝게 될 것임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752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16.4.1 </a:t>
            </a:r>
            <a:r>
              <a:rPr lang="ko-KR" altLang="en-US" b="1" dirty="0">
                <a:solidFill>
                  <a:srgbClr val="FF0000"/>
                </a:solidFill>
              </a:rPr>
              <a:t>트랜스포머 구조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  <a:r>
              <a:rPr lang="ko-KR" altLang="en-US" b="1" dirty="0" err="1">
                <a:solidFill>
                  <a:srgbClr val="FF0000"/>
                </a:solidFill>
              </a:rPr>
              <a:t>어텐션만</a:t>
            </a:r>
            <a:r>
              <a:rPr lang="ko-KR" altLang="en-US" b="1" dirty="0">
                <a:solidFill>
                  <a:srgbClr val="FF0000"/>
                </a:solidFill>
              </a:rPr>
              <a:t> 있으면 된다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트랜스포머</a:t>
            </a:r>
            <a:r>
              <a:rPr lang="en-US" altLang="ko-KR" dirty="0"/>
              <a:t>(transformer)</a:t>
            </a:r>
          </a:p>
          <a:p>
            <a:pPr lvl="2"/>
            <a:r>
              <a:rPr lang="ko-KR" altLang="en-US" dirty="0"/>
              <a:t>순환 층이나 </a:t>
            </a:r>
            <a:r>
              <a:rPr lang="ko-KR" altLang="en-US" dirty="0" err="1"/>
              <a:t>합성곱</a:t>
            </a:r>
            <a:r>
              <a:rPr lang="ko-KR" altLang="en-US" dirty="0"/>
              <a:t> 층을 전혀 사용하지 않고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임베딩</a:t>
            </a:r>
            <a:r>
              <a:rPr lang="ko-KR" altLang="en-US" dirty="0"/>
              <a:t> 층</a:t>
            </a:r>
            <a:r>
              <a:rPr lang="en-US" altLang="ko-KR" dirty="0"/>
              <a:t>, </a:t>
            </a:r>
            <a:r>
              <a:rPr lang="ko-KR" altLang="en-US" dirty="0"/>
              <a:t>밀집 층</a:t>
            </a:r>
            <a:r>
              <a:rPr lang="en-US" altLang="ko-KR" dirty="0"/>
              <a:t>, </a:t>
            </a:r>
            <a:r>
              <a:rPr lang="ko-KR" altLang="en-US" dirty="0"/>
              <a:t>정규화 층</a:t>
            </a:r>
            <a:r>
              <a:rPr lang="en-US" altLang="ko-KR" dirty="0"/>
              <a:t>, </a:t>
            </a:r>
            <a:r>
              <a:rPr lang="ko-KR" altLang="en-US" dirty="0"/>
              <a:t>몇 가지 다른 구성 요소와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ko-KR" altLang="en-US" dirty="0" err="1"/>
              <a:t>어텐션</a:t>
            </a:r>
            <a:r>
              <a:rPr lang="ko-KR" altLang="en-US" dirty="0"/>
              <a:t> 메커니즘만 사용하여 </a:t>
            </a:r>
            <a:r>
              <a:rPr lang="en-US" altLang="ko-KR" dirty="0"/>
              <a:t>NMT </a:t>
            </a:r>
            <a:r>
              <a:rPr lang="ko-KR" altLang="en-US" dirty="0"/>
              <a:t>분야의 최신 기술을 크게 향상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14F58C-30C0-586A-FF72-E649626EC352}"/>
              </a:ext>
            </a:extLst>
          </p:cNvPr>
          <p:cNvSpPr txBox="1"/>
          <p:nvPr/>
        </p:nvSpPr>
        <p:spPr>
          <a:xfrm>
            <a:off x="6712160" y="6269865"/>
            <a:ext cx="4747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16-8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2017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년의 원본 트랜스포머 구조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18173C0-CEBE-4A80-E06F-37FE0912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94" y="548778"/>
            <a:ext cx="4411539" cy="56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79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인코더의 멀티 헤드 어텐션</a:t>
            </a:r>
            <a:r>
              <a:rPr lang="en-US" altLang="ko-KR"/>
              <a:t>(multi-head attention) </a:t>
            </a:r>
            <a:r>
              <a:rPr lang="ko-KR" altLang="en-US"/>
              <a:t>층</a:t>
            </a:r>
            <a:endParaRPr lang="en-US" altLang="ko-KR"/>
          </a:p>
          <a:p>
            <a:pPr lvl="2"/>
            <a:r>
              <a:rPr lang="ko-KR" altLang="en-US"/>
              <a:t>같은 문장에 있는 다른 모든 단어에 주의를 기울여 각 단어 표현을 업데이트</a:t>
            </a:r>
            <a:endParaRPr lang="en-US" altLang="ko-KR"/>
          </a:p>
          <a:p>
            <a:pPr lvl="1"/>
            <a:r>
              <a:rPr lang="ko-KR" altLang="en-US"/>
              <a:t>디코더의 마스크드 멀티 헤드 어텐션</a:t>
            </a:r>
            <a:r>
              <a:rPr lang="en-US" altLang="ko-KR"/>
              <a:t>(masked multi-head attention) </a:t>
            </a:r>
            <a:r>
              <a:rPr lang="ko-KR" altLang="en-US"/>
              <a:t>층</a:t>
            </a:r>
            <a:endParaRPr lang="en-US" altLang="ko-KR"/>
          </a:p>
          <a:p>
            <a:pPr lvl="2"/>
            <a:r>
              <a:rPr lang="ko-KR" altLang="en-US"/>
              <a:t>동일한 작업을 수행하지만 한 단어를 처리할 때 그 뒤에 있는 단어에는 관심을 기울이지 않는 인과적</a:t>
            </a:r>
            <a:r>
              <a:rPr lang="en-US" altLang="ko-KR"/>
              <a:t>(causal) </a:t>
            </a:r>
            <a:r>
              <a:rPr lang="ko-KR" altLang="en-US"/>
              <a:t>층</a:t>
            </a:r>
          </a:p>
          <a:p>
            <a:pPr lvl="1"/>
            <a:r>
              <a:rPr lang="ko-KR" altLang="en-US"/>
              <a:t>셀프 어텐션</a:t>
            </a:r>
            <a:r>
              <a:rPr lang="en-US" altLang="ko-KR"/>
              <a:t>(self attention)</a:t>
            </a:r>
            <a:r>
              <a:rPr lang="ko-KR" altLang="en-US"/>
              <a:t>이 아닌 크로스 어텐션</a:t>
            </a:r>
            <a:r>
              <a:rPr lang="en-US" altLang="ko-KR"/>
              <a:t>(cross attention)</a:t>
            </a:r>
          </a:p>
          <a:p>
            <a:pPr lvl="2"/>
            <a:r>
              <a:rPr lang="ko-KR" altLang="en-US"/>
              <a:t>디코더에서 위쪽에 있는 멀티 헤드 어텐션 층은 디코더가 영어 문장의 단어에 주의를 기울이는 곳</a:t>
            </a:r>
            <a:endParaRPr lang="en-US" altLang="ko-KR"/>
          </a:p>
          <a:p>
            <a:pPr lvl="1"/>
            <a:r>
              <a:rPr lang="ko-KR" altLang="en-US"/>
              <a:t>위치 인코딩</a:t>
            </a:r>
            <a:r>
              <a:rPr lang="en-US" altLang="ko-KR"/>
              <a:t>(positional encoding)</a:t>
            </a:r>
          </a:p>
          <a:p>
            <a:pPr lvl="2"/>
            <a:r>
              <a:rPr lang="ko-KR" altLang="en-US"/>
              <a:t>문장에서 각 단어의 위치를 나타내는 </a:t>
            </a:r>
            <a:r>
              <a:rPr lang="en-US" altLang="ko-KR"/>
              <a:t>(</a:t>
            </a:r>
            <a:r>
              <a:rPr lang="ko-KR" altLang="en-US"/>
              <a:t>단어 임베딩과 매우 비슷한</a:t>
            </a:r>
            <a:r>
              <a:rPr lang="en-US" altLang="ko-KR"/>
              <a:t>) </a:t>
            </a:r>
            <a:r>
              <a:rPr lang="ko-KR" altLang="en-US"/>
              <a:t>밀집 벡터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745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위치 인코딩</a:t>
            </a:r>
            <a:endParaRPr lang="en-US" altLang="ko-KR" b="1"/>
          </a:p>
          <a:p>
            <a:pPr lvl="1"/>
            <a:r>
              <a:rPr lang="en-US" altLang="ko-KR"/>
              <a:t>Embedding </a:t>
            </a:r>
            <a:r>
              <a:rPr lang="ko-KR" altLang="en-US"/>
              <a:t>층을 사용하여 </a:t>
            </a:r>
            <a:r>
              <a:rPr lang="en-US" altLang="ko-KR"/>
              <a:t>0</a:t>
            </a:r>
            <a:r>
              <a:rPr lang="ko-KR" altLang="en-US"/>
              <a:t>부터 배치에 있는 최대 시퀀스 길이까지 모든 위치를 인코딩한 다음 그 결과를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단어 임베딩에 추가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위치 인코딩 행렬 </a:t>
            </a:r>
            <a:r>
              <a:rPr lang="en-US" altLang="ko-KR"/>
              <a:t>P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17DBDFB-CBCF-F20C-6441-11E9BC5E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54878"/>
            <a:ext cx="7477125" cy="2171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1DBAF05-D72C-69C2-896F-7421C89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211" y="4889531"/>
            <a:ext cx="4333875" cy="933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10D551E-6671-DDF2-C6BF-76392BEC3093}"/>
              </a:ext>
            </a:extLst>
          </p:cNvPr>
          <p:cNvSpPr txBox="1"/>
          <p:nvPr/>
        </p:nvSpPr>
        <p:spPr>
          <a:xfrm>
            <a:off x="1613563" y="5202368"/>
            <a:ext cx="2896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식 </a:t>
            </a:r>
            <a:r>
              <a:rPr lang="en-US" altLang="ko-KR" sz="1400" b="1"/>
              <a:t>16-2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사인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코사인 위치 인코딩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4D4D2724-46A1-54BB-CF3C-E6C6FE277299}"/>
              </a:ext>
            </a:extLst>
          </p:cNvPr>
          <p:cNvSpPr/>
          <p:nvPr/>
        </p:nvSpPr>
        <p:spPr>
          <a:xfrm>
            <a:off x="1429305" y="4767309"/>
            <a:ext cx="7477125" cy="118960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801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위치마다 고유한 위치 </a:t>
            </a:r>
            <a:r>
              <a:rPr lang="ko-KR" altLang="en-US" dirty="0" err="1"/>
              <a:t>인코딩이</a:t>
            </a:r>
            <a:r>
              <a:rPr lang="ko-KR" altLang="en-US" dirty="0"/>
              <a:t> 만들어지기 때문에 위치 </a:t>
            </a:r>
            <a:r>
              <a:rPr lang="ko-KR" altLang="en-US" dirty="0" err="1"/>
              <a:t>인코딩을</a:t>
            </a:r>
            <a:r>
              <a:rPr lang="ko-KR" altLang="en-US" dirty="0"/>
              <a:t> 단어 </a:t>
            </a:r>
            <a:r>
              <a:rPr lang="ko-KR" altLang="en-US" dirty="0" err="1"/>
              <a:t>임베딩에</a:t>
            </a:r>
            <a:r>
              <a:rPr lang="ko-KR" altLang="en-US" dirty="0"/>
              <a:t> 더하면 모델이 문장에 있는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단어의 절대 위치를 알 수 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5DE35AD-3555-0AE8-9CFE-3CFA552D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708397"/>
            <a:ext cx="7124700" cy="3705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72A0F14-E3C8-CC84-14BD-4A368A8342FC}"/>
              </a:ext>
            </a:extLst>
          </p:cNvPr>
          <p:cNvSpPr txBox="1"/>
          <p:nvPr/>
        </p:nvSpPr>
        <p:spPr>
          <a:xfrm>
            <a:off x="2015067" y="5745981"/>
            <a:ext cx="79900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그림 </a:t>
            </a:r>
            <a:r>
              <a:rPr lang="en-US" altLang="ko-KR" sz="1400" b="1" dirty="0"/>
              <a:t>16-9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전치된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사인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코사인 위치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</a:rPr>
              <a:t>인코딩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 행렬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위쪽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),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두 </a:t>
            </a:r>
            <a:r>
              <a:rPr lang="en-US" altLang="ko-KR" sz="1400" b="1" i="1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값에 대한 그래프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</a:rPr>
              <a:t>아래쪽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00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PositionalEmbedding</a:t>
            </a:r>
            <a:r>
              <a:rPr lang="ko-KR" altLang="en-US" dirty="0" smtClean="0"/>
              <a:t> </a:t>
            </a:r>
            <a:r>
              <a:rPr lang="ko-KR" altLang="en-US" dirty="0"/>
              <a:t>층 생성</a:t>
            </a:r>
            <a:endParaRPr lang="en-US" altLang="ko-KR" dirty="0"/>
          </a:p>
          <a:p>
            <a:pPr lvl="2"/>
            <a:r>
              <a:rPr lang="ko-KR" altLang="en-US" dirty="0" err="1"/>
              <a:t>생성자에서</a:t>
            </a:r>
            <a:r>
              <a:rPr lang="ko-KR" altLang="en-US" dirty="0"/>
              <a:t> 위치 </a:t>
            </a:r>
            <a:r>
              <a:rPr lang="ko-KR" altLang="en-US" dirty="0" err="1"/>
              <a:t>인코딩</a:t>
            </a:r>
            <a:r>
              <a:rPr lang="ko-KR" altLang="en-US" dirty="0"/>
              <a:t> 행렬을 미리 계산한 다음</a:t>
            </a:r>
            <a:r>
              <a:rPr lang="en-US" altLang="ko-KR" dirty="0"/>
              <a:t> call() </a:t>
            </a:r>
            <a:r>
              <a:rPr lang="ko-KR" altLang="en-US" dirty="0" err="1"/>
              <a:t>메서드에서</a:t>
            </a:r>
            <a:r>
              <a:rPr lang="ko-KR" altLang="en-US" dirty="0"/>
              <a:t> 이 </a:t>
            </a:r>
            <a:r>
              <a:rPr lang="ko-KR" altLang="en-US" dirty="0" err="1"/>
              <a:t>인코딩</a:t>
            </a:r>
            <a:r>
              <a:rPr lang="ko-KR" altLang="en-US" dirty="0"/>
              <a:t> 행렬을 입력의 최대 길이로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잘라 입력에 더해줌</a:t>
            </a:r>
            <a:endParaRPr lang="en-US" altLang="ko-KR" dirty="0"/>
          </a:p>
          <a:p>
            <a:pPr lvl="2"/>
            <a:r>
              <a:rPr lang="ko-KR" altLang="en-US" dirty="0"/>
              <a:t>입력 마스크를 다음 층으로 전파하기 위해 </a:t>
            </a:r>
            <a:r>
              <a:rPr lang="en-US" altLang="ko-KR" dirty="0" err="1"/>
              <a:t>supports_masking</a:t>
            </a:r>
            <a:r>
              <a:rPr lang="en-US" altLang="ko-KR" dirty="0"/>
              <a:t>=True</a:t>
            </a:r>
            <a:r>
              <a:rPr lang="ko-KR" altLang="en-US" dirty="0"/>
              <a:t>로 지정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40947E08-0839-22CE-ED2B-2804AF753C70}"/>
              </a:ext>
            </a:extLst>
          </p:cNvPr>
          <p:cNvGrpSpPr/>
          <p:nvPr/>
        </p:nvGrpSpPr>
        <p:grpSpPr>
          <a:xfrm>
            <a:off x="1517064" y="2178933"/>
            <a:ext cx="7924800" cy="4293375"/>
            <a:chOff x="1524000" y="1808410"/>
            <a:chExt cx="7924800" cy="4293375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EE7A9BB3-2863-7E1E-C4EE-4FEC66A8C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808410"/>
              <a:ext cx="7896225" cy="17526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56472BCA-38D2-683C-1AEC-0114993F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3596710"/>
              <a:ext cx="7924800" cy="25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7114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이 층을 사용해 인코더의 입력에 위치 인코딩을 추가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D9451B4-E81A-CEC4-F2E1-81785B777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1490"/>
            <a:ext cx="6143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720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멀티 헤드 어텐션</a:t>
            </a:r>
            <a:endParaRPr lang="en-US" altLang="ko-KR" b="1"/>
          </a:p>
          <a:p>
            <a:pPr lvl="1"/>
            <a:r>
              <a:rPr lang="ko-KR" altLang="en-US"/>
              <a:t>스케일드 점곱 어텐션</a:t>
            </a:r>
            <a:r>
              <a:rPr lang="en-US" altLang="ko-KR"/>
              <a:t>(scaled dotproduct attention) </a:t>
            </a:r>
            <a:r>
              <a:rPr lang="ko-KR" altLang="en-US"/>
              <a:t>층</a:t>
            </a:r>
            <a:endParaRPr lang="en-US" altLang="ko-KR"/>
          </a:p>
          <a:p>
            <a:pPr lvl="2"/>
            <a:r>
              <a:rPr lang="ko-KR" altLang="en-US"/>
              <a:t>스케일링 인자만 제외하면 루옹 어텐션과 같음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CF81D36-9555-AF41-97FC-640536688E68}"/>
              </a:ext>
            </a:extLst>
          </p:cNvPr>
          <p:cNvSpPr txBox="1"/>
          <p:nvPr/>
        </p:nvSpPr>
        <p:spPr>
          <a:xfrm>
            <a:off x="1985638" y="2417148"/>
            <a:ext cx="28962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식 </a:t>
            </a:r>
            <a:r>
              <a:rPr lang="en-US" altLang="ko-KR" sz="1400" b="1"/>
              <a:t>16-3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스케일드 점곱 어텐션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89D1507-5017-1388-BC64-4F18A1FC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78" y="2106057"/>
            <a:ext cx="3752850" cy="9429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9FCCF98-4B61-58D1-018B-83AC9D094A22}"/>
              </a:ext>
            </a:extLst>
          </p:cNvPr>
          <p:cNvSpPr/>
          <p:nvPr/>
        </p:nvSpPr>
        <p:spPr>
          <a:xfrm>
            <a:off x="1784412" y="2024109"/>
            <a:ext cx="6889071" cy="108307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37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멀티 헤드 어텐션 층 구조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7DAD9A6-EE92-53E5-4827-E996D5A5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1157287"/>
            <a:ext cx="3895725" cy="454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C42F741-1D69-7CA0-CB22-729B74F9D51B}"/>
              </a:ext>
            </a:extLst>
          </p:cNvPr>
          <p:cNvSpPr txBox="1"/>
          <p:nvPr/>
        </p:nvSpPr>
        <p:spPr>
          <a:xfrm>
            <a:off x="3861786" y="5861004"/>
            <a:ext cx="4065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16-10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멀티 헤드 어텐션 층 구조</a:t>
            </a:r>
          </a:p>
        </p:txBody>
      </p:sp>
    </p:spTree>
    <p:extLst>
      <p:ext uri="{BB962C8B-B14F-4D97-AF65-F5344CB8AC3E}">
        <p14:creationId xmlns:p14="http://schemas.microsoft.com/office/powerpoint/2010/main" val="76562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tf.keras.layers.MultiHeadAttention </a:t>
            </a:r>
            <a:r>
              <a:rPr lang="ko-KR" altLang="en-US"/>
              <a:t>층으로 트랜스포머의 나머지를 구축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006BE4F-C213-F0C2-564B-5091E7C9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3344"/>
            <a:ext cx="79152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9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MultiHead Attention </a:t>
            </a:r>
            <a:r>
              <a:rPr lang="ko-KR" altLang="en-US"/>
              <a:t>층은 자동 마스킹을 지원하지 않으므로</a:t>
            </a:r>
            <a:r>
              <a:rPr lang="en-US" altLang="ko-KR"/>
              <a:t> </a:t>
            </a:r>
            <a:r>
              <a:rPr lang="ko-KR" altLang="en-US"/>
              <a:t>수동으로 처리</a:t>
            </a:r>
            <a:endParaRPr lang="en-US" altLang="ko-KR"/>
          </a:p>
          <a:p>
            <a:pPr lvl="2"/>
            <a:r>
              <a:rPr lang="en-US" altLang="ko-KR"/>
              <a:t>MultiHeadAttention </a:t>
            </a:r>
            <a:r>
              <a:rPr lang="ko-KR" altLang="en-US"/>
              <a:t>층은 </a:t>
            </a:r>
            <a:r>
              <a:rPr lang="en-US" altLang="ko-KR"/>
              <a:t>attention_mask </a:t>
            </a:r>
            <a:r>
              <a:rPr lang="ko-KR" altLang="en-US"/>
              <a:t>매개변수에서 </a:t>
            </a:r>
            <a:r>
              <a:rPr lang="en-US" altLang="ko-KR"/>
              <a:t>[</a:t>
            </a:r>
            <a:r>
              <a:rPr lang="ko-KR" altLang="en-US"/>
              <a:t>배치 크기</a:t>
            </a:r>
            <a:r>
              <a:rPr lang="en-US" altLang="ko-KR"/>
              <a:t>, </a:t>
            </a:r>
            <a:r>
              <a:rPr lang="ko-KR" altLang="en-US"/>
              <a:t>최대 쿼리 길이</a:t>
            </a:r>
            <a:r>
              <a:rPr lang="en-US" altLang="ko-KR"/>
              <a:t>, </a:t>
            </a:r>
            <a:r>
              <a:rPr lang="ko-KR" altLang="en-US"/>
              <a:t>최대 값 길이</a:t>
            </a:r>
            <a:r>
              <a:rPr lang="en-US" altLang="ko-KR"/>
              <a:t>] </a:t>
            </a:r>
            <a:r>
              <a:rPr lang="ko-KR" altLang="en-US"/>
              <a:t>크기의 불리언 텐서를 받음</a:t>
            </a:r>
            <a:endParaRPr lang="en-US" altLang="ko-KR"/>
          </a:p>
          <a:p>
            <a:pPr lvl="2"/>
            <a:r>
              <a:rPr lang="ko-KR" altLang="en-US"/>
              <a:t>쿼리 시퀀스에 있는 모든 토큰에 대해 이 마스크는 해당하는 값 시퀀스에서 어떤 토큰에 주의를 기울여야 하는지를 나타냄</a:t>
            </a:r>
            <a:endParaRPr lang="en-US" altLang="ko-KR"/>
          </a:p>
          <a:p>
            <a:pPr lvl="2"/>
            <a:r>
              <a:rPr lang="en-US" altLang="ko-KR"/>
              <a:t>MultiHeadAttention </a:t>
            </a:r>
            <a:r>
              <a:rPr lang="ko-KR" altLang="en-US"/>
              <a:t>층이 값에 있는 모든 패딩 토큰을 무시</a:t>
            </a:r>
            <a:endParaRPr lang="en-US" altLang="ko-KR"/>
          </a:p>
          <a:p>
            <a:pPr lvl="3"/>
            <a:r>
              <a:rPr lang="ko-KR" altLang="en-US"/>
              <a:t>먼저 </a:t>
            </a:r>
            <a:r>
              <a:rPr lang="en-US" altLang="ko-KR"/>
              <a:t>tf.math.not_equal(encoder_input_ids, 0)</a:t>
            </a:r>
            <a:r>
              <a:rPr lang="ko-KR" altLang="en-US"/>
              <a:t>을 사용하여 패딩 마스크를 계산하여 </a:t>
            </a:r>
            <a:r>
              <a:rPr lang="en-US" altLang="ko-KR"/>
              <a:t>[</a:t>
            </a:r>
            <a:r>
              <a:rPr lang="ko-KR" altLang="en-US"/>
              <a:t>배치 크기</a:t>
            </a:r>
            <a:r>
              <a:rPr lang="en-US" altLang="ko-KR"/>
              <a:t>, </a:t>
            </a:r>
            <a:r>
              <a:rPr lang="ko-KR" altLang="en-US"/>
              <a:t>최대 시퀀스 길이</a:t>
            </a:r>
            <a:r>
              <a:rPr lang="en-US" altLang="ko-KR"/>
              <a:t>] </a:t>
            </a:r>
            <a:r>
              <a:rPr lang="ko-KR" altLang="en-US"/>
              <a:t>크기의 불리언 텐서를 얻음</a:t>
            </a:r>
            <a:endParaRPr lang="en-US" altLang="ko-KR"/>
          </a:p>
          <a:p>
            <a:pPr lvl="3"/>
            <a:r>
              <a:rPr lang="en-US" altLang="ko-KR"/>
              <a:t>[</a:t>
            </a:r>
            <a:r>
              <a:rPr lang="ko-KR" altLang="en-US"/>
              <a:t>배치 크기</a:t>
            </a:r>
            <a:r>
              <a:rPr lang="en-US" altLang="ko-KR"/>
              <a:t>, 1, </a:t>
            </a:r>
            <a:r>
              <a:rPr lang="ko-KR" altLang="en-US"/>
              <a:t>최대 시퀀스 길이</a:t>
            </a:r>
            <a:r>
              <a:rPr lang="en-US" altLang="ko-KR"/>
              <a:t>]</a:t>
            </a:r>
            <a:r>
              <a:rPr lang="ko-KR" altLang="en-US"/>
              <a:t>의 마스크를 얻기 위해 </a:t>
            </a:r>
            <a:r>
              <a:rPr lang="en-US" altLang="ko-KR"/>
              <a:t>[:, tf.newaxis]</a:t>
            </a:r>
            <a:r>
              <a:rPr lang="ko-KR" altLang="en-US"/>
              <a:t>를 사용하여 두 번째 축을 추가</a:t>
            </a:r>
            <a:endParaRPr lang="en-US" altLang="ko-KR"/>
          </a:p>
          <a:p>
            <a:pPr lvl="3"/>
            <a:r>
              <a:rPr lang="ko-KR" altLang="en-US"/>
              <a:t>브로드캐스팅 덕분에 쿼리의 모든 토큰에 동일한 마스크가 사용</a:t>
            </a:r>
            <a:endParaRPr lang="en-US" altLang="ko-KR"/>
          </a:p>
          <a:p>
            <a:pPr lvl="3"/>
            <a:r>
              <a:rPr lang="ko-KR" altLang="en-US"/>
              <a:t>값에 있는 패딩 토큰이 올바르게 무시됨</a:t>
            </a:r>
            <a:endParaRPr lang="en-US" altLang="ko-KR"/>
          </a:p>
          <a:p>
            <a:pPr lvl="2"/>
            <a:r>
              <a:rPr lang="ko-KR" altLang="en-US"/>
              <a:t>하지만 이 층은 패딩 토큰을 포함하여 모든 단일 쿼리 토큰에 대한 출력을 계산</a:t>
            </a:r>
            <a:endParaRPr lang="en-US" altLang="ko-KR"/>
          </a:p>
          <a:p>
            <a:pPr lvl="3"/>
            <a:r>
              <a:rPr lang="ko-KR" altLang="en-US"/>
              <a:t>이러한 패딩 토큰에 해당하는 출력을 마스킹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3084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디코더 마스킹</a:t>
            </a:r>
            <a:endParaRPr lang="en-US" altLang="ko-KR"/>
          </a:p>
          <a:p>
            <a:pPr lvl="2"/>
            <a:r>
              <a:rPr lang="ko-KR" altLang="en-US"/>
              <a:t>첫 번째 멀티 헤드 어텐션 층은 인코더처럼 셀프 어텐션 층</a:t>
            </a:r>
            <a:endParaRPr lang="en-US" altLang="ko-KR"/>
          </a:p>
          <a:p>
            <a:pPr lvl="2"/>
            <a:r>
              <a:rPr lang="ko-KR" altLang="en-US"/>
              <a:t>멀티헤드 어텐션 층</a:t>
            </a:r>
            <a:r>
              <a:rPr lang="en-US" altLang="ko-KR"/>
              <a:t>, </a:t>
            </a:r>
            <a:r>
              <a:rPr lang="ko-KR" altLang="en-US"/>
              <a:t>즉 인과적</a:t>
            </a:r>
            <a:r>
              <a:rPr lang="en-US" altLang="ko-KR"/>
              <a:t>(causal) </a:t>
            </a:r>
            <a:r>
              <a:rPr lang="ko-KR" altLang="en-US"/>
              <a:t>층이므로 미래의 모든 토큰을 무시</a:t>
            </a:r>
            <a:endParaRPr lang="en-US" altLang="ko-KR"/>
          </a:p>
          <a:p>
            <a:pPr lvl="2"/>
            <a:r>
              <a:rPr lang="ko-KR" altLang="en-US"/>
              <a:t>패딩 마스크와 코잘 마스크</a:t>
            </a:r>
            <a:r>
              <a:rPr lang="en-US" altLang="ko-KR"/>
              <a:t>(causal mask) </a:t>
            </a:r>
            <a:r>
              <a:rPr lang="ko-KR" altLang="en-US"/>
              <a:t>두 개가 필요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59828CA-AFF2-FF9C-7145-1460F6BF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11776"/>
            <a:ext cx="7048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328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디코더 생성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98C458E-9070-7A9E-C7E3-DE7FBA4C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81113"/>
            <a:ext cx="78771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66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16.4</a:t>
            </a:r>
            <a:r>
              <a:rPr lang="ko-KR" altLang="en-US" dirty="0" smtClean="0"/>
              <a:t>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</a:t>
            </a:r>
            <a:r>
              <a:rPr lang="en-US" altLang="ko-KR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최종 출력 층을 추가하고</a:t>
            </a:r>
            <a:r>
              <a:rPr lang="en-US" altLang="ko-KR"/>
              <a:t>, </a:t>
            </a:r>
            <a:r>
              <a:rPr lang="ko-KR" altLang="en-US"/>
              <a:t>모델을 만들고</a:t>
            </a:r>
            <a:r>
              <a:rPr lang="en-US" altLang="ko-KR"/>
              <a:t>, </a:t>
            </a:r>
            <a:r>
              <a:rPr lang="ko-KR" altLang="en-US"/>
              <a:t>컴파일하고</a:t>
            </a:r>
            <a:r>
              <a:rPr lang="en-US" altLang="ko-KR"/>
              <a:t>, </a:t>
            </a:r>
            <a:r>
              <a:rPr lang="ko-KR" altLang="en-US"/>
              <a:t>훈련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3DFD66B-845F-AA0B-74CF-7D190FD9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7775"/>
            <a:ext cx="7429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13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16.5</a:t>
            </a:r>
            <a:r>
              <a:rPr lang="ko-KR" altLang="en-US" dirty="0" smtClean="0"/>
              <a:t> </a:t>
            </a:r>
            <a:r>
              <a:rPr lang="ko-KR" altLang="en-US" dirty="0"/>
              <a:t>언어 모델 분야의 최근 혁신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2018</a:t>
            </a:r>
            <a:r>
              <a:rPr lang="ko-KR" altLang="en-US"/>
              <a:t>년은 ‘</a:t>
            </a:r>
            <a:r>
              <a:rPr lang="en-US" altLang="ko-KR"/>
              <a:t>NLP</a:t>
            </a:r>
            <a:r>
              <a:rPr lang="ko-KR" altLang="en-US"/>
              <a:t>를 위한 이미지넷 시대</a:t>
            </a:r>
            <a:endParaRPr lang="en-US" altLang="ko-KR"/>
          </a:p>
          <a:p>
            <a:pPr lvl="1"/>
            <a:r>
              <a:rPr lang="ko-KR" altLang="en-US"/>
              <a:t>알렉 래드퍼드와 </a:t>
            </a:r>
            <a:r>
              <a:rPr lang="en-US" altLang="ko-KR"/>
              <a:t>OpenAI </a:t>
            </a:r>
            <a:r>
              <a:rPr lang="ko-KR" altLang="en-US"/>
              <a:t>연구자들의 </a:t>
            </a:r>
            <a:r>
              <a:rPr lang="en-US" altLang="ko-KR"/>
              <a:t>GPT </a:t>
            </a:r>
            <a:r>
              <a:rPr lang="ko-KR" altLang="en-US"/>
              <a:t>논문</a:t>
            </a:r>
            <a:r>
              <a:rPr lang="en-US" altLang="ko-KR"/>
              <a:t> -</a:t>
            </a:r>
            <a:r>
              <a:rPr lang="ko-KR" altLang="en-US"/>
              <a:t>비지도 사전 훈련의 효과</a:t>
            </a:r>
            <a:endParaRPr lang="en-US" altLang="ko-KR"/>
          </a:p>
          <a:p>
            <a:pPr lvl="1"/>
            <a:r>
              <a:rPr lang="ko-KR" altLang="en-US"/>
              <a:t>구글의 </a:t>
            </a:r>
            <a:r>
              <a:rPr lang="en-US" altLang="ko-KR"/>
              <a:t>BERT </a:t>
            </a:r>
            <a:r>
              <a:rPr lang="ko-KR" altLang="en-US"/>
              <a:t>논문 </a:t>
            </a:r>
            <a:r>
              <a:rPr lang="en-US" altLang="ko-KR"/>
              <a:t>-</a:t>
            </a:r>
            <a:r>
              <a:rPr lang="ko-KR" altLang="en-US"/>
              <a:t> 대규모 텍스트 데이터에서 자기 지도 사전 훈련의 효과</a:t>
            </a:r>
            <a:endParaRPr lang="en-US" altLang="ko-KR"/>
          </a:p>
          <a:p>
            <a:pPr lvl="2"/>
            <a:r>
              <a:rPr lang="ko-KR" altLang="en-US"/>
              <a:t>마스크드 언어 모델</a:t>
            </a:r>
            <a:r>
              <a:rPr lang="en-US" altLang="ko-KR"/>
              <a:t>(masked language model, MLM)</a:t>
            </a:r>
          </a:p>
          <a:p>
            <a:pPr lvl="2"/>
            <a:r>
              <a:rPr lang="ko-KR" altLang="en-US"/>
              <a:t>다음 문장 예측</a:t>
            </a:r>
            <a:r>
              <a:rPr lang="en-US" altLang="ko-KR"/>
              <a:t>(next sentence prediction, NSP)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8562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16.5</a:t>
            </a:r>
            <a:r>
              <a:rPr lang="ko-KR" altLang="en-US" dirty="0" smtClean="0"/>
              <a:t> </a:t>
            </a:r>
            <a:r>
              <a:rPr lang="ko-KR" altLang="en-US" dirty="0"/>
              <a:t>언어 모델 분야의 최근 혁신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토큰의 위치 임베딩 위에 세그먼트 임베딩</a:t>
            </a:r>
            <a:r>
              <a:rPr lang="en-US" altLang="ko-KR"/>
              <a:t>(segment embedding)</a:t>
            </a:r>
            <a:r>
              <a:rPr lang="ko-KR" altLang="en-US"/>
              <a:t>이 추가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0724AA9-CBD8-55C1-9FD2-E6002E7A2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471751"/>
            <a:ext cx="7953375" cy="3257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49B428B-D8E1-5A10-C7F6-043BDBC424F5}"/>
              </a:ext>
            </a:extLst>
          </p:cNvPr>
          <p:cNvSpPr txBox="1"/>
          <p:nvPr/>
        </p:nvSpPr>
        <p:spPr>
          <a:xfrm>
            <a:off x="3861786" y="4997257"/>
            <a:ext cx="4065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16-11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BERT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훈련과 미세 튜닝 과정</a:t>
            </a:r>
          </a:p>
        </p:txBody>
      </p:sp>
    </p:spTree>
    <p:extLst>
      <p:ext uri="{BB962C8B-B14F-4D97-AF65-F5344CB8AC3E}">
        <p14:creationId xmlns:p14="http://schemas.microsoft.com/office/powerpoint/2010/main" val="19183325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16.5</a:t>
            </a:r>
            <a:r>
              <a:rPr lang="ko-KR" altLang="en-US" dirty="0" smtClean="0"/>
              <a:t> </a:t>
            </a:r>
            <a:r>
              <a:rPr lang="ko-KR" altLang="en-US" dirty="0"/>
              <a:t>언어 모델 분야의 최근 혁신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알렉 래드퍼드</a:t>
            </a:r>
            <a:r>
              <a:rPr lang="en-US" altLang="ko-KR"/>
              <a:t>, </a:t>
            </a:r>
            <a:r>
              <a:rPr lang="ko-KR" altLang="en-US"/>
              <a:t>제프리 우</a:t>
            </a:r>
            <a:r>
              <a:rPr lang="en-US" altLang="ko-KR"/>
              <a:t>(Jeffrey Wu), </a:t>
            </a:r>
            <a:r>
              <a:rPr lang="ko-KR" altLang="en-US"/>
              <a:t>그리고 다른 </a:t>
            </a:r>
            <a:r>
              <a:rPr lang="en-US" altLang="ko-KR"/>
              <a:t>OpenAI </a:t>
            </a:r>
            <a:r>
              <a:rPr lang="ko-KR" altLang="en-US"/>
              <a:t>연구원의 </a:t>
            </a:r>
            <a:r>
              <a:rPr lang="en-US" altLang="ko-KR"/>
              <a:t>GPT-2 </a:t>
            </a:r>
            <a:r>
              <a:rPr lang="ko-KR" altLang="en-US"/>
              <a:t>논문</a:t>
            </a:r>
            <a:endParaRPr lang="en-US" altLang="ko-KR"/>
          </a:p>
          <a:p>
            <a:pPr lvl="2"/>
            <a:r>
              <a:rPr lang="ko-KR" altLang="en-US"/>
              <a:t>제로 샷 학습</a:t>
            </a:r>
            <a:r>
              <a:rPr lang="en-US" altLang="ko-KR"/>
              <a:t>(zero-shot learning, ZSL)</a:t>
            </a:r>
            <a:r>
              <a:rPr lang="ko-KR" altLang="en-US"/>
              <a:t>을 수행</a:t>
            </a:r>
            <a:endParaRPr lang="en-US" altLang="ko-KR"/>
          </a:p>
          <a:p>
            <a:pPr lvl="3"/>
            <a:r>
              <a:rPr lang="en-US" altLang="ko-KR"/>
              <a:t>2021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월에 출시된 구글의 스위치 트랜스포머</a:t>
            </a:r>
            <a:r>
              <a:rPr lang="en-US" altLang="ko-KR"/>
              <a:t>(Switch Transformers)</a:t>
            </a:r>
          </a:p>
          <a:p>
            <a:pPr lvl="3"/>
            <a:r>
              <a:rPr lang="en-US" altLang="ko-KR"/>
              <a:t>2021</a:t>
            </a:r>
            <a:r>
              <a:rPr lang="ko-KR" altLang="en-US"/>
              <a:t>년 </a:t>
            </a:r>
            <a:r>
              <a:rPr lang="en-US" altLang="ko-KR"/>
              <a:t>6</a:t>
            </a:r>
            <a:r>
              <a:rPr lang="ko-KR" altLang="en-US"/>
              <a:t>월에 발표된 베이징 인공 지능 아카데미의 </a:t>
            </a:r>
            <a:r>
              <a:rPr lang="en-US" altLang="ko-KR"/>
              <a:t>Wu Dao 2.0 </a:t>
            </a:r>
            <a:r>
              <a:rPr lang="ko-KR" altLang="en-US"/>
              <a:t>모델</a:t>
            </a:r>
            <a:endParaRPr lang="en-US" altLang="ko-KR"/>
          </a:p>
          <a:p>
            <a:pPr lvl="1"/>
            <a:r>
              <a:rPr lang="ko-KR" altLang="en-US"/>
              <a:t>트랜스포머의 크기를 줄이고 데이터 효율성을 높일 수 있는 새로운 방법 모색</a:t>
            </a:r>
            <a:endParaRPr lang="en-US" altLang="ko-KR"/>
          </a:p>
          <a:p>
            <a:pPr lvl="2"/>
            <a:r>
              <a:rPr lang="en-US" altLang="ko-KR"/>
              <a:t>2019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월에 허깅 페이스의 빅터 산</a:t>
            </a:r>
            <a:r>
              <a:rPr lang="en-US" altLang="ko-KR"/>
              <a:t>(Victor Sanh) </a:t>
            </a:r>
            <a:r>
              <a:rPr lang="ko-KR" altLang="en-US"/>
              <a:t>등</a:t>
            </a:r>
            <a:endParaRPr lang="en-US" altLang="ko-KR"/>
          </a:p>
          <a:p>
            <a:pPr lvl="2"/>
            <a:r>
              <a:rPr lang="en-US" altLang="ko-KR"/>
              <a:t>BERT</a:t>
            </a:r>
            <a:r>
              <a:rPr lang="ko-KR" altLang="en-US"/>
              <a:t>에 기반한 작고 빠른 트랜스포머 모델인 </a:t>
            </a:r>
            <a:r>
              <a:rPr lang="en-US" altLang="ko-KR"/>
              <a:t>DistilBERT </a:t>
            </a:r>
            <a:r>
              <a:rPr lang="ko-KR" altLang="en-US"/>
              <a:t>모델</a:t>
            </a:r>
            <a:endParaRPr lang="en-US" altLang="ko-KR"/>
          </a:p>
          <a:p>
            <a:pPr lvl="3"/>
            <a:r>
              <a:rPr lang="ko-KR" altLang="en-US"/>
              <a:t>티처 모델</a:t>
            </a:r>
            <a:r>
              <a:rPr lang="en-US" altLang="ko-KR"/>
              <a:t>(teacher model)</a:t>
            </a:r>
            <a:r>
              <a:rPr lang="ko-KR" altLang="en-US"/>
              <a:t>에서 스튜던트 모델</a:t>
            </a:r>
            <a:r>
              <a:rPr lang="en-US" altLang="ko-KR"/>
              <a:t>(student model)</a:t>
            </a:r>
            <a:r>
              <a:rPr lang="ko-KR" altLang="en-US"/>
              <a:t>로 지식을 이전하는 것을 의미</a:t>
            </a:r>
            <a:endParaRPr lang="en-US" altLang="ko-KR"/>
          </a:p>
          <a:p>
            <a:pPr lvl="1"/>
            <a:r>
              <a:rPr lang="en-US" altLang="ko-KR"/>
              <a:t>2022</a:t>
            </a:r>
            <a:r>
              <a:rPr lang="ko-KR" altLang="en-US"/>
              <a:t>년 </a:t>
            </a:r>
            <a:r>
              <a:rPr lang="en-US" altLang="ko-KR"/>
              <a:t>4</a:t>
            </a:r>
            <a:r>
              <a:rPr lang="ko-KR" altLang="en-US"/>
              <a:t>월 구글 </a:t>
            </a:r>
            <a:r>
              <a:rPr lang="en-US" altLang="ko-KR"/>
              <a:t>Pathways</a:t>
            </a:r>
          </a:p>
          <a:p>
            <a:pPr lvl="2"/>
            <a:r>
              <a:rPr lang="ko-KR" altLang="en-US"/>
              <a:t>사고 사슬 프롬프트</a:t>
            </a:r>
            <a:r>
              <a:rPr lang="en-US" altLang="ko-KR"/>
              <a:t>(Chain of thought prompting)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8877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16.6</a:t>
            </a:r>
            <a:r>
              <a:rPr lang="ko-KR" altLang="en-US" dirty="0" smtClean="0"/>
              <a:t> </a:t>
            </a:r>
            <a:r>
              <a:rPr lang="ko-KR" altLang="en-US" dirty="0"/>
              <a:t>비전 트랜스포머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비주얼 어텐션</a:t>
            </a:r>
            <a:r>
              <a:rPr lang="en-US" altLang="ko-KR"/>
              <a:t>(visual attention)</a:t>
            </a:r>
            <a:r>
              <a:rPr lang="ko-KR" altLang="en-US"/>
              <a:t>을 사용한 이미지 캡션</a:t>
            </a:r>
            <a:r>
              <a:rPr lang="en-US" altLang="ko-KR"/>
              <a:t>(caption) </a:t>
            </a:r>
            <a:r>
              <a:rPr lang="ko-KR" altLang="en-US"/>
              <a:t>생성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DF4AA3E-37A8-F79A-A5D6-E6F577A1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75358"/>
            <a:ext cx="5486400" cy="262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409562-3AF1-6E2E-6527-E5E87F1C2DDB}"/>
              </a:ext>
            </a:extLst>
          </p:cNvPr>
          <p:cNvSpPr txBox="1"/>
          <p:nvPr/>
        </p:nvSpPr>
        <p:spPr>
          <a:xfrm>
            <a:off x="2012271" y="4372214"/>
            <a:ext cx="8167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16-12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비주얼 어텐션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입력 이미지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와 단어 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frisbee’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를 생성하기 전 모델의 초점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479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16.6</a:t>
            </a:r>
            <a:r>
              <a:rPr lang="ko-KR" altLang="en-US" dirty="0" smtClean="0"/>
              <a:t> </a:t>
            </a:r>
            <a:r>
              <a:rPr lang="ko-KR" altLang="en-US" dirty="0"/>
              <a:t>비전 트랜스포머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ko-KR" altLang="en-US" dirty="0" err="1"/>
              <a:t>구글</a:t>
            </a:r>
            <a:r>
              <a:rPr lang="ko-KR" altLang="en-US" dirty="0"/>
              <a:t> 비전 트랜스포머</a:t>
            </a:r>
            <a:r>
              <a:rPr lang="en-US" altLang="ko-KR" dirty="0"/>
              <a:t>(vision transformer, </a:t>
            </a:r>
            <a:r>
              <a:rPr lang="en-US" altLang="ko-KR" dirty="0" err="1"/>
              <a:t>ViT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이미지를 </a:t>
            </a:r>
            <a:r>
              <a:rPr lang="en-US" altLang="ko-KR" dirty="0"/>
              <a:t>16×16</a:t>
            </a:r>
            <a:r>
              <a:rPr lang="ko-KR" altLang="en-US" dirty="0"/>
              <a:t>의 작은 정사각형으로 자르고 정사각형의 시퀀스를 마치 단어 표현의 시퀀스처럼 취급</a:t>
            </a:r>
            <a:endParaRPr lang="en-US" altLang="ko-KR" dirty="0"/>
          </a:p>
          <a:p>
            <a:pPr lvl="1"/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ko-KR" altLang="en-US" dirty="0" err="1"/>
              <a:t>페이스북</a:t>
            </a:r>
            <a:r>
              <a:rPr lang="ko-KR" altLang="en-US" dirty="0"/>
              <a:t> 데이터 효율적인 이미지 </a:t>
            </a:r>
            <a:r>
              <a:rPr lang="ko-KR" altLang="en-US" dirty="0" smtClean="0"/>
              <a:t>트랜스포머</a:t>
            </a:r>
            <a:r>
              <a:rPr lang="en-US" altLang="ko-KR" dirty="0" smtClean="0"/>
              <a:t>(data-efficient </a:t>
            </a:r>
            <a:r>
              <a:rPr lang="en-US" altLang="ko-KR" dirty="0"/>
              <a:t>image </a:t>
            </a:r>
            <a:r>
              <a:rPr lang="en-US" altLang="ko-KR" dirty="0" smtClean="0"/>
              <a:t>transformers, </a:t>
            </a:r>
            <a:r>
              <a:rPr lang="en-US" altLang="ko-KR" dirty="0" err="1" smtClean="0"/>
              <a:t>DeiT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추가 훈련 데이터 없이도 </a:t>
            </a:r>
            <a:r>
              <a:rPr lang="ko-KR" altLang="en-US" dirty="0" err="1"/>
              <a:t>이미지넷에서</a:t>
            </a:r>
            <a:r>
              <a:rPr lang="ko-KR" altLang="en-US" dirty="0"/>
              <a:t> 경쟁력 있는 결과를 달성</a:t>
            </a:r>
            <a:endParaRPr lang="en-US" altLang="ko-KR" dirty="0"/>
          </a:p>
          <a:p>
            <a:pPr lvl="2"/>
            <a:r>
              <a:rPr lang="ko-KR" altLang="en-US" dirty="0"/>
              <a:t>모델의 구조는 원본 </a:t>
            </a:r>
            <a:r>
              <a:rPr lang="en-US" altLang="ko-KR" dirty="0" err="1"/>
              <a:t>ViT</a:t>
            </a:r>
            <a:r>
              <a:rPr lang="ko-KR" altLang="en-US" dirty="0"/>
              <a:t>와 거의 동일하지만 증류 기법을 사용하여 최신 </a:t>
            </a:r>
            <a:r>
              <a:rPr lang="en-US" altLang="ko-KR" dirty="0"/>
              <a:t>CNN </a:t>
            </a:r>
            <a:r>
              <a:rPr lang="ko-KR" altLang="en-US" dirty="0"/>
              <a:t>모델에서 얻은 지식을 모델로 이동</a:t>
            </a:r>
            <a:endParaRPr lang="en-US" altLang="ko-KR" dirty="0"/>
          </a:p>
          <a:p>
            <a:pPr lvl="1"/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ko-KR" altLang="en-US" dirty="0" err="1"/>
              <a:t>딥마인드</a:t>
            </a:r>
            <a:r>
              <a:rPr lang="ko-KR" altLang="en-US" dirty="0"/>
              <a:t> </a:t>
            </a:r>
            <a:r>
              <a:rPr lang="ko-KR" altLang="en-US" dirty="0" err="1" smtClean="0"/>
              <a:t>퍼시비어</a:t>
            </a:r>
            <a:r>
              <a:rPr lang="en-US" altLang="ko-KR" dirty="0"/>
              <a:t>(</a:t>
            </a:r>
            <a:r>
              <a:rPr lang="en-US" altLang="ko-KR" dirty="0" smtClean="0"/>
              <a:t>Perceiver)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ko-KR" altLang="en-US" dirty="0" err="1" smtClean="0"/>
              <a:t>멀티모달</a:t>
            </a:r>
            <a:r>
              <a:rPr lang="en-US" altLang="ko-KR" dirty="0"/>
              <a:t>(</a:t>
            </a:r>
            <a:r>
              <a:rPr lang="en-US" altLang="ko-KR" dirty="0" smtClean="0"/>
              <a:t>multimodal) </a:t>
            </a:r>
            <a:r>
              <a:rPr lang="ko-KR" altLang="en-US" dirty="0"/>
              <a:t>트랜스포머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오디오 등 거의 모든 종류의 데이터 입력 가능</a:t>
            </a:r>
            <a:endParaRPr lang="en-US" altLang="ko-KR" dirty="0"/>
          </a:p>
          <a:p>
            <a:pPr lvl="1"/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ko-KR" altLang="en-US" dirty="0" err="1"/>
              <a:t>마틸드</a:t>
            </a:r>
            <a:r>
              <a:rPr lang="ko-KR" altLang="en-US" dirty="0"/>
              <a:t> </a:t>
            </a:r>
            <a:r>
              <a:rPr lang="ko-KR" altLang="en-US" dirty="0" err="1"/>
              <a:t>카론</a:t>
            </a:r>
            <a:r>
              <a:rPr lang="en-US" altLang="ko-KR" dirty="0"/>
              <a:t>(</a:t>
            </a:r>
            <a:r>
              <a:rPr lang="en-US" altLang="ko-KR" dirty="0" err="1"/>
              <a:t>Mathilde</a:t>
            </a:r>
            <a:r>
              <a:rPr lang="en-US" altLang="ko-KR" dirty="0"/>
              <a:t> Caron) DINO</a:t>
            </a:r>
          </a:p>
          <a:p>
            <a:pPr lvl="2"/>
            <a:r>
              <a:rPr lang="ko-KR" altLang="en-US" dirty="0"/>
              <a:t>자기 지도 방식으로 레이블 없이 훈련되고 높은 정확도의 </a:t>
            </a:r>
            <a:r>
              <a:rPr lang="ko-KR" altLang="en-US" dirty="0" err="1"/>
              <a:t>시맨틱</a:t>
            </a:r>
            <a:r>
              <a:rPr lang="ko-KR" altLang="en-US" dirty="0"/>
              <a:t> 분할이 가능한 비전 트랜스포머</a:t>
            </a:r>
            <a:endParaRPr lang="en-US" altLang="ko-KR" dirty="0"/>
          </a:p>
          <a:p>
            <a:pPr lvl="2"/>
            <a:r>
              <a:rPr lang="ko-KR" altLang="en-US" dirty="0"/>
              <a:t>훈련 중에 복제되어 한 네트워크는 </a:t>
            </a:r>
            <a:r>
              <a:rPr lang="ko-KR" altLang="en-US" dirty="0" err="1"/>
              <a:t>티처</a:t>
            </a:r>
            <a:r>
              <a:rPr lang="ko-KR" altLang="en-US" dirty="0"/>
              <a:t> 역할을 하고 다른 네트워크는 스튜던트 역할을 수행</a:t>
            </a:r>
            <a:endParaRPr lang="en-US" altLang="ko-KR" dirty="0"/>
          </a:p>
          <a:p>
            <a:pPr lvl="1"/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 err="1"/>
              <a:t>OpenAI</a:t>
            </a:r>
            <a:r>
              <a:rPr lang="ko-KR" altLang="en-US" dirty="0"/>
              <a:t>의 </a:t>
            </a:r>
            <a:r>
              <a:rPr lang="en-US" altLang="ko-KR" dirty="0"/>
              <a:t>DALL·E</a:t>
            </a:r>
            <a:r>
              <a:rPr lang="ko-KR" altLang="en-US" dirty="0"/>
              <a:t>와 </a:t>
            </a:r>
            <a:r>
              <a:rPr lang="en-US" altLang="ko-KR" dirty="0"/>
              <a:t>DALL·E2</a:t>
            </a:r>
          </a:p>
          <a:p>
            <a:pPr lvl="1"/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ko-KR" altLang="en-US" dirty="0" err="1"/>
              <a:t>딥마인드의</a:t>
            </a:r>
            <a:r>
              <a:rPr lang="ko-KR" altLang="en-US" dirty="0"/>
              <a:t> </a:t>
            </a:r>
            <a:r>
              <a:rPr lang="ko-KR" altLang="en-US" dirty="0" err="1"/>
              <a:t>멀티모달</a:t>
            </a:r>
            <a:r>
              <a:rPr lang="ko-KR" altLang="en-US" dirty="0"/>
              <a:t> 모델인 </a:t>
            </a:r>
            <a:r>
              <a:rPr lang="en-US" altLang="ko-KR" dirty="0"/>
              <a:t>GATO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8770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16.7</a:t>
            </a:r>
            <a:r>
              <a:rPr lang="ko-KR" altLang="en-US" dirty="0" smtClean="0"/>
              <a:t> </a:t>
            </a:r>
            <a:r>
              <a:rPr lang="ko-KR" altLang="en-US" dirty="0" err="1"/>
              <a:t>허깅</a:t>
            </a:r>
            <a:r>
              <a:rPr lang="ko-KR" altLang="en-US" dirty="0"/>
              <a:t> 페이스의 </a:t>
            </a:r>
            <a:r>
              <a:rPr lang="ko-KR" altLang="en-US" dirty="0" err="1"/>
              <a:t>트랜스포머스</a:t>
            </a:r>
            <a:r>
              <a:rPr lang="ko-KR" altLang="en-US" dirty="0"/>
              <a:t> 라이브러리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허깅 페이스</a:t>
            </a:r>
            <a:endParaRPr lang="en-US" altLang="ko-KR"/>
          </a:p>
          <a:p>
            <a:pPr lvl="2"/>
            <a:r>
              <a:rPr lang="ko-KR" altLang="en-US"/>
              <a:t>자연어 처리</a:t>
            </a:r>
            <a:r>
              <a:rPr lang="en-US" altLang="ko-KR"/>
              <a:t>, </a:t>
            </a:r>
            <a:r>
              <a:rPr lang="ko-KR" altLang="en-US"/>
              <a:t>비전 등을 위해 사용하기 쉬운 오픈 소스 도구 생태계를 구축한 </a:t>
            </a:r>
            <a:r>
              <a:rPr lang="en-US" altLang="ko-KR"/>
              <a:t>AI </a:t>
            </a:r>
            <a:r>
              <a:rPr lang="ko-KR" altLang="en-US"/>
              <a:t>회사</a:t>
            </a:r>
            <a:endParaRPr lang="en-US" altLang="ko-KR"/>
          </a:p>
          <a:p>
            <a:pPr lvl="2"/>
            <a:r>
              <a:rPr lang="ko-KR" altLang="en-US"/>
              <a:t>사전 훈련된 모델과 이에 상응하는 토크나이저</a:t>
            </a:r>
            <a:r>
              <a:rPr lang="en-US" altLang="ko-KR"/>
              <a:t>(tokenizer)</a:t>
            </a:r>
          </a:p>
          <a:p>
            <a:pPr lvl="2"/>
            <a:r>
              <a:rPr lang="ko-KR" altLang="en-US"/>
              <a:t>필요한 경우 자체 데이터셋에서 미세 튜닝할 수 있는 트랜스포머스</a:t>
            </a:r>
            <a:r>
              <a:rPr lang="en-US" altLang="ko-KR"/>
              <a:t>(Transformers)</a:t>
            </a:r>
            <a:r>
              <a:rPr lang="ko-KR" altLang="en-US"/>
              <a:t>라이브러리</a:t>
            </a:r>
            <a:endParaRPr lang="en-US" altLang="ko-KR"/>
          </a:p>
          <a:p>
            <a:pPr lvl="2"/>
            <a:r>
              <a:rPr lang="ko-KR" altLang="en-US"/>
              <a:t>이 라이브러리는 텐서플로</a:t>
            </a:r>
            <a:r>
              <a:rPr lang="en-US" altLang="ko-KR"/>
              <a:t>, </a:t>
            </a:r>
            <a:r>
              <a:rPr lang="ko-KR" altLang="en-US"/>
              <a:t>파이토치</a:t>
            </a:r>
            <a:r>
              <a:rPr lang="en-US" altLang="ko-KR"/>
              <a:t>, (Flax </a:t>
            </a:r>
            <a:r>
              <a:rPr lang="ko-KR" altLang="en-US"/>
              <a:t>라이브러리를 통해</a:t>
            </a:r>
            <a:r>
              <a:rPr lang="en-US" altLang="ko-KR"/>
              <a:t>) JAX</a:t>
            </a:r>
            <a:r>
              <a:rPr lang="ko-KR" altLang="en-US"/>
              <a:t>를 지원</a:t>
            </a:r>
            <a:endParaRPr lang="en-US" altLang="ko-KR"/>
          </a:p>
          <a:p>
            <a:pPr lvl="1"/>
            <a:r>
              <a:rPr lang="en-US" altLang="ko-KR"/>
              <a:t>transformers.pipeline() </a:t>
            </a:r>
            <a:r>
              <a:rPr lang="ko-KR" altLang="en-US"/>
              <a:t>함수</a:t>
            </a:r>
          </a:p>
          <a:p>
            <a:pPr lvl="2"/>
            <a:r>
              <a:rPr lang="ko-KR" altLang="en-US"/>
              <a:t>감성 분석</a:t>
            </a:r>
            <a:r>
              <a:rPr lang="en-US" altLang="ko-KR"/>
              <a:t>, </a:t>
            </a:r>
            <a:r>
              <a:rPr lang="ko-KR" altLang="en-US"/>
              <a:t>개체명 인식</a:t>
            </a:r>
            <a:r>
              <a:rPr lang="en-US" altLang="ko-KR"/>
              <a:t>, </a:t>
            </a:r>
            <a:r>
              <a:rPr lang="ko-KR" altLang="en-US"/>
              <a:t>요약 등 원하는 작업을 지정하기만 하면 사전 훈련된 기본 모델을 다운로드하여 바로 사용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0B0A2A1-34DD-8FB3-A028-3892CA60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15374"/>
            <a:ext cx="71628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7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16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ko-KR" altLang="en-US" dirty="0" err="1"/>
              <a:t>어텐션을</a:t>
            </a:r>
            <a:r>
              <a:rPr lang="ko-KR" altLang="en-US" dirty="0"/>
              <a:t> 사용한 자연어 처리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1"/>
            <a:ext cx="10034954" cy="4138153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sz="2000" dirty="0" smtClean="0"/>
              <a:t>16.1   Char-RNN</a:t>
            </a:r>
            <a:r>
              <a:rPr lang="ko-KR" altLang="en-US" sz="2000" dirty="0" smtClean="0"/>
              <a:t>으로 </a:t>
            </a:r>
            <a:r>
              <a:rPr lang="ko-KR" altLang="en-US" sz="2000" dirty="0"/>
              <a:t>셰익스피어 문체 생성하기</a:t>
            </a:r>
            <a:endParaRPr lang="en-US" altLang="ko-KR" sz="2000" dirty="0"/>
          </a:p>
          <a:p>
            <a:r>
              <a:rPr lang="en-US" altLang="ko-KR" sz="2000" dirty="0" smtClean="0"/>
              <a:t>16.2   </a:t>
            </a:r>
            <a:r>
              <a:rPr lang="ko-KR" altLang="en-US" sz="2000" dirty="0"/>
              <a:t>감성 분석</a:t>
            </a:r>
            <a:endParaRPr lang="en-US" altLang="ko-KR" sz="2000" dirty="0"/>
          </a:p>
          <a:p>
            <a:r>
              <a:rPr lang="en-US" altLang="ko-KR" sz="2000" dirty="0" smtClean="0"/>
              <a:t>16.3   </a:t>
            </a:r>
            <a:r>
              <a:rPr lang="ko-KR" altLang="en-US" sz="2000" dirty="0"/>
              <a:t>신경망 기계 번역을 위한 인코더</a:t>
            </a:r>
            <a:r>
              <a:rPr lang="en-US" altLang="ko-KR" sz="2000" dirty="0"/>
              <a:t>-</a:t>
            </a:r>
            <a:r>
              <a:rPr lang="ko-KR" altLang="en-US" sz="2000" dirty="0"/>
              <a:t>디코더 네트워크</a:t>
            </a:r>
            <a:endParaRPr lang="en-US" altLang="ko-KR" sz="2000" dirty="0"/>
          </a:p>
          <a:p>
            <a:r>
              <a:rPr lang="en-US" altLang="ko-KR" sz="2000" dirty="0" smtClean="0"/>
              <a:t>16.4   </a:t>
            </a:r>
            <a:r>
              <a:rPr lang="ko-KR" altLang="en-US" sz="2000" dirty="0"/>
              <a:t>어텐션 메커니즘</a:t>
            </a:r>
            <a:endParaRPr lang="en-US" altLang="ko-KR" sz="2000" dirty="0"/>
          </a:p>
          <a:p>
            <a:r>
              <a:rPr lang="en-US" altLang="ko-KR" sz="2000" dirty="0" smtClean="0"/>
              <a:t>16.5   </a:t>
            </a:r>
            <a:r>
              <a:rPr lang="ko-KR" altLang="en-US" sz="2000" dirty="0"/>
              <a:t>언어 모델 분야의 최근 혁신</a:t>
            </a:r>
            <a:endParaRPr lang="en-US" altLang="ko-KR" sz="2000" dirty="0"/>
          </a:p>
          <a:p>
            <a:r>
              <a:rPr lang="en-US" altLang="ko-KR" sz="2000" dirty="0" smtClean="0"/>
              <a:t>16.6   </a:t>
            </a:r>
            <a:r>
              <a:rPr lang="ko-KR" altLang="en-US" sz="2000" dirty="0"/>
              <a:t>비전 트랜스포머</a:t>
            </a:r>
            <a:endParaRPr lang="en-US" altLang="ko-KR" sz="2000" dirty="0"/>
          </a:p>
          <a:p>
            <a:r>
              <a:rPr lang="en-US" altLang="ko-KR" sz="2000" dirty="0" smtClean="0"/>
              <a:t>16.7   </a:t>
            </a:r>
            <a:r>
              <a:rPr lang="ko-KR" altLang="en-US" sz="2000" dirty="0" err="1"/>
              <a:t>허깅</a:t>
            </a:r>
            <a:r>
              <a:rPr lang="ko-KR" altLang="en-US" sz="2000" dirty="0"/>
              <a:t> 페이스의 </a:t>
            </a:r>
            <a:r>
              <a:rPr lang="ko-KR" altLang="en-US" sz="2000" dirty="0" err="1"/>
              <a:t>트랜스포머스</a:t>
            </a:r>
            <a:r>
              <a:rPr lang="ko-KR" altLang="en-US" sz="2000" dirty="0"/>
              <a:t> 라이브러리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16.7</a:t>
            </a:r>
            <a:r>
              <a:rPr lang="ko-KR" altLang="en-US" dirty="0" smtClean="0"/>
              <a:t> </a:t>
            </a:r>
            <a:r>
              <a:rPr lang="ko-KR" altLang="en-US" dirty="0" err="1"/>
              <a:t>허깅</a:t>
            </a:r>
            <a:r>
              <a:rPr lang="ko-KR" altLang="en-US" dirty="0"/>
              <a:t> 페이스의 </a:t>
            </a:r>
            <a:r>
              <a:rPr lang="ko-KR" altLang="en-US" dirty="0" err="1"/>
              <a:t>트랜스포머스</a:t>
            </a:r>
            <a:r>
              <a:rPr lang="ko-KR" altLang="en-US" dirty="0"/>
              <a:t> 라이브러리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결과는 입력 텍스트당 하나의 딕셔너리를 담은 파이썬 리스트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이 예제에서 모델은 약 </a:t>
            </a:r>
            <a:r>
              <a:rPr lang="en-US" altLang="ko-KR"/>
              <a:t>99.98%</a:t>
            </a:r>
            <a:r>
              <a:rPr lang="ko-KR" altLang="en-US"/>
              <a:t>의 신뢰도로 해당 문장이 긍정임을 정확하게 판단</a:t>
            </a:r>
            <a:endParaRPr lang="en-US" altLang="ko-KR"/>
          </a:p>
          <a:p>
            <a:pPr lvl="3"/>
            <a:r>
              <a:rPr lang="ko-KR" altLang="en-US"/>
              <a:t>모델에 문장의 배치를 전달할 수도 있음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8622D0FD-26A0-78C8-2886-D0375633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6178"/>
            <a:ext cx="5324475" cy="904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AE9495E-E1A1-EAB6-321E-DC6DC218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41034"/>
            <a:ext cx="5600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997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16.7</a:t>
            </a:r>
            <a:r>
              <a:rPr lang="ko-KR" altLang="en-US" dirty="0" smtClean="0"/>
              <a:t> </a:t>
            </a:r>
            <a:r>
              <a:rPr lang="ko-KR" altLang="en-US" dirty="0" err="1"/>
              <a:t>허깅</a:t>
            </a:r>
            <a:r>
              <a:rPr lang="ko-KR" altLang="en-US" dirty="0"/>
              <a:t> 페이스의 </a:t>
            </a:r>
            <a:r>
              <a:rPr lang="ko-KR" altLang="en-US" dirty="0" err="1"/>
              <a:t>트랜스포머스</a:t>
            </a:r>
            <a:r>
              <a:rPr lang="ko-KR" altLang="en-US" dirty="0"/>
              <a:t> 라이브러리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pipeline() </a:t>
            </a:r>
            <a:r>
              <a:rPr lang="ko-KR" altLang="en-US"/>
              <a:t>함수는 주어진 작업에 대해 기본 모델을 사용</a:t>
            </a:r>
            <a:endParaRPr lang="en-US" altLang="ko-KR"/>
          </a:p>
          <a:p>
            <a:pPr lvl="2"/>
            <a:r>
              <a:rPr lang="ko-KR" altLang="en-US"/>
              <a:t>기본적으로 </a:t>
            </a:r>
            <a:r>
              <a:rPr lang="en-US" altLang="ko-KR"/>
              <a:t>distilbert-baseuncased-finetuned-sst-2-english </a:t>
            </a:r>
            <a:r>
              <a:rPr lang="ko-KR" altLang="en-US"/>
              <a:t>모델을 사용</a:t>
            </a:r>
            <a:endParaRPr lang="en-US" altLang="ko-KR"/>
          </a:p>
          <a:p>
            <a:pPr lvl="2"/>
            <a:r>
              <a:rPr lang="ko-KR" altLang="en-US"/>
              <a:t>두 문장을 모순</a:t>
            </a:r>
            <a:r>
              <a:rPr lang="en-US" altLang="ko-KR"/>
              <a:t>, </a:t>
            </a:r>
            <a:r>
              <a:rPr lang="ko-KR" altLang="en-US"/>
              <a:t>중립</a:t>
            </a:r>
            <a:r>
              <a:rPr lang="en-US" altLang="ko-KR"/>
              <a:t>, </a:t>
            </a:r>
            <a:r>
              <a:rPr lang="ko-KR" altLang="en-US"/>
              <a:t>함의의 세 가지 클래스로 분류하는 </a:t>
            </a:r>
            <a:r>
              <a:rPr lang="en-US" altLang="ko-KR"/>
              <a:t>MultiNLI(Multi-Genre Natural Language Inference) </a:t>
            </a:r>
            <a:r>
              <a:rPr lang="ko-KR" altLang="en-US"/>
              <a:t>작업에서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미세 튜닝된 </a:t>
            </a:r>
            <a:r>
              <a:rPr lang="en-US" altLang="ko-KR"/>
              <a:t>DistilBERT </a:t>
            </a:r>
            <a:r>
              <a:rPr lang="ko-KR" altLang="en-US"/>
              <a:t>모델을 사용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AB49B09-167B-D76A-8D9E-DCF5AA7A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26406"/>
            <a:ext cx="70199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1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16.7</a:t>
            </a:r>
            <a:r>
              <a:rPr lang="ko-KR" altLang="en-US" dirty="0" smtClean="0"/>
              <a:t> </a:t>
            </a:r>
            <a:r>
              <a:rPr lang="ko-KR" altLang="en-US" dirty="0" err="1"/>
              <a:t>허깅</a:t>
            </a:r>
            <a:r>
              <a:rPr lang="ko-KR" altLang="en-US" dirty="0"/>
              <a:t> 페이스의 </a:t>
            </a:r>
            <a:r>
              <a:rPr lang="ko-KR" altLang="en-US" dirty="0" err="1"/>
              <a:t>트랜스포머스</a:t>
            </a:r>
            <a:r>
              <a:rPr lang="ko-KR" altLang="en-US" dirty="0"/>
              <a:t> 라이브러리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TFAutoModelForSequenceClassification</a:t>
            </a:r>
            <a:r>
              <a:rPr lang="ko-KR" altLang="en-US" dirty="0"/>
              <a:t>과</a:t>
            </a:r>
            <a:r>
              <a:rPr lang="ko-KR" altLang="en-US" dirty="0" smtClean="0"/>
              <a:t> </a:t>
            </a:r>
            <a:r>
              <a:rPr lang="en-US" altLang="ko-KR" dirty="0" err="1"/>
              <a:t>AutoTokenizer</a:t>
            </a:r>
            <a:r>
              <a:rPr lang="en-US" altLang="ko-KR" dirty="0"/>
              <a:t> </a:t>
            </a:r>
            <a:r>
              <a:rPr lang="ko-KR" altLang="en-US" dirty="0"/>
              <a:t>클래스를 사용하여 동일한 </a:t>
            </a:r>
            <a:r>
              <a:rPr lang="en-US" altLang="ko-KR" dirty="0" err="1"/>
              <a:t>DistilBERT</a:t>
            </a:r>
            <a:r>
              <a:rPr lang="en-US" altLang="ko-KR" dirty="0"/>
              <a:t> </a:t>
            </a:r>
            <a:r>
              <a:rPr lang="ko-KR" altLang="en-US" dirty="0"/>
              <a:t>모델을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토크나이저와</a:t>
            </a:r>
            <a:r>
              <a:rPr lang="ko-KR" altLang="en-US" dirty="0"/>
              <a:t> 함께 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개의 문장 쌍을 토큰화</a:t>
            </a:r>
            <a:endParaRPr lang="en-US" altLang="ko-KR" dirty="0"/>
          </a:p>
          <a:p>
            <a:pPr lvl="2"/>
            <a:r>
              <a:rPr lang="ko-KR" altLang="en-US" dirty="0"/>
              <a:t>이 코드에서는 </a:t>
            </a:r>
            <a:r>
              <a:rPr lang="ko-KR" altLang="en-US" dirty="0" err="1"/>
              <a:t>패딩을</a:t>
            </a:r>
            <a:r>
              <a:rPr lang="ko-KR" altLang="en-US" dirty="0"/>
              <a:t> 활성화하고 </a:t>
            </a:r>
            <a:r>
              <a:rPr lang="ko-KR" altLang="en-US" dirty="0" err="1"/>
              <a:t>파이썬</a:t>
            </a:r>
            <a:r>
              <a:rPr lang="ko-KR" altLang="en-US" dirty="0"/>
              <a:t> 리스트 대신 </a:t>
            </a: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ko-KR" altLang="en-US" dirty="0" err="1"/>
              <a:t>텐서를</a:t>
            </a:r>
            <a:r>
              <a:rPr lang="ko-KR" altLang="en-US" dirty="0"/>
              <a:t> 사용하도록 지정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EA82DB2-B060-3BED-A13A-7CD0FDE8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6969"/>
            <a:ext cx="7867650" cy="1419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08E378E-8125-8E8D-89A7-A9319D6E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941807"/>
            <a:ext cx="74390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792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16.7</a:t>
            </a:r>
            <a:r>
              <a:rPr lang="ko-KR" altLang="en-US" dirty="0" smtClean="0"/>
              <a:t> </a:t>
            </a:r>
            <a:r>
              <a:rPr lang="ko-KR" altLang="en-US" dirty="0" err="1"/>
              <a:t>허깅</a:t>
            </a:r>
            <a:r>
              <a:rPr lang="ko-KR" altLang="en-US" dirty="0"/>
              <a:t> 페이스의 </a:t>
            </a:r>
            <a:r>
              <a:rPr lang="ko-KR" altLang="en-US" dirty="0" err="1"/>
              <a:t>트랜스포머스</a:t>
            </a:r>
            <a:r>
              <a:rPr lang="ko-KR" altLang="en-US" dirty="0"/>
              <a:t> 라이브러리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출력은 딕셔너리와 비슷한 </a:t>
            </a:r>
            <a:r>
              <a:rPr lang="en-US" altLang="ko-KR"/>
              <a:t>BatchEncoding </a:t>
            </a:r>
            <a:r>
              <a:rPr lang="ko-KR" altLang="en-US"/>
              <a:t>클래스의 객체로 토큰 </a:t>
            </a:r>
            <a:r>
              <a:rPr lang="en-US" altLang="ko-KR"/>
              <a:t>ID</a:t>
            </a:r>
            <a:r>
              <a:rPr lang="ko-KR" altLang="en-US"/>
              <a:t>의 시퀀스와 패딩 토큰을 </a:t>
            </a:r>
            <a:r>
              <a:rPr lang="en-US" altLang="ko-KR"/>
              <a:t>0</a:t>
            </a:r>
            <a:r>
              <a:rPr lang="ko-KR" altLang="en-US"/>
              <a:t>으로 마스킹한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마스크를 포함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115DDC0-96A4-513A-806A-5A9381E3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66" y="1436610"/>
            <a:ext cx="75342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40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16.7</a:t>
            </a:r>
            <a:r>
              <a:rPr lang="ko-KR" altLang="en-US" dirty="0" smtClean="0"/>
              <a:t> </a:t>
            </a:r>
            <a:r>
              <a:rPr lang="ko-KR" altLang="en-US" dirty="0" err="1"/>
              <a:t>허깅</a:t>
            </a:r>
            <a:r>
              <a:rPr lang="ko-KR" altLang="en-US" dirty="0"/>
              <a:t> 페이스의 </a:t>
            </a:r>
            <a:r>
              <a:rPr lang="ko-KR" altLang="en-US" dirty="0" err="1"/>
              <a:t>트랜스포머스</a:t>
            </a:r>
            <a:r>
              <a:rPr lang="ko-KR" altLang="en-US" dirty="0"/>
              <a:t> 라이브러리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BatchEncoding</a:t>
            </a:r>
            <a:r>
              <a:rPr lang="en-US" altLang="ko-KR" dirty="0"/>
              <a:t> </a:t>
            </a:r>
            <a:r>
              <a:rPr lang="ko-KR" altLang="en-US" dirty="0"/>
              <a:t>객체를 모델에 직접 전달하면 예측 클래스 </a:t>
            </a:r>
            <a:r>
              <a:rPr lang="ko-KR" altLang="en-US" dirty="0" err="1"/>
              <a:t>로짓을</a:t>
            </a:r>
            <a:r>
              <a:rPr lang="ko-KR" altLang="en-US" dirty="0"/>
              <a:t> 포함하는 </a:t>
            </a:r>
            <a:r>
              <a:rPr lang="en-US" altLang="ko-KR" dirty="0" err="1"/>
              <a:t>TFSequenceClassifierOutput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객체가 반환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소프트맥스</a:t>
            </a:r>
            <a:r>
              <a:rPr lang="ko-KR" altLang="en-US" dirty="0"/>
              <a:t> 활성화 함수를 적용하여 </a:t>
            </a:r>
            <a:r>
              <a:rPr lang="ko-KR" altLang="en-US" dirty="0" err="1"/>
              <a:t>로짓을</a:t>
            </a:r>
            <a:r>
              <a:rPr lang="ko-KR" altLang="en-US" dirty="0"/>
              <a:t> 클래스 확률로 변환하고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argmax</a:t>
            </a:r>
            <a:r>
              <a:rPr lang="en-US" altLang="ko-KR" dirty="0"/>
              <a:t>() </a:t>
            </a:r>
            <a:r>
              <a:rPr lang="ko-KR" altLang="en-US" dirty="0"/>
              <a:t>함수를 사용하여 각 입력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문장 쌍에 대해 가장 높은 확률을 가진 클래스를 예측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6E7D110D-3AD3-99F5-766A-33C88FBCAB15}"/>
              </a:ext>
            </a:extLst>
          </p:cNvPr>
          <p:cNvGrpSpPr/>
          <p:nvPr/>
        </p:nvGrpSpPr>
        <p:grpSpPr>
          <a:xfrm>
            <a:off x="1429674" y="1443084"/>
            <a:ext cx="8001000" cy="1685925"/>
            <a:chOff x="2068866" y="1700536"/>
            <a:chExt cx="8001000" cy="1685925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785783D5-78C7-8689-96C1-BF26896C3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4075" y="1700536"/>
              <a:ext cx="7943850" cy="7048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D3DFC762-DB67-75E6-3D73-DF109384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8866" y="2405386"/>
              <a:ext cx="8001000" cy="98107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D261EFBC-56B8-8C83-5555-89CADAB81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885265"/>
            <a:ext cx="59150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961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16.7</a:t>
            </a:r>
            <a:r>
              <a:rPr lang="ko-KR" altLang="en-US" dirty="0" smtClean="0"/>
              <a:t> </a:t>
            </a:r>
            <a:r>
              <a:rPr lang="ko-KR" altLang="en-US" dirty="0" err="1"/>
              <a:t>허깅</a:t>
            </a:r>
            <a:r>
              <a:rPr lang="ko-KR" altLang="en-US" dirty="0"/>
              <a:t> 페이스의 </a:t>
            </a:r>
            <a:r>
              <a:rPr lang="ko-KR" altLang="en-US" dirty="0" err="1"/>
              <a:t>트랜스포머스</a:t>
            </a:r>
            <a:r>
              <a:rPr lang="ko-KR" altLang="en-US" dirty="0"/>
              <a:t> 라이브러리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이 모델은 확률 대신 로짓을 출력하기 때문에 </a:t>
            </a:r>
            <a:r>
              <a:rPr lang="en-US" altLang="ko-KR"/>
              <a:t>"sparse_categorical_crossentropy" </a:t>
            </a:r>
            <a:r>
              <a:rPr lang="ko-KR" altLang="en-US"/>
              <a:t>손실 대신 </a:t>
            </a:r>
            <a:r>
              <a:rPr lang="en-US" altLang="ko-KR"/>
              <a:t>tf.keras.losses.SparseCategoricalCrossentropy(from_logits=True) </a:t>
            </a:r>
            <a:r>
              <a:rPr lang="ko-KR" altLang="en-US"/>
              <a:t>손실을 사용해야 함</a:t>
            </a:r>
            <a:endParaRPr lang="en-US" altLang="ko-KR"/>
          </a:p>
          <a:p>
            <a:pPr lvl="2"/>
            <a:r>
              <a:rPr lang="ko-KR" altLang="en-US"/>
              <a:t>또한 이 모델은 훈련 중에 </a:t>
            </a:r>
            <a:r>
              <a:rPr lang="en-US" altLang="ko-KR"/>
              <a:t>BatchEncoding </a:t>
            </a:r>
            <a:r>
              <a:rPr lang="ko-KR" altLang="en-US"/>
              <a:t>입력을 지원하지 않으므로 </a:t>
            </a:r>
            <a:r>
              <a:rPr lang="en-US" altLang="ko-KR"/>
              <a:t>data </a:t>
            </a:r>
            <a:r>
              <a:rPr lang="ko-KR" altLang="en-US"/>
              <a:t>속성을 사용하여 일반 딕셔너리로 준비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7A2DC3E-2DE1-7B7B-ABF9-257F061D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40128"/>
            <a:ext cx="71818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771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(1)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3750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상태가 없는 </a:t>
            </a:r>
            <a:r>
              <a:rPr lang="en-US" altLang="ko-KR" sz="1600" dirty="0"/>
              <a:t>RNN </a:t>
            </a:r>
            <a:r>
              <a:rPr lang="ko-KR" altLang="en-US" sz="1600" dirty="0"/>
              <a:t>대비 상태가 있는 </a:t>
            </a:r>
            <a:r>
              <a:rPr lang="en-US" altLang="ko-KR" sz="1600" dirty="0"/>
              <a:t>RNN</a:t>
            </a:r>
            <a:r>
              <a:rPr lang="ko-KR" altLang="en-US" sz="1600" dirty="0"/>
              <a:t>의 장단점은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왜 자동 번역에 시퀀스</a:t>
            </a:r>
            <a:r>
              <a:rPr lang="en-US" altLang="ko-KR" sz="1600" dirty="0"/>
              <a:t>-</a:t>
            </a:r>
            <a:r>
              <a:rPr lang="ko-KR" altLang="en-US" sz="1600" dirty="0"/>
              <a:t>투</a:t>
            </a:r>
            <a:r>
              <a:rPr lang="en-US" altLang="ko-KR" sz="1600" dirty="0"/>
              <a:t>-</a:t>
            </a:r>
            <a:r>
              <a:rPr lang="ko-KR" altLang="en-US" sz="1600" dirty="0"/>
              <a:t>시퀀스 </a:t>
            </a:r>
            <a:r>
              <a:rPr lang="en-US" altLang="ko-KR" sz="1600" dirty="0"/>
              <a:t>RNN </a:t>
            </a:r>
            <a:r>
              <a:rPr lang="ko-KR" altLang="en-US" sz="1600" dirty="0"/>
              <a:t>대신 인코더</a:t>
            </a:r>
            <a:r>
              <a:rPr lang="en-US" altLang="ko-KR" sz="1600" dirty="0"/>
              <a:t>-</a:t>
            </a:r>
            <a:r>
              <a:rPr lang="ko-KR" altLang="en-US" sz="1600" dirty="0"/>
              <a:t>디코더 </a:t>
            </a:r>
            <a:r>
              <a:rPr lang="en-US" altLang="ko-KR" sz="1600" dirty="0"/>
              <a:t>RNN</a:t>
            </a:r>
            <a:r>
              <a:rPr lang="ko-KR" altLang="en-US" sz="1600" dirty="0"/>
              <a:t>을 사용하나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가변 길이 입력 시퀀스를 어떻게 다룰 수 있나</a:t>
            </a:r>
            <a:r>
              <a:rPr lang="en-US" altLang="ko-KR" sz="1600" dirty="0"/>
              <a:t>? </a:t>
            </a:r>
            <a:r>
              <a:rPr lang="ko-KR" altLang="en-US" sz="1600" dirty="0"/>
              <a:t>가변 길이 출력 시퀀스는 어떤가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빔 </a:t>
            </a:r>
            <a:r>
              <a:rPr lang="ko-KR" altLang="en-US" sz="1600" dirty="0" err="1"/>
              <a:t>서치가</a:t>
            </a:r>
            <a:r>
              <a:rPr lang="ko-KR" altLang="en-US" sz="1600" dirty="0"/>
              <a:t>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왜 사용해야 하나</a:t>
            </a:r>
            <a:r>
              <a:rPr lang="en-US" altLang="ko-KR" sz="1600" dirty="0"/>
              <a:t>? </a:t>
            </a:r>
            <a:r>
              <a:rPr lang="ko-KR" altLang="en-US" sz="1600" dirty="0"/>
              <a:t>이를 구현하기 위해 어떤 도구를 사용할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어텐션 메커니즘이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어떤 장점이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트랜스포머 구조에서 가장 중요한 층이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이 층의 목적이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샘플링 소프트맥스를 사용해야 할 때는 언제인가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597677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3750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8"/>
            </a:pPr>
            <a:r>
              <a:rPr lang="ko-KR" altLang="en-US" sz="1600" dirty="0"/>
              <a:t>호크라이터와 슈미트후버는 </a:t>
            </a:r>
            <a:r>
              <a:rPr lang="en-US" altLang="ko-KR" sz="1600" dirty="0"/>
              <a:t>LSTM</a:t>
            </a:r>
            <a:r>
              <a:rPr lang="ko-KR" altLang="en-US" sz="1600" dirty="0"/>
              <a:t>에 관한 논문에서 임베딩된 레버 문법</a:t>
            </a:r>
            <a:r>
              <a:rPr lang="en-US" altLang="ko-KR" sz="1600" dirty="0"/>
              <a:t>(embedded </a:t>
            </a:r>
            <a:r>
              <a:rPr lang="en-US" altLang="ko-KR" sz="1600" dirty="0" err="1"/>
              <a:t>Reber</a:t>
            </a:r>
            <a:r>
              <a:rPr lang="en-US" altLang="ko-KR" sz="1600" dirty="0"/>
              <a:t> grammar)</a:t>
            </a:r>
            <a:r>
              <a:rPr lang="ko-KR" altLang="en-US" sz="1600" dirty="0"/>
              <a:t>을 사용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이는 ‘</a:t>
            </a:r>
            <a:r>
              <a:rPr lang="en-US" altLang="ko-KR" sz="1600" dirty="0"/>
              <a:t>BPBTSXXVPSEPE’</a:t>
            </a:r>
            <a:r>
              <a:rPr lang="ko-KR" altLang="en-US" sz="1600" dirty="0"/>
              <a:t>와 같은 문자열을 만드는 인공 문법임</a:t>
            </a:r>
            <a:r>
              <a:rPr lang="en-US" altLang="ko-KR" sz="1600" dirty="0"/>
              <a:t>. </a:t>
            </a:r>
            <a:r>
              <a:rPr lang="ko-KR" altLang="en-US" sz="1600" dirty="0"/>
              <a:t>이 주제에 대한 제니 오어의 훌륭한 소개</a:t>
            </a:r>
            <a:r>
              <a:rPr lang="en-US" altLang="ko-KR" sz="1600" dirty="0"/>
              <a:t>(https://homl.info/108)</a:t>
            </a:r>
            <a:r>
              <a:rPr lang="ko-KR" altLang="en-US" sz="1600" dirty="0"/>
              <a:t>를 확인할 수 있음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특정 임베딩된 레버 문법 하나를 선택하고</a:t>
            </a:r>
            <a:r>
              <a:rPr lang="en-US" altLang="ko-KR" sz="1600" dirty="0"/>
              <a:t>(</a:t>
            </a:r>
            <a:r>
              <a:rPr lang="ko-KR" altLang="en-US" sz="1600" dirty="0"/>
              <a:t>제니 오어의 페이지에 있는 것과 같은</a:t>
            </a:r>
            <a:r>
              <a:rPr lang="en-US" altLang="ko-KR" sz="1600" dirty="0"/>
              <a:t>), </a:t>
            </a:r>
            <a:r>
              <a:rPr lang="ko-KR" altLang="en-US" sz="1600" dirty="0"/>
              <a:t>그다음에 문자열이 이 문법을 따르는지 아닌지 구별하는 </a:t>
            </a:r>
            <a:r>
              <a:rPr lang="en-US" altLang="ko-KR" sz="1600" dirty="0"/>
              <a:t>RNN</a:t>
            </a:r>
            <a:r>
              <a:rPr lang="ko-KR" altLang="en-US" sz="1600" dirty="0"/>
              <a:t>을 훈련해보기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ko-KR" altLang="en-US" sz="1600" dirty="0"/>
              <a:t>먼저 문법에 맞는 문자열 </a:t>
            </a:r>
            <a:r>
              <a:rPr lang="en-US" altLang="ko-KR" sz="1600" dirty="0"/>
              <a:t>50%</a:t>
            </a:r>
            <a:r>
              <a:rPr lang="ko-KR" altLang="en-US" sz="1600" dirty="0"/>
              <a:t>와 그렇지 않은 문자열 </a:t>
            </a:r>
            <a:r>
              <a:rPr lang="en-US" altLang="ko-KR" sz="1600" dirty="0"/>
              <a:t>50%</a:t>
            </a:r>
            <a:r>
              <a:rPr lang="ko-KR" altLang="en-US" sz="1600" dirty="0"/>
              <a:t>를 담은 훈련 배치를 생성하는 함수를 만들어야 함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 startAt="8"/>
            </a:pPr>
            <a:r>
              <a:rPr lang="ko-KR" altLang="en-US" sz="1600" dirty="0"/>
              <a:t>날짜 문자열 포맷을 변환하는 인코더</a:t>
            </a:r>
            <a:r>
              <a:rPr lang="en-US" altLang="ko-KR" sz="1600" dirty="0"/>
              <a:t>-</a:t>
            </a:r>
            <a:r>
              <a:rPr lang="ko-KR" altLang="en-US" sz="1600" dirty="0"/>
              <a:t>디코더 모델을 훈련하기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‘April 22, 2019’</a:t>
            </a:r>
            <a:r>
              <a:rPr lang="ko-KR" altLang="en-US" sz="1600" dirty="0"/>
              <a:t>에서 ‘</a:t>
            </a:r>
            <a:r>
              <a:rPr lang="en-US" altLang="ko-KR" sz="1600" dirty="0"/>
              <a:t>2019-04-22’</a:t>
            </a:r>
            <a:r>
              <a:rPr lang="ko-KR" altLang="en-US" sz="1600" dirty="0"/>
              <a:t>로 변환</a:t>
            </a:r>
            <a:r>
              <a:rPr lang="en-US" altLang="ko-KR" sz="1600" dirty="0"/>
              <a:t>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8"/>
            </a:pPr>
            <a:r>
              <a:rPr lang="ko-KR" altLang="en-US" sz="1600" dirty="0" err="1"/>
              <a:t>케라스</a:t>
            </a:r>
            <a:r>
              <a:rPr lang="ko-KR" altLang="en-US" sz="1600" dirty="0"/>
              <a:t> 웹 사이트에 있는 ‘</a:t>
            </a:r>
            <a:r>
              <a:rPr lang="en-US" altLang="ko-KR" sz="1600" dirty="0"/>
              <a:t>Natural language image search with a Dual Encoder’(https://homl.info/dualtuto )</a:t>
            </a:r>
            <a:br>
              <a:rPr lang="en-US" altLang="ko-KR" sz="1600" dirty="0"/>
            </a:br>
            <a:r>
              <a:rPr lang="ko-KR" altLang="en-US" sz="1600" dirty="0"/>
              <a:t>예제를 참조</a:t>
            </a:r>
            <a:r>
              <a:rPr lang="en-US" altLang="ko-KR" sz="1600" dirty="0"/>
              <a:t>. </a:t>
            </a:r>
            <a:r>
              <a:rPr lang="ko-KR" altLang="en-US" sz="1600" dirty="0"/>
              <a:t>동일한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공간 내에서 이미지와 텍스트를 모두 표현할 수 있는 모델을 만드는 방법을 익히고 </a:t>
            </a:r>
            <a:r>
              <a:rPr lang="en-US" altLang="ko-KR" sz="1600" dirty="0" err="1"/>
              <a:t>OpenAI</a:t>
            </a:r>
            <a:r>
              <a:rPr lang="ko-KR" altLang="en-US" sz="1600" dirty="0"/>
              <a:t>의 </a:t>
            </a:r>
            <a:r>
              <a:rPr lang="en-US" altLang="ko-KR" sz="1600" dirty="0"/>
              <a:t>CLIP </a:t>
            </a:r>
            <a:r>
              <a:rPr lang="ko-KR" altLang="en-US" sz="1600" dirty="0"/>
              <a:t>모델에서와 같이 텍스트 프롬프트를 사용하여 이미지를 검색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 startAt="8"/>
            </a:pPr>
            <a:r>
              <a:rPr lang="ko-KR" altLang="en-US" sz="1600" dirty="0" err="1"/>
              <a:t>허깅</a:t>
            </a:r>
            <a:r>
              <a:rPr lang="ko-KR" altLang="en-US" sz="1600" dirty="0"/>
              <a:t> 페이스의 </a:t>
            </a:r>
            <a:r>
              <a:rPr lang="ko-KR" altLang="en-US" sz="1600" dirty="0" err="1"/>
              <a:t>트랜스포머스</a:t>
            </a:r>
            <a:r>
              <a:rPr lang="ko-KR" altLang="en-US" sz="1600" dirty="0"/>
              <a:t> 라이브러리를 사용하여 텍스트를 생성할 수 있는 사전 훈련된 언어 모델</a:t>
            </a:r>
            <a:r>
              <a:rPr lang="en-US" altLang="ko-KR" sz="1600" dirty="0"/>
              <a:t>( </a:t>
            </a:r>
            <a:r>
              <a:rPr lang="ko-KR" altLang="en-US" sz="1600" dirty="0"/>
              <a:t>예 </a:t>
            </a:r>
            <a:r>
              <a:rPr lang="en-US" altLang="ko-KR" sz="1600" dirty="0"/>
              <a:t>GPT)</a:t>
            </a:r>
            <a:r>
              <a:rPr lang="ko-KR" altLang="en-US" sz="1600" dirty="0"/>
              <a:t>을 다운로드하고 더 설득력 있는 </a:t>
            </a:r>
            <a:r>
              <a:rPr lang="ko-KR" altLang="en-US" sz="1600" dirty="0" err="1"/>
              <a:t>셰익스피어식</a:t>
            </a:r>
            <a:r>
              <a:rPr lang="ko-KR" altLang="en-US" sz="1600" dirty="0"/>
              <a:t> 텍스트를 생성하기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모델의 </a:t>
            </a:r>
            <a:r>
              <a:rPr lang="en-US" altLang="ko-KR" sz="1600" dirty="0"/>
              <a:t>generate()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사용해야 함</a:t>
            </a:r>
            <a:r>
              <a:rPr lang="en-US" altLang="ko-KR" sz="1600" dirty="0"/>
              <a:t>(</a:t>
            </a:r>
            <a:r>
              <a:rPr lang="ko-KR" altLang="en-US" sz="1600" dirty="0"/>
              <a:t>자세한 내용은 </a:t>
            </a:r>
            <a:r>
              <a:rPr lang="ko-KR" altLang="en-US" sz="1600" dirty="0" err="1"/>
              <a:t>허깅</a:t>
            </a:r>
            <a:r>
              <a:rPr lang="ko-KR" altLang="en-US" sz="1600" dirty="0"/>
              <a:t> 페이스 온라인 문서를 참고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853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smtClean="0">
                <a:cs typeface="+mj-cs"/>
              </a:rPr>
              <a:t>16</a:t>
            </a:r>
            <a:r>
              <a:rPr lang="ko-KR" altLang="en-US" sz="3200" b="1" dirty="0" smtClean="0">
                <a:cs typeface="+mj-cs"/>
              </a:rPr>
              <a:t>장</a:t>
            </a:r>
            <a:r>
              <a:rPr lang="en-US" altLang="ko-KR" sz="3200" b="1" dirty="0" smtClean="0">
                <a:cs typeface="+mj-cs"/>
              </a:rPr>
              <a:t> </a:t>
            </a:r>
            <a:r>
              <a:rPr lang="en-US" altLang="ko-KR" sz="3200" b="1" dirty="0">
                <a:cs typeface="+mj-cs"/>
              </a:rPr>
              <a:t>RNN</a:t>
            </a:r>
            <a:r>
              <a:rPr lang="ko-KR" altLang="en-US" sz="3200" b="1" dirty="0">
                <a:cs typeface="+mj-cs"/>
              </a:rPr>
              <a:t>과 어텐션을 사용한 자연어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문장 수준의 </a:t>
            </a:r>
            <a:r>
              <a:rPr lang="en-US" altLang="ko-KR" sz="1600" dirty="0"/>
              <a:t>RNN</a:t>
            </a:r>
            <a:r>
              <a:rPr lang="ko-KR" altLang="en-US" sz="1600" dirty="0"/>
              <a:t>과 어텐션 메커니즘 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16.1</a:t>
            </a:r>
            <a:r>
              <a:rPr lang="ko-KR" altLang="en-US" dirty="0" smtClean="0"/>
              <a:t> </a:t>
            </a:r>
            <a:r>
              <a:rPr lang="en-US" altLang="ko-KR" dirty="0"/>
              <a:t>Char-RNN</a:t>
            </a:r>
            <a:r>
              <a:rPr lang="ko-KR" altLang="en-US" dirty="0"/>
              <a:t>으로 셰익스피어 문체 생성하기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안드레이</a:t>
            </a:r>
            <a:r>
              <a:rPr lang="ko-KR" altLang="en-US" dirty="0"/>
              <a:t> </a:t>
            </a:r>
            <a:r>
              <a:rPr lang="ko-KR" altLang="en-US" dirty="0" err="1" smtClean="0"/>
              <a:t>카르파시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RNN</a:t>
            </a:r>
            <a:r>
              <a:rPr lang="ko-KR" altLang="en-US" dirty="0"/>
              <a:t>을 훈련하여 문장에서 다음 </a:t>
            </a:r>
            <a:r>
              <a:rPr lang="ko-KR" altLang="en-US" dirty="0" smtClean="0"/>
              <a:t>글자 </a:t>
            </a:r>
            <a:r>
              <a:rPr lang="ko-KR" altLang="en-US" dirty="0"/>
              <a:t>예측하기 </a:t>
            </a:r>
            <a:endParaRPr lang="en-US" altLang="ko-KR" dirty="0"/>
          </a:p>
          <a:p>
            <a:pPr lvl="2"/>
            <a:r>
              <a:rPr lang="en-US" altLang="ko-KR" dirty="0"/>
              <a:t>Char-RNN</a:t>
            </a:r>
            <a:r>
              <a:rPr lang="ko-KR" altLang="en-US" dirty="0"/>
              <a:t>을 사용해 한 번에 한 글자씩 새로운 텍스트를 생성</a:t>
            </a:r>
            <a:endParaRPr lang="en-US" altLang="ko-KR" dirty="0"/>
          </a:p>
          <a:p>
            <a:pPr lvl="2"/>
            <a:r>
              <a:rPr lang="ko-KR" altLang="en-US" dirty="0"/>
              <a:t>셰익스피어 작품에서 훈련한 </a:t>
            </a:r>
            <a:r>
              <a:rPr lang="en-US" altLang="ko-KR" dirty="0"/>
              <a:t>Char-RNN </a:t>
            </a:r>
            <a:r>
              <a:rPr lang="ko-KR" altLang="en-US" dirty="0"/>
              <a:t>모델로 생성한 텍스트 샘플</a:t>
            </a:r>
            <a:endParaRPr lang="en-US" altLang="ko-KR" sz="1400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="" xmlns:a16="http://schemas.microsoft.com/office/drawing/2014/main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6DA9BDD-47AC-0AC6-F019-6124C556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35" y="2272118"/>
            <a:ext cx="56007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16804</TotalTime>
  <Words>4295</Words>
  <Application>Microsoft Office PowerPoint</Application>
  <PresentationFormat>사용자 지정</PresentationFormat>
  <Paragraphs>697</Paragraphs>
  <Slides>77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78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16.1 Char-RNN으로 셰익스피어 문체 생성하기(1)</vt:lpstr>
      <vt:lpstr>16.1 Char-RNN으로 셰익스피어 문체 생성하기(2)</vt:lpstr>
      <vt:lpstr>16.1 Char-RNN으로 셰익스피어 문체 생성하기(3)</vt:lpstr>
      <vt:lpstr>16.1 Char-RNN으로 셰익스피어 문체 생성하기(4)</vt:lpstr>
      <vt:lpstr>16.1 Char-RNN으로 셰익스피어 문체 생성하기(5)</vt:lpstr>
      <vt:lpstr>16.1 Char-RNN으로 셰익스피어 문체 생성하기(6)</vt:lpstr>
      <vt:lpstr>16.1 Char-RNN으로 셰익스피어 문체 생성하기(7)</vt:lpstr>
      <vt:lpstr>16.1 Char-RNN으로 셰익스피어 문체 생성하기(8)</vt:lpstr>
      <vt:lpstr>16.1 Char-RNN으로 셰익스피어 문체 생성하기(9)</vt:lpstr>
      <vt:lpstr>16.1 Char-RNN으로 셰익스피어 문체 생성하기(10)</vt:lpstr>
      <vt:lpstr>16.1 Char-RNN으로 셰익스피어 문체 생성하기(11)</vt:lpstr>
      <vt:lpstr>16.1 Char-RNN으로 셰익스피어 문체 생성하기(12)</vt:lpstr>
      <vt:lpstr>16.1 Char-RNN으로 셰익스피어 문체 생성하기(13)</vt:lpstr>
      <vt:lpstr>16.1 Char-RNN으로 셰익스피어 문체 생성하기(14)</vt:lpstr>
      <vt:lpstr>16.1 Char-RNN으로 셰익스피어 문체 생성하기(15)</vt:lpstr>
      <vt:lpstr>16.2 감성 분석(1)</vt:lpstr>
      <vt:lpstr>16.2 감성 분석(2)</vt:lpstr>
      <vt:lpstr>16.2 감성 분석(3)</vt:lpstr>
      <vt:lpstr>16.2 감성 분석(4)</vt:lpstr>
      <vt:lpstr>16.2 감성 분석(5)</vt:lpstr>
      <vt:lpstr>16.2 감성 분석(6)</vt:lpstr>
      <vt:lpstr>16.2 감성 분석(7)</vt:lpstr>
      <vt:lpstr>16.2 감성 분석(8)</vt:lpstr>
      <vt:lpstr>16.2 감성 분석(9)</vt:lpstr>
      <vt:lpstr>16.3 신경망 기계 번역을 위한 인코더-디코더 네트워크(1)</vt:lpstr>
      <vt:lpstr>16.3 신경망 기계 번역을 위한 인코더-디코더 네트워크(2)</vt:lpstr>
      <vt:lpstr>16.3 신경망 기계 번역을 위한 인코더-디코더 네트워크(3)</vt:lpstr>
      <vt:lpstr>16.3 신경망 기계 번역을 위한 인코더-디코더 네트워크(4)</vt:lpstr>
      <vt:lpstr>16.3 신경망 기계 번역을 위한 인코더-디코더 네트워크(5)</vt:lpstr>
      <vt:lpstr>16.3 신경망 기계 번역을 위한 인코더-디코더 네트워크(6)</vt:lpstr>
      <vt:lpstr>16.3 신경망 기계 번역을 위한 인코더-디코더 네트워크(7)</vt:lpstr>
      <vt:lpstr>16.3 신경망 기계 번역을 위한 인코더-디코더 네트워크(8)</vt:lpstr>
      <vt:lpstr>16.3 신경망 기계 번역을 위한 인코더-디코더 네트워크(9)</vt:lpstr>
      <vt:lpstr>16.3 신경망 기계 번역을 위한 인코더-디코더 네트워크(10)</vt:lpstr>
      <vt:lpstr>16.3 신경망 기계 번역을 위한 인코더-디코더 네트워크(11)</vt:lpstr>
      <vt:lpstr>16.3 신경망 기계 번역을 위한 인코더-디코더 네트워크(12)</vt:lpstr>
      <vt:lpstr>16.3 신경망 기계 번역을 위한 인코더-디코더 네트워크(13)</vt:lpstr>
      <vt:lpstr>16.3 신경망 기계 번역을 위한 인코더-디코더 네트워크(14)</vt:lpstr>
      <vt:lpstr>16.4 어텐션 메커니즘(1)</vt:lpstr>
      <vt:lpstr>16.4 어텐션 메커니즘(2)</vt:lpstr>
      <vt:lpstr>16.4 어텐션 메커니즘(2)</vt:lpstr>
      <vt:lpstr>16.4 어텐션 메커니즘(3)</vt:lpstr>
      <vt:lpstr>16.4 어텐션 메커니즘(4)</vt:lpstr>
      <vt:lpstr>16.4 어텐션 메커니즘(5)</vt:lpstr>
      <vt:lpstr>16.4 어텐션 메커니즘(6)</vt:lpstr>
      <vt:lpstr>16.4 어텐션 메커니즘(7)</vt:lpstr>
      <vt:lpstr>16.4 어텐션 메커니즘(8)</vt:lpstr>
      <vt:lpstr>16.4 어텐션 메커니즘(9)</vt:lpstr>
      <vt:lpstr>16.4 어텐션 메커니즘(10)</vt:lpstr>
      <vt:lpstr>16.4 어텐션 메커니즘(11)</vt:lpstr>
      <vt:lpstr>16.4 어텐션 메커니즘(12)</vt:lpstr>
      <vt:lpstr>16.4 어텐션 메커니즘(13)</vt:lpstr>
      <vt:lpstr>16.4 어텐션 메커니즘(14)</vt:lpstr>
      <vt:lpstr>16.4 어텐션 메커니즘(15)</vt:lpstr>
      <vt:lpstr>16.4 어텐션 메커니즘(16)</vt:lpstr>
      <vt:lpstr>16.5 언어 모델 분야의 최근 혁신(1)</vt:lpstr>
      <vt:lpstr>16.5 언어 모델 분야의 최근 혁신(2)</vt:lpstr>
      <vt:lpstr>16.5 언어 모델 분야의 최근 혁신(3)</vt:lpstr>
      <vt:lpstr>16.6 비전 트랜스포머(1)</vt:lpstr>
      <vt:lpstr>16.6 비전 트랜스포머(2)</vt:lpstr>
      <vt:lpstr>16.7 허깅 페이스의 트랜스포머스 라이브러리(1)</vt:lpstr>
      <vt:lpstr>16.7 허깅 페이스의 트랜스포머스 라이브러리(2)</vt:lpstr>
      <vt:lpstr>16.7 허깅 페이스의 트랜스포머스 라이브러리(3)</vt:lpstr>
      <vt:lpstr>16.7 허깅 페이스의 트랜스포머스 라이브러리(4)</vt:lpstr>
      <vt:lpstr>16.7 허깅 페이스의 트랜스포머스 라이브러리(5)</vt:lpstr>
      <vt:lpstr>16.7 허깅 페이스의 트랜스포머스 라이브러리(6)</vt:lpstr>
      <vt:lpstr>16.7 허깅 페이스의 트랜스포머스 라이브러리(7)</vt:lpstr>
      <vt:lpstr>연습문제(1)</vt:lpstr>
      <vt:lpstr>연습문제(2)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464</cp:revision>
  <dcterms:created xsi:type="dcterms:W3CDTF">2020-01-31T07:25:46Z</dcterms:created>
  <dcterms:modified xsi:type="dcterms:W3CDTF">2023-10-16T06:47:11Z</dcterms:modified>
</cp:coreProperties>
</file>