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4" roundtripDataSignature="AMtx7mhetdsnQggE8XXJrTaBBXEx60wF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0" name="Google Shape;20;p31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1" name="Google Shape;21;p3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[좀 더 알아보기]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" name="Google Shape;4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오류 보고를 위한 대표적인 ICMP 메시지 타입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수신지 도달 불가와 시간 초과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라우터에게 전달된 패킷의 TTL 필드가 0이 되면 해당 라우터는 송신지 호스트에게 </a:t>
            </a:r>
            <a:br>
              <a:rPr lang="ko-KR"/>
            </a:br>
            <a:r>
              <a:rPr lang="ko-KR"/>
              <a:t>[시간 초과 타입 - TTL 만료 코드] ICMP 패킷을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패킷을 전달받은 라우터가 수신지 네트워크로 향하는 경로를 찾을 수 없을 때는 </a:t>
            </a:r>
            <a:br>
              <a:rPr lang="ko-KR"/>
            </a:br>
            <a:r>
              <a:rPr lang="ko-KR"/>
              <a:t>[수신지 도달 불가 타입 - 네트워크 도달 불가 코드] ICMP 패킷을 전송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482917" y="283029"/>
            <a:ext cx="4765358" cy="445634"/>
            <a:chOff x="726195" y="-6172"/>
            <a:chExt cx="3143106" cy="611525"/>
          </a:xfrm>
        </p:grpSpPr>
        <p:sp>
          <p:nvSpPr>
            <p:cNvPr id="151" name="Google Shape;151;p10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486370" y="-6172"/>
              <a:ext cx="1382931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ICMP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/>
            </a:p>
          </p:txBody>
        </p:sp>
      </p:grp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3118818"/>
            <a:ext cx="84963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네트워크상의 정보 제공을 위한 대표적인 ICMP 메시지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네트워크상의 간단한 문제 진단 및 테스트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traceroute 또는 tracert 명령어 - 경로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ping - 네트워크의 상태를 진단하는 가장 기본적인 명령어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ICMP의 에코 요청(echo request), 에코 응답(echo reply) 메시지를 기반으로 구현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62" name="Google Shape;162;p11"/>
          <p:cNvGrpSpPr/>
          <p:nvPr/>
        </p:nvGrpSpPr>
        <p:grpSpPr>
          <a:xfrm>
            <a:off x="482917" y="283029"/>
            <a:ext cx="4765358" cy="445634"/>
            <a:chOff x="726195" y="-6172"/>
            <a:chExt cx="3143106" cy="611525"/>
          </a:xfrm>
        </p:grpSpPr>
        <p:sp>
          <p:nvSpPr>
            <p:cNvPr id="163" name="Google Shape;163;p11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486370" y="-6172"/>
              <a:ext cx="1382931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ICMP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/>
            </a:p>
          </p:txBody>
        </p:sp>
      </p:grp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2904104"/>
            <a:ext cx="64008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ICMP가 IP의 신뢰성을 보장하는 것은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ICMP는 어디까지나 IP의 신뢰할 수 없는 특성을 보완하기 위한 ‘도우미’ 역할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신뢰성을 완전히 보장하기 위해서는 앞서 배웠던 전송 계층의 프로토콜이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공식 문서(RFC 792)에서도 이를 명확하게 명시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74" name="Google Shape;174;p12"/>
          <p:cNvGrpSpPr/>
          <p:nvPr/>
        </p:nvGrpSpPr>
        <p:grpSpPr>
          <a:xfrm>
            <a:off x="482917" y="283029"/>
            <a:ext cx="4765358" cy="445634"/>
            <a:chOff x="726195" y="-6172"/>
            <a:chExt cx="3143106" cy="611525"/>
          </a:xfrm>
        </p:grpSpPr>
        <p:sp>
          <p:nvSpPr>
            <p:cNvPr id="175" name="Google Shape;175;p12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2486370" y="-6172"/>
              <a:ext cx="1382931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ICMP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/>
            </a:p>
          </p:txBody>
        </p:sp>
      </p:grp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350" y="2504364"/>
            <a:ext cx="8553450" cy="23812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명시적 혼잡 알림 ECN(Explicit Congestion Notification)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혼잡을 회피하기 위해 네트워크 중간 장치(주로 라우터)의 도움을 받기 위함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ECN은 선택적인 기능 - 이를 지원하는 호스트가 있고, 지원하지 않는 호스트가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ECN을 지원하는 호스트가 TCP/IP 프로토콜로 정보를 주고받을 때, IP 헤더와 TCP 헤더에 ECN 필드가 추가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IP(IPv4) 헤더 - ‘서비스 필드’ 내 오른쪽 두 비트가 ECN으로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헤더 - 제어 비트의 CWR 비트, ECE 비트가 ECN으로 사용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482917" y="283029"/>
            <a:ext cx="7260907" cy="445634"/>
            <a:chOff x="726195" y="-6172"/>
            <a:chExt cx="4789105" cy="611525"/>
          </a:xfrm>
        </p:grpSpPr>
        <p:sp>
          <p:nvSpPr>
            <p:cNvPr id="187" name="Google Shape;187;p13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486370" y="-6172"/>
              <a:ext cx="3028930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ECN: 명시적 혼잡 알림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17" y="3238500"/>
            <a:ext cx="5102696" cy="314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8425" y="3238499"/>
            <a:ext cx="4884950" cy="314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4426757" y="5959156"/>
            <a:ext cx="15311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IP(IPv4) 헤더 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6566256" y="5959156"/>
            <a:ext cx="15311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TCP 헤더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ECN을 통한 혼잡 제어의 동작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ECN을 이용한 혼잡 회피는 라우터를 기준으로 시작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호스트 A가 호스트 B에게 메시지를 전송하기 위해 라우터에게 메시지를 보냄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라우터 입장에서 네트워크가 혼잡해질 것 같다고 판단할 경우, IP 헤더의 ECN 비트들을 설정한 채 </a:t>
            </a:r>
            <a:br>
              <a:rPr lang="ko-KR"/>
            </a:br>
            <a:r>
              <a:rPr lang="ko-KR"/>
              <a:t>수신지 호스트 B에게 메시지를 전달</a:t>
            </a:r>
            <a:br>
              <a:rPr lang="ko-KR"/>
            </a:br>
            <a:r>
              <a:rPr lang="ko-KR"/>
              <a:t>IPv4 헤더의 ECN 비트가 11로 설정될 경우, 이는 ‘혼잡을 감지했음(Congestion Experienced)’을 의미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호스트 B가 전달받은 IP 패킷 내에 혼잡 표시가 되어 있다면, TCP ACK 세그먼트 내 ECE 비트 세팅을 통해 </a:t>
            </a:r>
            <a:br>
              <a:rPr lang="ko-KR"/>
            </a:br>
            <a:r>
              <a:rPr lang="ko-KR"/>
              <a:t>송신 호스트에게 네트워크가 혼잡함을 알려 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송신 호스트가 응답받은 세그먼트에서 ECE 비트가 설정되어 있을 경우, 송신 호스트는 </a:t>
            </a:r>
            <a:br>
              <a:rPr lang="ko-KR"/>
            </a:br>
            <a:r>
              <a:rPr lang="ko-KR"/>
              <a:t>CWR 비트를 세팅 후 혼잡 윈도우를 반으로 줄임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ECN을 이용하지 않고 송신 호스트만 혼잡 제어를 수행하는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타임아웃, 중복된 ACK 세그먼트 수신과 같이 문제가 발생한 이후에야 혼잡 제어가 수행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ECN을 이용하는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호스트의 ACK 세그먼트를 통해 더 빠르게 혼잡을 감지할 수 있고, 이는 일반적으로 </a:t>
            </a:r>
            <a:br>
              <a:rPr lang="ko-KR"/>
            </a:br>
            <a:r>
              <a:rPr lang="ko-KR"/>
              <a:t>세 번의 중복된 ACK 세그먼트 수신 이후나 타임아웃 발생 후에 혼잡을 제어하는 방식에 비해 더 빠름</a:t>
            </a:r>
            <a:endParaRPr/>
          </a:p>
        </p:txBody>
      </p:sp>
      <p:sp>
        <p:nvSpPr>
          <p:cNvPr id="200" name="Google Shape;200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>
            <a:off x="482917" y="283029"/>
            <a:ext cx="7260907" cy="445634"/>
            <a:chOff x="726195" y="-6172"/>
            <a:chExt cx="4789105" cy="611525"/>
          </a:xfrm>
        </p:grpSpPr>
        <p:sp>
          <p:nvSpPr>
            <p:cNvPr id="202" name="Google Shape;202;p14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486370" y="-6172"/>
              <a:ext cx="3028930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ECN: 명시적 혼잡 알림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0" name="Google Shape;210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482917" y="283029"/>
            <a:ext cx="7260907" cy="445634"/>
            <a:chOff x="726195" y="-6172"/>
            <a:chExt cx="4789105" cy="611525"/>
          </a:xfrm>
        </p:grpSpPr>
        <p:sp>
          <p:nvSpPr>
            <p:cNvPr id="212" name="Google Shape;212;p15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486370" y="-6172"/>
              <a:ext cx="3028930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ECN: 명시적 혼잡 알림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587" y="1080067"/>
            <a:ext cx="8886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네임 서버는 DNS 자원 레코드(DNS resource record) 정보를 저장하고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아래 화면에서 각 행이 DNS 레코드</a:t>
            </a:r>
            <a:endParaRPr/>
          </a:p>
        </p:txBody>
      </p:sp>
      <p:sp>
        <p:nvSpPr>
          <p:cNvPr id="222" name="Google Shape;22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23" name="Google Shape;223;p16"/>
          <p:cNvGrpSpPr/>
          <p:nvPr/>
        </p:nvGrpSpPr>
        <p:grpSpPr>
          <a:xfrm>
            <a:off x="482917" y="283029"/>
            <a:ext cx="6651309" cy="445634"/>
            <a:chOff x="726195" y="-6172"/>
            <a:chExt cx="4387030" cy="611525"/>
          </a:xfrm>
        </p:grpSpPr>
        <p:sp>
          <p:nvSpPr>
            <p:cNvPr id="224" name="Google Shape;224;p16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486370" y="-6172"/>
              <a:ext cx="2626855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DNS 레코드 타입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42" y="1856664"/>
            <a:ext cx="10212916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도메인 레코드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 1.2.3.4인 호스트를 접속 가능한 웹 서비스로 만들었다고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다른 사용자들은 1.2.3.4로 접속하면 여러분의 웹 서비스를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example.com이라는 도메인 네임을 구입하여 이를 1.2.3.4에 대응시키고자 할 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 example.com이 1.2.3.4에 대응된다는 사실을 네임 서버에게 알리기 위해 도메인 레코드를 추가</a:t>
            </a:r>
            <a:endParaRPr/>
          </a:p>
        </p:txBody>
      </p:sp>
      <p:sp>
        <p:nvSpPr>
          <p:cNvPr id="234" name="Google Shape;234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35" name="Google Shape;235;p17"/>
          <p:cNvGrpSpPr/>
          <p:nvPr/>
        </p:nvGrpSpPr>
        <p:grpSpPr>
          <a:xfrm>
            <a:off x="482917" y="283029"/>
            <a:ext cx="6651309" cy="445634"/>
            <a:chOff x="726195" y="-6172"/>
            <a:chExt cx="4387030" cy="611525"/>
          </a:xfrm>
        </p:grpSpPr>
        <p:sp>
          <p:nvSpPr>
            <p:cNvPr id="236" name="Google Shape;236;p17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486370" y="-6172"/>
              <a:ext cx="2626855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DNS 레코드 타입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824" y="2897763"/>
            <a:ext cx="7372352" cy="351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자주 접하는 레코드 유형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레코드마다 공통으로 유지하는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이름(호스트 이름, Record name)과 값(값/위치, Value)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TTL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‘유형(타입, Record type)’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레코드에는 유형이 정해져 있기에 레코드의 유형이 달라지면 레코드의 이름과 값의 의미가 달라짐</a:t>
            </a:r>
            <a:endParaRPr/>
          </a:p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47" name="Google Shape;247;p18"/>
          <p:cNvGrpSpPr/>
          <p:nvPr/>
        </p:nvGrpSpPr>
        <p:grpSpPr>
          <a:xfrm>
            <a:off x="482917" y="283029"/>
            <a:ext cx="6651309" cy="445634"/>
            <a:chOff x="726195" y="-6172"/>
            <a:chExt cx="4387030" cy="611525"/>
          </a:xfrm>
        </p:grpSpPr>
        <p:sp>
          <p:nvSpPr>
            <p:cNvPr id="248" name="Google Shape;248;p18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486370" y="-6172"/>
              <a:ext cx="2626855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DNS 레코드 타입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3228975"/>
            <a:ext cx="6643687" cy="24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다음과 같은 레코드는 example.com.이 1.2.3.4에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다음과 같은 레코드를 저장하는 네임 서버에 example.com.을 질의하면 1.2.3.4를 응답받음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레코드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추가된 레코드는 example.com.에 대한 별칭으로 www.example.com.을 사용하겠다는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www.example.com.을 질의하면 같은 IP 주소인 1.2.3.4를 응답받음</a:t>
            </a:r>
            <a:endParaRPr/>
          </a:p>
        </p:txBody>
      </p:sp>
      <p:sp>
        <p:nvSpPr>
          <p:cNvPr id="258" name="Google Shape;258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59" name="Google Shape;259;p19"/>
          <p:cNvGrpSpPr/>
          <p:nvPr/>
        </p:nvGrpSpPr>
        <p:grpSpPr>
          <a:xfrm>
            <a:off x="482917" y="283029"/>
            <a:ext cx="6651309" cy="445634"/>
            <a:chOff x="726195" y="-6172"/>
            <a:chExt cx="4387030" cy="611525"/>
          </a:xfrm>
        </p:grpSpPr>
        <p:sp>
          <p:nvSpPr>
            <p:cNvPr id="260" name="Google Shape;260;p19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486370" y="-6172"/>
              <a:ext cx="2626855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DNS 레코드 타입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614487"/>
            <a:ext cx="43910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3788289"/>
            <a:ext cx="5543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" type="body"/>
          </p:nvPr>
        </p:nvSpPr>
        <p:spPr>
          <a:xfrm>
            <a:off x="1423602" y="969947"/>
            <a:ext cx="7782542" cy="771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t/>
            </a:r>
            <a:endParaRPr sz="16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2800"/>
              <a:buNone/>
            </a:pPr>
            <a:r>
              <a:rPr b="1" lang="ko-KR" sz="2800">
                <a:solidFill>
                  <a:srgbClr val="953734"/>
                </a:solidFill>
              </a:rPr>
              <a:t>[좀 더 알아보기]</a:t>
            </a:r>
            <a:endParaRPr b="1" sz="2800">
              <a:solidFill>
                <a:srgbClr val="953734"/>
              </a:solidFill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1864311" y="1747698"/>
            <a:ext cx="7696940" cy="4197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토큰 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단편화를 피하는 방법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 주소: 0.0.0.0 vs 127.0.0.1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포트 포워딩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ECN: 명시적 혼잡 알림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레코드 타입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HTTP의 발전: HTTP/0.9에서 HTTP/3.0까지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포워드 프록시와 리버스 프록시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367160" y="887767"/>
            <a:ext cx="8345010" cy="5057042"/>
          </a:xfrm>
          <a:custGeom>
            <a:rect b="b" l="l" r="r" t="t"/>
            <a:pathLst>
              <a:path extrusionOk="0" h="4740676" w="8345010">
                <a:moveTo>
                  <a:pt x="4527612" y="0"/>
                </a:moveTo>
                <a:lnTo>
                  <a:pt x="8345010" y="0"/>
                </a:lnTo>
                <a:lnTo>
                  <a:pt x="8345010" y="4740676"/>
                </a:lnTo>
                <a:lnTo>
                  <a:pt x="0" y="4740676"/>
                </a:lnTo>
              </a:path>
            </a:pathLst>
          </a:cu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068495" y="1091735"/>
            <a:ext cx="4945095" cy="72000"/>
          </a:xfrm>
          <a:prstGeom prst="ellipse">
            <a:avLst/>
          </a:prstGeom>
          <a:gradFill>
            <a:gsLst>
              <a:gs pos="0">
                <a:srgbClr val="F4F8FB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328059" y="644280"/>
            <a:ext cx="44743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혼자 공부하는 네트워크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HTTP 단계별 주요 변화와 각 버전의 특성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lang="ko-KR">
                <a:solidFill>
                  <a:srgbClr val="974806"/>
                </a:solidFill>
              </a:rPr>
              <a:t>① HTTP/0.9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HTTP/0.9는 지금은 거의 사용되지 않는 초창기 HTTP 버전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 가능한 메서드가 GET뿐이었고, 요청 메시지는 한 줄로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헤더가 지원되지 않음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lang="ko-KR">
                <a:solidFill>
                  <a:srgbClr val="974806"/>
                </a:solidFill>
              </a:rPr>
              <a:t>② HTTP/1.0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HEAD, POST와 같은 GET 이외의 메서드가 도입되었고, 헤더가 지원되기 시작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지속 연결(persistent connection)을 지원하지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메시지를 주고받을 때마다 연결을 수립하고 종료하기를 반복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lang="ko-KR">
                <a:solidFill>
                  <a:srgbClr val="974806"/>
                </a:solidFill>
              </a:rPr>
              <a:t>③ HTTP/1.1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지속 연결이 공식적으로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요청에 대한 응답이 수신되기 전에 다음 요청을 보낼 수 있는 파이프라이닝 기능과 </a:t>
            </a:r>
            <a:br>
              <a:rPr lang="ko-KR"/>
            </a:br>
            <a:r>
              <a:rPr lang="ko-KR"/>
              <a:t>콘텐츠 협상 기능 등 다양한 편의 기능 및 사용 가능한 헤더가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오늘날까지 널리 사용되는 버전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>
            <a:off x="482917" y="283029"/>
            <a:ext cx="9232583" cy="445634"/>
            <a:chOff x="726195" y="-6172"/>
            <a:chExt cx="6089571" cy="611525"/>
          </a:xfrm>
        </p:grpSpPr>
        <p:sp>
          <p:nvSpPr>
            <p:cNvPr id="273" name="Google Shape;273;p20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2486370" y="-6172"/>
              <a:ext cx="432939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HTTP의 발전: HTTP/0.9에서 HTTP/3.0까지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487015" y="815007"/>
            <a:ext cx="11485910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lang="ko-KR">
                <a:solidFill>
                  <a:srgbClr val="974806"/>
                </a:solidFill>
              </a:rPr>
              <a:t>④ HTTP/2.0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HTTP/1.1의 효율과 성능을 높이기 위한 버전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 효율을 높이기 위해 헤더를 압축하여 전송하고, (텍스트 기반의 메시지를 송수신한 이전 버전과는 달리) 바이너리 데이터 기반의 메시지를 송수신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요청하지 않았더라도 미래에 필요할 것으로 예상되는 자원을 미리 전송해 주는 </a:t>
            </a:r>
            <a:br>
              <a:rPr lang="ko-KR"/>
            </a:br>
            <a:r>
              <a:rPr lang="ko-KR"/>
              <a:t>서버 푸시(server push) 기능을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HTTP/1.1까지의 고질적인 문제였던 HOL 블로킹(Head-Of-Line blocking) 문제를 완화한 버전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멀티플렉싱(multiplexing) 기법을 도입해 완화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482917" y="283029"/>
            <a:ext cx="9232583" cy="445634"/>
            <a:chOff x="726195" y="-6172"/>
            <a:chExt cx="6089571" cy="611525"/>
          </a:xfrm>
        </p:grpSpPr>
        <p:sp>
          <p:nvSpPr>
            <p:cNvPr id="284" name="Google Shape;284;p21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486370" y="-6172"/>
              <a:ext cx="432939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HTTP의 발전: HTTP/0.9에서 HTTP/3.0까지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4" y="3772725"/>
            <a:ext cx="7715252" cy="2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482917" y="283029"/>
            <a:ext cx="9232583" cy="445634"/>
            <a:chOff x="726195" y="-6172"/>
            <a:chExt cx="6089571" cy="611525"/>
          </a:xfrm>
        </p:grpSpPr>
        <p:sp>
          <p:nvSpPr>
            <p:cNvPr id="295" name="Google Shape;295;p22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486370" y="-6172"/>
              <a:ext cx="432939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HTTP의 발전: HTTP/0.9에서 HTTP/3.0까지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7" name="Google Shape;2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921" y="922475"/>
            <a:ext cx="7434157" cy="47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/>
        </p:nvSpPr>
        <p:spPr>
          <a:xfrm>
            <a:off x="2293144" y="5793096"/>
            <a:ext cx="760571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HTTP에서 발생하는 HOL 블로킹 양상</a:t>
            </a:r>
            <a:endParaRPr/>
          </a:p>
          <a:p>
            <a:pPr indent="-285750" lvl="0" marL="1704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서버가 요청 B, C를 빠르게 처리할 수 있더라도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요청 A의 처리가 지연되면 요청 B, C의 처리 속도도 지연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487015" y="815007"/>
            <a:ext cx="11485910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lang="ko-KR">
                <a:solidFill>
                  <a:srgbClr val="974806"/>
                </a:solidFill>
              </a:rPr>
              <a:t>⑤ HTTP/3.0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HTTP 버전들은 모두 TCP를 기반으로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HTTP/3.0은 이전까지의 HTTP 버전과는 달리 UDP를 기반으로 동작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UDP를 기반으로 구현된 QUIC(Quick UDP Internet Connections) 프로토콜을 기반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연결형 프로토콜인 TCP에 비해 비연결형 프로토콜인 UDP는 상대적으로 더 빠르기 때문에, </a:t>
            </a:r>
            <a:br>
              <a:rPr lang="ko-KR"/>
            </a:br>
            <a:r>
              <a:rPr lang="ko-KR"/>
              <a:t>HTTP/3.0은 속도 측면에서 큰 개선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HTTP/3.0은 현재 빠르게 성장하는 프로토콜로, 이에 따라 QUIC의 중요성도 점차 커짐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482917" y="283029"/>
            <a:ext cx="9232583" cy="445634"/>
            <a:chOff x="726195" y="-6172"/>
            <a:chExt cx="6089571" cy="611525"/>
          </a:xfrm>
        </p:grpSpPr>
        <p:sp>
          <p:nvSpPr>
            <p:cNvPr id="308" name="Google Shape;308;p23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86370" y="-6172"/>
              <a:ext cx="432939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HTTP의 발전: HTTP/0.9에서 HTTP/3.0까지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클라이언트와 중간 서버, 그리고 다중화된 오리진 서버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클라이언트와 서버 사이에는 수많은 서버들이 존재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인바운드(inbound) 메시지 - 오리진 서버를 향하는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아웃바운드(outbound) 메시지 - 클라이언트를 향하는 메시지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18" name="Google Shape;318;p24"/>
          <p:cNvGrpSpPr/>
          <p:nvPr/>
        </p:nvGrpSpPr>
        <p:grpSpPr>
          <a:xfrm>
            <a:off x="482917" y="283029"/>
            <a:ext cx="7946708" cy="445634"/>
            <a:chOff x="726195" y="-6172"/>
            <a:chExt cx="5241441" cy="611525"/>
          </a:xfrm>
        </p:grpSpPr>
        <p:sp>
          <p:nvSpPr>
            <p:cNvPr id="319" name="Google Shape;319;p24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486370" y="-6172"/>
              <a:ext cx="348126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포워드 프록시와 리버스 프록시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887" y="2705100"/>
            <a:ext cx="8658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HTTP 중간 서버의 유형 - 프록시와 게이트웨이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프록시 - 포워드 프록시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게이트웨이 - 리버스 프록시</a:t>
            </a:r>
            <a:endParaRPr/>
          </a:p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30" name="Google Shape;330;p25"/>
          <p:cNvGrpSpPr/>
          <p:nvPr/>
        </p:nvGrpSpPr>
        <p:grpSpPr>
          <a:xfrm>
            <a:off x="482917" y="283029"/>
            <a:ext cx="7946708" cy="445634"/>
            <a:chOff x="726195" y="-6172"/>
            <a:chExt cx="5241441" cy="611525"/>
          </a:xfrm>
        </p:grpSpPr>
        <p:sp>
          <p:nvSpPr>
            <p:cNvPr id="331" name="Google Shape;331;p25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486370" y="-6172"/>
              <a:ext cx="348126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포워드 프록시와 리버스 프록시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프록시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프록시의 정의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‘프록시(proxy)는 클라이언트가 선택한 메시지 전달 대리자’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프록시는 다음 그림과 같은 구성하에 오리진 서버보다 클라이언트와 더 가까이 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캐시 저장, 클라이언트 암호화 및 접근 제한 등의 기능</a:t>
            </a:r>
            <a:endParaRPr/>
          </a:p>
        </p:txBody>
      </p:sp>
      <p:sp>
        <p:nvSpPr>
          <p:cNvPr id="340" name="Google Shape;34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41" name="Google Shape;341;p26"/>
          <p:cNvGrpSpPr/>
          <p:nvPr/>
        </p:nvGrpSpPr>
        <p:grpSpPr>
          <a:xfrm>
            <a:off x="482917" y="283029"/>
            <a:ext cx="7946708" cy="445634"/>
            <a:chOff x="726195" y="-6172"/>
            <a:chExt cx="5241441" cy="611525"/>
          </a:xfrm>
        </p:grpSpPr>
        <p:sp>
          <p:nvSpPr>
            <p:cNvPr id="342" name="Google Shape;342;p26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486370" y="-6172"/>
              <a:ext cx="348126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포워드 프록시와 리버스 프록시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733550"/>
            <a:ext cx="8601075" cy="9048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4050227"/>
            <a:ext cx="8848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게이트웨이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게이트웨이의 정의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0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‘게이트웨이(gateway 또는 리버스 프록시)는 아웃바운드 연결에 대해 오리진 서버 역할을 하지만, </a:t>
            </a:r>
            <a:br>
              <a:rPr lang="ko-KR"/>
            </a:br>
            <a:r>
              <a:rPr lang="ko-KR"/>
              <a:t>수신된 요청을 변환하여 다른 인바운드 서버(들)로 전달하는 중개자 역할’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게이트웨이는 다음 그림과 같은 구성 하에 오리진 서버(들)에 더 가까이 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게이트웨이도 캐시를 저장할 수 있고, 로드 밸런서로 동작</a:t>
            </a:r>
            <a:endParaRPr/>
          </a:p>
        </p:txBody>
      </p:sp>
      <p:sp>
        <p:nvSpPr>
          <p:cNvPr id="353" name="Google Shape;353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54" name="Google Shape;354;p27"/>
          <p:cNvGrpSpPr/>
          <p:nvPr/>
        </p:nvGrpSpPr>
        <p:grpSpPr>
          <a:xfrm>
            <a:off x="482917" y="283029"/>
            <a:ext cx="7946708" cy="445634"/>
            <a:chOff x="726195" y="-6172"/>
            <a:chExt cx="5241441" cy="611525"/>
          </a:xfrm>
        </p:grpSpPr>
        <p:sp>
          <p:nvSpPr>
            <p:cNvPr id="355" name="Google Shape;355;p27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2486370" y="-6172"/>
              <a:ext cx="3481266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포워드 프록시와 리버스 프록시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723004"/>
            <a:ext cx="8515350" cy="12858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6" y="4411312"/>
            <a:ext cx="7797800" cy="221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>
                <a:solidFill>
                  <a:srgbClr val="31859B"/>
                </a:solidFill>
              </a:rPr>
              <a:t>토큰 링(Token Ring) 네트워크에서는 호스트들이 링(고리) 형태로 연결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호스트끼리 돌아가며 토큰이라는 특별한 정보를 교환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내 다른 호스트에게 메시지를 송신하려면 반드시 이 토큰을 가지고 있어야 함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>
            <a:off x="482917" y="283029"/>
            <a:ext cx="5172160" cy="445634"/>
            <a:chOff x="726195" y="-6172"/>
            <a:chExt cx="3411422" cy="611525"/>
          </a:xfrm>
        </p:grpSpPr>
        <p:sp>
          <p:nvSpPr>
            <p:cNvPr id="65" name="Google Shape;65;p3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486370" y="-6172"/>
              <a:ext cx="1651247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토큰 링</a:t>
              </a:r>
              <a:endParaRPr/>
            </a:p>
          </p:txBody>
        </p:sp>
      </p:grp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366" y="2266720"/>
            <a:ext cx="3509963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105" y="2266720"/>
            <a:ext cx="3870441" cy="3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542781" y="5518201"/>
            <a:ext cx="5548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현재 토큰이 A에게 있으므로 지금은 A만 메시지 전송이 가능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C나 D는 메시지를 송신하고 싶어도 송신할 수 없음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5735010" y="5518201"/>
            <a:ext cx="59966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A는 메시지 전송이 끝나면 다음 컴퓨터(가령 B)에게 토큰을 넘김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만약 B가 송신할 메시지가 없다면 다음 컴퓨터(가령 C)에게 토큰을 </a:t>
            </a:r>
            <a:b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그대로 넘겨줌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C가 송신하고자 하는 메시지가 있었다면 이제 비로소 송신할 수 있음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4" y="815007"/>
            <a:ext cx="1141923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>
                <a:solidFill>
                  <a:srgbClr val="31859B"/>
                </a:solidFill>
              </a:rPr>
              <a:t>IP 단편화는 되도록 하지 않는 것이 좋음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불필요한 트래픽 증가와 대역폭 낭비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쪼개진 IP 패킷들을 하나로 합치는 과정에서 발생하는 부하도 성능 저하 요소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>
                <a:solidFill>
                  <a:srgbClr val="31859B"/>
                </a:solidFill>
              </a:rPr>
              <a:t>IP 단편화 피하기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패킷을 주고받는 모든 호스트의 ‘처리 가능한 MTU 크기’를 고려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‘IP 단편화 없이 주고 받을 수 있는 최대 크기’만큼만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경로 MTU(Path MTU) - 단편화를 피하는 방법은 경로 MTU만큼의 데이터를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경로 MTU 발견(Path MTU discovery) - 경로 MTU를 구하고 해당 크기만큼만 송수신하여 IP 단편화를 회피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>
            <a:off x="482917" y="283029"/>
            <a:ext cx="7260908" cy="445634"/>
            <a:chOff x="726195" y="-6172"/>
            <a:chExt cx="4789106" cy="611525"/>
          </a:xfrm>
        </p:grpSpPr>
        <p:sp>
          <p:nvSpPr>
            <p:cNvPr id="80" name="Google Shape;80;p4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486370" y="-6172"/>
              <a:ext cx="3028931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 단편화를 피하는 방법</a:t>
              </a:r>
              <a:endParaRPr/>
            </a:p>
          </p:txBody>
        </p:sp>
      </p:grp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636" y="4119298"/>
            <a:ext cx="7863474" cy="245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특수한 목적을 위해 예약된 IP 주소 - 대표적인 예약 주소와 사용 목적</a:t>
            </a:r>
            <a:endParaRPr/>
          </a:p>
        </p:txBody>
      </p:sp>
      <p:sp>
        <p:nvSpPr>
          <p:cNvPr id="90" name="Google Shape;90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304925"/>
            <a:ext cx="8186643" cy="44053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1716673" y="5796638"/>
            <a:ext cx="92634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예약 주소 중에서 회색으로 표기된 부분은 이번 절에서 설명한 사설 네트워크에서 사용되는 IP 주소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개발자 입장에서 자주 접하게 될 중요한 예약 IP 주소로, 연한 붉은 색으로 표기한 루프백 주소와 0.0.0.0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5"/>
          <p:cNvGrpSpPr/>
          <p:nvPr/>
        </p:nvGrpSpPr>
        <p:grpSpPr>
          <a:xfrm>
            <a:off x="482895" y="283029"/>
            <a:ext cx="7556203" cy="445527"/>
            <a:chOff x="726195" y="-6172"/>
            <a:chExt cx="4983974" cy="611400"/>
          </a:xfrm>
        </p:grpSpPr>
        <p:sp>
          <p:nvSpPr>
            <p:cNvPr id="94" name="Google Shape;94;p5"/>
            <p:cNvSpPr/>
            <p:nvPr/>
          </p:nvSpPr>
          <p:spPr>
            <a:xfrm>
              <a:off x="726195" y="-6172"/>
              <a:ext cx="1760100" cy="61140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486369" y="-6172"/>
              <a:ext cx="3223800" cy="61140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예약 주소: 0.0.0.0 vs 127.0.0.1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루프백 주소(loopback address)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자기 자신을 가리키는 특별한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일반적으로 사용되는 주소는 127.0.0.1이고, 로컬호스트(localhost)라고도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루프백 주소로 전송된 패킷은 자기 자신에게 되돌아오므로 자기 자신을 마치 다른 호스트인 양 간주하여 </a:t>
            </a:r>
            <a:br>
              <a:rPr lang="ko-KR"/>
            </a:br>
            <a:r>
              <a:rPr lang="ko-KR"/>
              <a:t>패킷을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테스트나 디버깅 용도로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0.0.0.0/8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인터넷 표준 공식 문서(RFC 6890)에 따르면 ‘이 네트워크의 이 호스트(This host on this network)를 </a:t>
            </a:r>
            <a:br>
              <a:rPr lang="ko-KR"/>
            </a:br>
            <a:r>
              <a:rPr lang="ko-KR"/>
              <a:t>지칭하도록 예약되었다’라고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‘DHCP Discover 메시지를 전송하는 시점에 클라이언트는 아직 IP 주소를 할당받지 못했으므로 송신지 IP </a:t>
            </a:r>
            <a:br>
              <a:rPr lang="ko-KR"/>
            </a:br>
            <a:r>
              <a:rPr lang="ko-KR"/>
              <a:t>주소는 0.0.0.0으로 설정됨’처럼 0.0.0.0/8은 호스트가 IP 주소를 할당받기 전에 임시로 사용하는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입장에서 자신을 지칭할 IP 주소가 없기 때문에 ‘이 네트워크의 이 호스트’로 자신을 지칭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0.0.0.0/0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‘모든 임의의 IP 주소’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패킷이 이동할 경로를 결정하는 라우팅에서 활용되는데, 디폴트 라우트를 나타내기 위해 사용</a:t>
            </a:r>
            <a:endParaRPr/>
          </a:p>
        </p:txBody>
      </p:sp>
      <p:sp>
        <p:nvSpPr>
          <p:cNvPr id="103" name="Google Shape;103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482917" y="283029"/>
            <a:ext cx="7556182" cy="445634"/>
            <a:chOff x="726195" y="-6172"/>
            <a:chExt cx="4983861" cy="611525"/>
          </a:xfrm>
        </p:grpSpPr>
        <p:sp>
          <p:nvSpPr>
            <p:cNvPr id="105" name="Google Shape;105;p6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486369" y="-6172"/>
              <a:ext cx="3223687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예약 주소: 0.0.0.0 vs 127.0.0.1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포트 포워딩(port forwarding)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내 특정 호스트에 IP 주소와 포트 번호를 미리 할당하고, 해당 IP 주소:포트 번호로써 </a:t>
            </a:r>
            <a:br>
              <a:rPr lang="ko-KR"/>
            </a:br>
            <a:r>
              <a:rPr lang="ko-KR"/>
              <a:t>해당 호스트에게 패킷을 전달하는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네트워크 내부의 여러 호스트가 공인 IP 주소를 공유하는 상황에서, 네트워크 외부에서 내부로 </a:t>
            </a:r>
            <a:br>
              <a:rPr lang="ko-KR"/>
            </a:br>
            <a:r>
              <a:rPr lang="ko-KR"/>
              <a:t>(원격 접속을 시도하는 등) 통신을 시작하는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포트포워딩은 주로 네트워크 외부에서 네트워크 내부로 통신을 시작할 때, 네트워크 내부의 서버를 </a:t>
            </a:r>
            <a:br>
              <a:rPr lang="ko-KR"/>
            </a:br>
            <a:r>
              <a:rPr lang="ko-KR"/>
              <a:t>외부에서 접속할 수 있도록 접속 정보를 공개하기 위해 자주 사용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482917" y="283029"/>
            <a:ext cx="5145526" cy="445634"/>
            <a:chOff x="726195" y="-6172"/>
            <a:chExt cx="3393855" cy="611525"/>
          </a:xfrm>
        </p:grpSpPr>
        <p:sp>
          <p:nvSpPr>
            <p:cNvPr id="116" name="Google Shape;116;p7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486370" y="-6172"/>
              <a:ext cx="1633680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포트 포워딩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/>
            </a:p>
          </p:txBody>
        </p:sp>
      </p:grp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530" y="3430539"/>
            <a:ext cx="6172940" cy="314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공유기의 포트 포워딩 설정 화면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‘공인 IP 주소:외부 접속 포트(서비스 포트)’에 접근했을 때 어떤 ‘사설 IP 주소:내부 전달 포트’로 </a:t>
            </a:r>
            <a:br>
              <a:rPr lang="ko-KR"/>
            </a:br>
            <a:r>
              <a:rPr lang="ko-KR"/>
              <a:t>전달할지를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이 공유기의 </a:t>
            </a:r>
            <a:r>
              <a:rPr lang="ko-KR">
                <a:solidFill>
                  <a:srgbClr val="31859B"/>
                </a:solidFill>
              </a:rPr>
              <a:t>공인 IP 주소:1234</a:t>
            </a:r>
            <a:r>
              <a:rPr lang="ko-KR"/>
              <a:t>로 전송한 패킷은 </a:t>
            </a:r>
            <a:r>
              <a:rPr lang="ko-KR">
                <a:solidFill>
                  <a:srgbClr val="31859B"/>
                </a:solidFill>
              </a:rPr>
              <a:t>192.168.100.100:1025</a:t>
            </a:r>
            <a:r>
              <a:rPr lang="ko-KR"/>
              <a:t>로 전달되는 셈이고, </a:t>
            </a:r>
            <a:br>
              <a:rPr lang="ko-KR"/>
            </a:br>
            <a:r>
              <a:rPr lang="ko-KR"/>
              <a:t>공유기의 </a:t>
            </a:r>
            <a:r>
              <a:rPr lang="ko-KR">
                <a:solidFill>
                  <a:srgbClr val="31859B"/>
                </a:solidFill>
              </a:rPr>
              <a:t>공인 IP 주소:4321</a:t>
            </a:r>
            <a:r>
              <a:rPr lang="ko-KR"/>
              <a:t>로 전송한 패킷은 </a:t>
            </a:r>
            <a:r>
              <a:rPr lang="ko-KR">
                <a:solidFill>
                  <a:srgbClr val="31859B"/>
                </a:solidFill>
              </a:rPr>
              <a:t>192.168.100.101:1026</a:t>
            </a:r>
            <a:r>
              <a:rPr lang="ko-KR"/>
              <a:t>으로 전달되는 셈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482917" y="283029"/>
            <a:ext cx="5145526" cy="445634"/>
            <a:chOff x="726195" y="-6172"/>
            <a:chExt cx="3393855" cy="611525"/>
          </a:xfrm>
        </p:grpSpPr>
        <p:sp>
          <p:nvSpPr>
            <p:cNvPr id="128" name="Google Shape;128;p8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486370" y="-6172"/>
              <a:ext cx="1633680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포트 포워딩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/>
            </a:p>
          </p:txBody>
        </p:sp>
      </p:grp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215" y="2734424"/>
            <a:ext cx="6322318" cy="373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Char char="◦"/>
            </a:pPr>
            <a:r>
              <a:rPr lang="ko-KR"/>
              <a:t>ICMP(Internet Control Message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패킷의 전송 과정에 대한 피드백 메시지(이하 ICMP 메시지)를 얻기 위해 사용하는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IP의 신뢰할 수 없는 전송 특성과 비연결형 전송 특성을 보완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ICMP 메시지의 종류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전송 과정에서 발생한 문제 상황에 대한 오류 보고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네트워크에 대한 진단 정보(네트워크상의 정보 제공).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ICMP 메시지는 타입과 코드로 정의 - ICMP 패킷 헤더에 포함되어 있는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타입(type) 필드 - ICMP 메시지의 유형이 번호로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코드(code) 필드 - 구체적인 메시지 내용이 번호로 명시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39" name="Google Shape;139;p9"/>
          <p:cNvGrpSpPr/>
          <p:nvPr/>
        </p:nvGrpSpPr>
        <p:grpSpPr>
          <a:xfrm>
            <a:off x="482917" y="283029"/>
            <a:ext cx="4765358" cy="445634"/>
            <a:chOff x="726195" y="-6172"/>
            <a:chExt cx="3143106" cy="611525"/>
          </a:xfrm>
        </p:grpSpPr>
        <p:sp>
          <p:nvSpPr>
            <p:cNvPr id="140" name="Google Shape;140;p9"/>
            <p:cNvSpPr/>
            <p:nvPr/>
          </p:nvSpPr>
          <p:spPr>
            <a:xfrm>
              <a:off x="726195" y="-6172"/>
              <a:ext cx="1760176" cy="611525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486370" y="-6172"/>
              <a:ext cx="1382931" cy="611525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ICMP </a:t>
              </a:r>
              <a:r>
                <a:rPr b="1" lang="ko-K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