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3" roundtripDataSignature="AMtx7miW+6Nuz4aPUUAekbUbRbeQFSBD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28154A-3DEB-4309-A2C0-A0D078F91852}">
  <a:tblStyle styleId="{4D28154A-3DEB-4309-A2C0-A0D078F918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842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8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8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8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8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0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0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01 컴퓨터 네트워크 시작하기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01-2 네트워크 거시적으로 살펴보기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63544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살펴보기(7)</a:t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메시지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통신 매체로 연결된 노드가 주고받는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페이지, 파일, 메일 등</a:t>
            </a:r>
            <a:endParaRPr/>
          </a:p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225" y="2250691"/>
            <a:ext cx="7662631" cy="443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살펴보기(8)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범위에 따른 네트워크 분류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LAN(Local Area Network)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WAN(Wide Area Network) </a:t>
            </a:r>
            <a:endParaRPr/>
          </a:p>
        </p:txBody>
      </p:sp>
      <p:sp>
        <p:nvSpPr>
          <p:cNvPr id="149" name="Google Shape;149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살펴보기(8)</a:t>
            </a:r>
            <a:endParaRPr/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LAN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가까운 지역을 연결한 근거리 통신망</a:t>
            </a:r>
            <a:endParaRPr/>
          </a:p>
        </p:txBody>
      </p:sp>
      <p:sp>
        <p:nvSpPr>
          <p:cNvPr id="158" name="Google Shape;158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056" y="1788459"/>
            <a:ext cx="6791417" cy="486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살펴보기(9)</a:t>
            </a:r>
            <a:endParaRPr/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WAN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먼 지역을 연결하는 광역 통신망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인터넷이 WAN으로 분류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다른 LAN에 속한 호스트와 메시지를 주고받아야 할 때는 WAN이 필요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ISP(Internet Service Provider)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사용자에게 인터넷과 같은 WAN에 연결 가능한 회선을 임대하는 등 WAN과 관련한 다양한 서비스를 제공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국내의 대표적인 ISP는 KT, LG유플러스, SK브로드밴드 </a:t>
            </a:r>
            <a:endParaRPr/>
          </a:p>
        </p:txBody>
      </p:sp>
      <p:sp>
        <p:nvSpPr>
          <p:cNvPr id="168" name="Google Shape;168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살펴보기(10)</a:t>
            </a: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25" y="1289665"/>
            <a:ext cx="10250750" cy="427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살펴보기(11)</a:t>
            </a:r>
            <a:endParaRPr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5" name="Google Shape;185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189607" y="1480024"/>
            <a:ext cx="842490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세밀하게 나눈 네트워크 분류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LAN(Local Area Network)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CAN(Campus Area Network) - 학교 또는 회사의 여러 건물 단위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MAN(Metropolitan Area Network) - 도시나 대도시 단위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WAN(Wide Area Netword)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597" y="3111240"/>
            <a:ext cx="3088789" cy="31811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735331" y="1129665"/>
            <a:ext cx="9143998" cy="5342046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15"/>
          <p:cNvGrpSpPr/>
          <p:nvPr/>
        </p:nvGrpSpPr>
        <p:grpSpPr>
          <a:xfrm>
            <a:off x="735331" y="954405"/>
            <a:ext cx="3286253" cy="350520"/>
            <a:chOff x="726196" y="204672"/>
            <a:chExt cx="3286253" cy="350520"/>
          </a:xfrm>
        </p:grpSpPr>
        <p:grpSp>
          <p:nvGrpSpPr>
            <p:cNvPr id="190" name="Google Shape;190;p15"/>
            <p:cNvGrpSpPr/>
            <p:nvPr/>
          </p:nvGrpSpPr>
          <p:grpSpPr>
            <a:xfrm>
              <a:off x="726196" y="204672"/>
              <a:ext cx="3286253" cy="350520"/>
              <a:chOff x="726196" y="204672"/>
              <a:chExt cx="3286253" cy="350520"/>
            </a:xfrm>
          </p:grpSpPr>
          <p:sp>
            <p:nvSpPr>
              <p:cNvPr id="191" name="Google Shape;191;p15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2303536" y="204672"/>
                <a:ext cx="1708913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CAN과 MAN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15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살펴보기(9)</a:t>
            </a:r>
            <a:endParaRPr/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메시지 교환 방식에 따른 네트워크 분류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회선 교환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 교환 방식</a:t>
            </a:r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살펴보기(10)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회선 교환 방식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회선 교환(circuit switching) 방식은 먼저 메시지 전송로인 회선(circuit)을 설정하고 이를 통해 </a:t>
            </a:r>
            <a:br>
              <a:rPr lang="ko-KR"/>
            </a:br>
            <a:r>
              <a:rPr lang="ko-KR"/>
              <a:t>메시지를 주고받는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‘회선을 설정한다’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‘두 호스트가 연결되었다’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‘전송로를 확보하였다’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회선 교환 네트워크에서는 호스트들이 메시지를 주고받기 전에 두 호스트를 연결한 후, </a:t>
            </a:r>
            <a:br>
              <a:rPr lang="ko-KR"/>
            </a:br>
            <a:r>
              <a:rPr lang="ko-KR"/>
              <a:t>연결된 경로로 메시지를 주고받음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[장점] 회선 교환 방식은 우선 두 호스트 사이에 연결을 확보한 후에 메시지를 주고받는 특성 </a:t>
            </a:r>
            <a:br>
              <a:rPr lang="ko-KR"/>
            </a:br>
            <a:r>
              <a:rPr lang="ko-KR"/>
              <a:t>덕분에 주어진 시간 동안 전송되는 정보의 양이 비교적 일정함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[단점] 회선의 이용 효율이 낮아질 수 있음</a:t>
            </a:r>
            <a:endParaRPr/>
          </a:p>
        </p:txBody>
      </p:sp>
      <p:sp>
        <p:nvSpPr>
          <p:cNvPr id="211" name="Google Shape;211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살펴보기(11)</a:t>
            </a:r>
            <a:endParaRPr/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회선 교환 네트워크에서 A와 B가 통신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메시지를 주고받기 전에 A와 B 사이를 연결하는 회선(붉은 선)을 설정해야 </a:t>
            </a:r>
            <a:br>
              <a:rPr lang="ko-KR"/>
            </a:br>
            <a:r>
              <a:rPr lang="ko-KR"/>
              <a:t>이 경로를 통해 메시지를 주고받을 수 있음</a:t>
            </a:r>
            <a:endParaRPr/>
          </a:p>
        </p:txBody>
      </p:sp>
      <p:sp>
        <p:nvSpPr>
          <p:cNvPr id="220" name="Google Shape;220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428" y="2185182"/>
            <a:ext cx="66198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살펴보기(12)</a:t>
            </a:r>
            <a:endParaRPr/>
          </a:p>
        </p:txBody>
      </p:sp>
      <p:sp>
        <p:nvSpPr>
          <p:cNvPr id="228" name="Google Shape;228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A와 D가 통신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마찬가지로 메시지를 주고받기 전에 A와 D 사이의 회선(붉은 선)을 설정해야만 </a:t>
            </a:r>
            <a:br>
              <a:rPr lang="ko-KR"/>
            </a:br>
            <a:r>
              <a:rPr lang="ko-KR"/>
              <a:t>해당 경로로 메시지를 주고받을 수 있음</a:t>
            </a:r>
            <a:endParaRPr/>
          </a:p>
        </p:txBody>
      </p:sp>
      <p:sp>
        <p:nvSpPr>
          <p:cNvPr id="230" name="Google Shape;230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287" y="2233453"/>
            <a:ext cx="68294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살펴보기(13)</a:t>
            </a:r>
            <a:endParaRPr/>
          </a:p>
        </p:txBody>
      </p:sp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회선 스위치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사이에 일대일 전송로를 확보하는 네트워크 장비</a:t>
            </a:r>
            <a:endParaRPr/>
          </a:p>
        </p:txBody>
      </p:sp>
      <p:sp>
        <p:nvSpPr>
          <p:cNvPr id="240" name="Google Shape;240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162" y="1804987"/>
            <a:ext cx="65436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살펴보기(14)</a:t>
            </a:r>
            <a:endParaRPr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회선의 이용 효율이 낮아질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가능한 모든 회선에 끊임없이 메시지가 흐르고 있어야만 회선의 이용 효율이 높아짐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메시지를 주고받지 않으면서 회선을 점유하는 것은 낭비</a:t>
            </a:r>
            <a:endParaRPr/>
          </a:p>
        </p:txBody>
      </p:sp>
      <p:sp>
        <p:nvSpPr>
          <p:cNvPr id="250" name="Google Shape;250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787" y="2155916"/>
            <a:ext cx="6448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살펴보기(15)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패킷 교환 방식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 교환(packet switching) 방식은 회선 교환 방식의 문제점을 해결한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메시지를 패킷이라는 작은 단위로 쪼개어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패킷(packet) - 패킷 교환 네트워크상에서 송수신되는 메시지의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현대 인터넷은 대부분 패킷 교환 방식을 이용</a:t>
            </a:r>
            <a:endParaRPr/>
          </a:p>
        </p:txBody>
      </p:sp>
      <p:sp>
        <p:nvSpPr>
          <p:cNvPr id="260" name="Google Shape;260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433" y="2850696"/>
            <a:ext cx="91630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살펴보기(16)</a:t>
            </a:r>
            <a:endParaRPr/>
          </a:p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 스위치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패킷이 수신지까지 올바르게 도달할 수 있도록 최적의 경로를 결정하거나 패킷의 송수신지를 식별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라우터(router), 스위치(switch) 등</a:t>
            </a:r>
            <a:endParaRPr/>
          </a:p>
        </p:txBody>
      </p:sp>
      <p:sp>
        <p:nvSpPr>
          <p:cNvPr id="270" name="Google Shape;27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440" y="2202587"/>
            <a:ext cx="77343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살펴보기(17)</a:t>
            </a:r>
            <a:endParaRPr/>
          </a:p>
        </p:txBody>
      </p:sp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패킷의 뜻 - 소포, 꾸러미(택배와 비슷한 개념)</a:t>
            </a:r>
            <a:endParaRPr/>
          </a:p>
        </p:txBody>
      </p:sp>
      <p:sp>
        <p:nvSpPr>
          <p:cNvPr id="280" name="Google Shape;280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aphicFrame>
        <p:nvGraphicFramePr>
          <p:cNvPr id="281" name="Google Shape;281;p24"/>
          <p:cNvGraphicFramePr/>
          <p:nvPr/>
        </p:nvGraphicFramePr>
        <p:xfrm>
          <a:off x="2031999" y="1533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{4D28154A-3DEB-4309-A2C0-A0D078F91852}</a:tableStyleId>
              </a:tblPr>
              <a:tblGrid>
                <a:gridCol w="4064000"/>
                <a:gridCol w="4064000"/>
              </a:tblGrid>
              <a:tr h="34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패킷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택배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페이로드(payload)</a:t>
                      </a:r>
                      <a:br>
                        <a:rPr b="1" lang="ko-KR" sz="1800" u="none" cap="none" strike="noStrike"/>
                      </a:br>
                      <a:r>
                        <a:rPr lang="ko-KR" sz="1800" u="none" cap="none" strike="noStrike"/>
                        <a:t>(전송하려는 데이터)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물품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5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헤더(header)와 트레일러(trailer)</a:t>
                      </a:r>
                      <a:br>
                        <a:rPr b="1" lang="ko-KR" sz="1800" u="none" cap="none" strike="noStrike"/>
                      </a:br>
                      <a:r>
                        <a:rPr lang="ko-KR" sz="1800" u="none" cap="none" strike="noStrike"/>
                        <a:t>(부가 정보 또는 제어 정보)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택배 송장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362" y="3913687"/>
            <a:ext cx="8677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살펴보기(18)</a:t>
            </a:r>
            <a:endParaRPr/>
          </a:p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주소(address)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패킷의 헤더에 담기는 대표적인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송수신지를 특정하는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주소, MAC 주소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송수신지 유형별 전송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유니캐스트(unicast)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일반적인 형태의 송수신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수신지에 메시지를 전송 - 송신지와 수신지가 일대일로 메시지를 주고받는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브로드캐스트(broadcast)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자신을 제외한 네트워크상의 모든 호스트에게 전송하는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브로드캐스트 도메인(broadcast domain) - 브로드캐스트가 전송되는 범위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멀티캐스트(multicast) - 네트워크 내의 동일 그룹에 속한 호스트에게만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애니캐스트(anycast) - 네트워크 내의 동일 그룹에 속한 호스트 중 가장 가까운 호스트에게 전송</a:t>
            </a:r>
            <a:endParaRPr/>
          </a:p>
        </p:txBody>
      </p:sp>
      <p:sp>
        <p:nvSpPr>
          <p:cNvPr id="291" name="Google Shape;291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92" name="Google Shape;292;p25"/>
          <p:cNvGrpSpPr/>
          <p:nvPr/>
        </p:nvGrpSpPr>
        <p:grpSpPr>
          <a:xfrm>
            <a:off x="947738" y="779306"/>
            <a:ext cx="5613082" cy="350520"/>
            <a:chOff x="726196" y="204672"/>
            <a:chExt cx="5613082" cy="350520"/>
          </a:xfrm>
        </p:grpSpPr>
        <p:sp>
          <p:nvSpPr>
            <p:cNvPr id="293" name="Google Shape;293;p25"/>
            <p:cNvSpPr/>
            <p:nvPr/>
          </p:nvSpPr>
          <p:spPr>
            <a:xfrm>
              <a:off x="726196" y="204672"/>
              <a:ext cx="1577340" cy="35052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2303536" y="204672"/>
              <a:ext cx="4035742" cy="35052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주소와 송수신지 유형에 따른 전송 방식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2313" y="1592263"/>
            <a:ext cx="43529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01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네트워크 거시적으로 살펴보기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50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거시적인 관점에서 네트워크의 큰 그림을 그려 보며 필수 배경지식을 학습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네트워크는 그래프의 형태로 서로 연결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그래프(graph)는 노드(node)와 노드를 연결하는 간선(edge)으로 이루어진 자료 구조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364" y="2482338"/>
            <a:ext cx="7739272" cy="398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네트워크의 기본 구조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모든 네트워크는 ‘노드’, 노드를 연결하는 ‘간선’, 노드 간 주고받는 ‘메시지’로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장비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 매체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984" y="1883252"/>
            <a:ext cx="6516187" cy="455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호스트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호스트(host)는 네트워크의 가장자리 노드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서버(server) - ‘어떠한 서비스’를 제공하는 호스트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클라이언트(client) - 서버에게 어떠한 서비스를 요청하고 서버의 응답을 제공받는 호스트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350" y="2654093"/>
            <a:ext cx="5533746" cy="154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9548" y="4393055"/>
            <a:ext cx="85153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살펴보기(4)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283" y="927368"/>
            <a:ext cx="9475434" cy="539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네트워크 장비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간 주고받을 정보가 거치는 중간 노드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이더넷 허브, 스위치, 라우터, 공유기 등</a:t>
            </a:r>
            <a:endParaRPr/>
          </a:p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227" y="2308908"/>
            <a:ext cx="7217545" cy="413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01-2 </a:t>
            </a:r>
            <a:r>
              <a:rPr lang="ko-KR"/>
              <a:t>네트워크 거시적으로 살펴보기(6)</a:t>
            </a:r>
            <a:endParaRPr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통신 매체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노드를 연결하는 간선(링크)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유선 매체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무선 매체</a:t>
            </a:r>
            <a:endParaRPr/>
          </a:p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550" y="2113281"/>
            <a:ext cx="7131821" cy="423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