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03">
          <p15:clr>
            <a:srgbClr val="A4A3A4"/>
          </p15:clr>
        </p15:guide>
        <p15:guide id="2" pos="937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pos="597">
          <p15:clr>
            <a:srgbClr val="A4A3A4"/>
          </p15:clr>
        </p15:guide>
        <p15:guide id="6" orient="horz" pos="1842">
          <p15:clr>
            <a:srgbClr val="A4A3A4"/>
          </p15:clr>
        </p15:guide>
        <p15:guide id="7" orient="horz" pos="459">
          <p15:clr>
            <a:srgbClr val="A4A3A4"/>
          </p15:clr>
        </p15:guide>
        <p15:guide id="8" pos="529">
          <p15:clr>
            <a:srgbClr val="A4A3A4"/>
          </p15:clr>
        </p15:guide>
        <p15:guide id="9" pos="7197">
          <p15:clr>
            <a:srgbClr val="A4A3A4"/>
          </p15:clr>
        </p15:guide>
        <p15:guide id="10" pos="801">
          <p15:clr>
            <a:srgbClr val="A4A3A4"/>
          </p15:clr>
        </p15:guide>
        <p15:guide id="11" pos="1118">
          <p15:clr>
            <a:srgbClr val="A4A3A4"/>
          </p15:clr>
        </p15:guide>
        <p15:guide id="12" pos="27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38" roundtripDataSignature="AMtx7mgeYyzaUm8lRZ0oOk9kfh1TDegN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1B3C9A-C314-4317-B24A-107408C1E1D5}">
  <a:tblStyle styleId="{D51B3C9A-C314-4317-B24A-107408C1E1D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03" orient="horz"/>
        <p:guide pos="937"/>
        <p:guide pos="3999"/>
        <p:guide pos="799" orient="horz"/>
        <p:guide pos="597"/>
        <p:guide pos="1842" orient="horz"/>
        <p:guide pos="459" orient="horz"/>
        <p:guide pos="529"/>
        <p:guide pos="7197"/>
        <p:guide pos="801"/>
        <p:guide pos="1118"/>
        <p:guide pos="27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customschemas.google.com/relationships/presentationmetadata" Target="meta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3"/>
          <p:cNvSpPr/>
          <p:nvPr/>
        </p:nvSpPr>
        <p:spPr>
          <a:xfrm rot="10800000">
            <a:off x="-3" y="-3"/>
            <a:ext cx="8697688" cy="5529945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33"/>
          <p:cNvSpPr/>
          <p:nvPr/>
        </p:nvSpPr>
        <p:spPr>
          <a:xfrm rot="10800000">
            <a:off x="3799114" y="2286000"/>
            <a:ext cx="8392886" cy="4572000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33"/>
          <p:cNvSpPr txBox="1"/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5200"/>
              <a:buFont typeface="Malgun Gothic"/>
              <a:buNone/>
              <a:defRPr b="1" i="0" sz="5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9pPr>
          </a:lstStyle>
          <a:p/>
        </p:txBody>
      </p:sp>
      <p:sp>
        <p:nvSpPr>
          <p:cNvPr id="14" name="Google Shape;14;p33"/>
          <p:cNvSpPr txBox="1"/>
          <p:nvPr>
            <p:ph idx="1" type="subTitle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챕터 순서 안내  페이지">
  <p:cSld name="챕터 순서 안내  페이지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4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4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4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" name="Google Shape;20;p3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Malgun Gothic"/>
              <a:buNone/>
              <a:defRPr b="1" i="0" sz="3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◦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⁃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>
  <p:cSld name="간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5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5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5"/>
          <p:cNvSpPr txBox="1"/>
          <p:nvPr>
            <p:ph idx="1" type="body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Google Shape;28;p35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9" name="Google Shape;29;p35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5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5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5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35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35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6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36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6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3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" name="Google Shape;41;p3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_빈 페이지">
  <p:cSld name="사용자_빈 페이지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7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7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7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821141" y="2219325"/>
            <a:ext cx="6811972" cy="3124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algun Gothic"/>
              <a:buNone/>
            </a:pPr>
            <a:r>
              <a:rPr lang="ko-KR" sz="6000">
                <a:solidFill>
                  <a:schemeClr val="dk1"/>
                </a:solidFill>
              </a:rPr>
              <a:t>혼자 공부하는 </a:t>
            </a:r>
            <a:br>
              <a:rPr lang="ko-KR" sz="6000">
                <a:solidFill>
                  <a:schemeClr val="dk1"/>
                </a:solidFill>
              </a:rPr>
            </a:br>
            <a:r>
              <a:rPr lang="ko-KR" sz="6000">
                <a:solidFill>
                  <a:schemeClr val="dk1"/>
                </a:solidFill>
              </a:rPr>
              <a:t>네트워크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703253" y="284483"/>
            <a:ext cx="88160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D6E3BC"/>
                </a:solidFill>
                <a:latin typeface="Calibri"/>
                <a:ea typeface="Calibri"/>
                <a:cs typeface="Calibri"/>
                <a:sym typeface="Calibri"/>
              </a:rPr>
              <a:t>Chapter 01 컴퓨터 네트워크 시작하기</a:t>
            </a:r>
            <a:endParaRPr b="1" sz="1800">
              <a:solidFill>
                <a:srgbClr val="D6E3B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049" y="892345"/>
            <a:ext cx="2877460" cy="3933825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4" name="Google Shape;54;p1"/>
          <p:cNvSpPr txBox="1"/>
          <p:nvPr/>
        </p:nvSpPr>
        <p:spPr>
          <a:xfrm>
            <a:off x="753235" y="718002"/>
            <a:ext cx="370335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01-3 네트워크 미시적으로 살펴보기</a:t>
            </a:r>
            <a:endParaRPr/>
          </a:p>
        </p:txBody>
      </p:sp>
      <p:cxnSp>
        <p:nvCxnSpPr>
          <p:cNvPr id="55" name="Google Shape;55;p1"/>
          <p:cNvCxnSpPr/>
          <p:nvPr/>
        </p:nvCxnSpPr>
        <p:spPr>
          <a:xfrm>
            <a:off x="821141" y="670377"/>
            <a:ext cx="3635449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" name="Google Shape;56;p1"/>
          <p:cNvSpPr txBox="1"/>
          <p:nvPr/>
        </p:nvSpPr>
        <p:spPr>
          <a:xfrm>
            <a:off x="5586151" y="4919448"/>
            <a:ext cx="5149794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강민철</a:t>
            </a:r>
            <a:endParaRPr b="1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01-3 </a:t>
            </a:r>
            <a:r>
              <a:rPr lang="ko-KR"/>
              <a:t>네트워크 미시적으로 살펴보기(7)</a:t>
            </a:r>
            <a:endParaRPr/>
          </a:p>
        </p:txBody>
      </p:sp>
      <p:sp>
        <p:nvSpPr>
          <p:cNvPr id="143" name="Google Shape;143;p1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4" name="Google Shape;144;p1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네트워크 참조 모델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OSI 모델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TCP/IP 모델</a:t>
            </a:r>
            <a:endParaRPr/>
          </a:p>
        </p:txBody>
      </p:sp>
      <p:sp>
        <p:nvSpPr>
          <p:cNvPr id="145" name="Google Shape;145;p1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01-3 </a:t>
            </a:r>
            <a:r>
              <a:rPr lang="ko-KR"/>
              <a:t>네트워크 미시적으로 살펴보기(8)</a:t>
            </a:r>
            <a:endParaRPr/>
          </a:p>
        </p:txBody>
      </p:sp>
      <p:sp>
        <p:nvSpPr>
          <p:cNvPr id="152" name="Google Shape;152;p1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3" name="Google Shape;153;p1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154" name="Google Shape;154;p11"/>
          <p:cNvSpPr txBox="1"/>
          <p:nvPr/>
        </p:nvSpPr>
        <p:spPr>
          <a:xfrm>
            <a:off x="764359" y="1193087"/>
            <a:ext cx="5584054" cy="2993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영수에게 선물할 책을 택배로 보내는 과정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선물할 책을 준비합니다.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책이 상하지 않도록 책을 포장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포장된 책을 택배 상자에 담기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택배 상자를 밀봉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택배 기사가 확인할 메시지를 택배 상자에 붙임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택배 상자를 택배 기사에게 전달</a:t>
            </a:r>
            <a:endParaRPr/>
          </a:p>
        </p:txBody>
      </p:sp>
      <p:sp>
        <p:nvSpPr>
          <p:cNvPr id="155" name="Google Shape;155;p11"/>
          <p:cNvSpPr txBox="1"/>
          <p:nvPr/>
        </p:nvSpPr>
        <p:spPr>
          <a:xfrm>
            <a:off x="6348413" y="1193087"/>
            <a:ext cx="5584054" cy="2993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영수가 택배를 전달받는 과정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택배 상자를 택배 기사로부터 전달받음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택배 기사가 확인한 메시지를 제거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택배 상자를 개봉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택배 상자에서 포장된 책을 꺼냄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포장용지를 제거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선물 받은 책을 확인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01-3 </a:t>
            </a:r>
            <a:r>
              <a:rPr lang="ko-KR"/>
              <a:t>네트워크 미시적으로 살펴보기(9)</a:t>
            </a:r>
            <a:endParaRPr/>
          </a:p>
        </p:txBody>
      </p:sp>
      <p:sp>
        <p:nvSpPr>
          <p:cNvPr id="162" name="Google Shape;162;p1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3" name="Google Shape;163;p1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64" name="Google Shape;1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0600" y="837031"/>
            <a:ext cx="8090800" cy="5680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01-3 </a:t>
            </a:r>
            <a:r>
              <a:rPr lang="ko-KR"/>
              <a:t>네트워크 미시적으로 살펴보기(10)</a:t>
            </a:r>
            <a:endParaRPr/>
          </a:p>
        </p:txBody>
      </p:sp>
      <p:sp>
        <p:nvSpPr>
          <p:cNvPr id="171" name="Google Shape;171;p1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72" name="Google Shape;172;p1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네트워크 참조 모델(network reference model) 또는 네트워크 계층 모델</a:t>
            </a:r>
            <a:endParaRPr/>
          </a:p>
        </p:txBody>
      </p:sp>
      <p:sp>
        <p:nvSpPr>
          <p:cNvPr id="173" name="Google Shape;173;p1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74" name="Google Shape;17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0212" y="1592263"/>
            <a:ext cx="8791575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01-3 </a:t>
            </a:r>
            <a:r>
              <a:rPr lang="ko-KR"/>
              <a:t>네트워크 미시적으로 살펴보기(11)</a:t>
            </a:r>
            <a:endParaRPr/>
          </a:p>
        </p:txBody>
      </p:sp>
      <p:sp>
        <p:nvSpPr>
          <p:cNvPr id="181" name="Google Shape;181;p1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82" name="Google Shape;182;p1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통신 과정을 계층으로 나눈 이유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ko-KR"/>
              <a:t>네트워크 구성과 설계가 용이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ko-KR"/>
              <a:t>네트워크 문제 진단과 해결이 용이</a:t>
            </a:r>
            <a:endParaRPr/>
          </a:p>
        </p:txBody>
      </p:sp>
      <p:sp>
        <p:nvSpPr>
          <p:cNvPr id="183" name="Google Shape;183;p1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84" name="Google Shape;18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0787" y="2374446"/>
            <a:ext cx="7210425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01-3 </a:t>
            </a:r>
            <a:r>
              <a:rPr lang="ko-KR"/>
              <a:t>네트워크 미시적으로 살펴보기(12)</a:t>
            </a:r>
            <a:endParaRPr/>
          </a:p>
        </p:txBody>
      </p:sp>
      <p:sp>
        <p:nvSpPr>
          <p:cNvPr id="191" name="Google Shape;191;p1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92" name="Google Shape;192;p1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OSI 모델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국제 표준화 기구 ISO에서 만든 네트워크 참조 모델</a:t>
            </a:r>
            <a:endParaRPr/>
          </a:p>
        </p:txBody>
      </p:sp>
      <p:sp>
        <p:nvSpPr>
          <p:cNvPr id="193" name="Google Shape;193;p1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graphicFrame>
        <p:nvGraphicFramePr>
          <p:cNvPr id="194" name="Google Shape;194;p15"/>
          <p:cNvGraphicFramePr/>
          <p:nvPr/>
        </p:nvGraphicFramePr>
        <p:xfrm>
          <a:off x="1258334" y="18054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{D51B3C9A-C314-4317-B24A-107408C1E1D5}</a:tableStyleId>
              </a:tblPr>
              <a:tblGrid>
                <a:gridCol w="3523225"/>
                <a:gridCol w="6910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①물리 계층(physical layer)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OSI 모델의 최하단, 1과 0으로 표현되는 비트 신호를 주고받는 계층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②데이터 링크 계층(data link layer) 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네트워크 내 주변 장치 간의 정보를 올바르게 주고받기 위한 계층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③네트워크 계층(network layer)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메시지를 (다른 네트워크에 속한) 수신지까지 전달하는 계층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④전송 계층 (transport layer)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신뢰성 있고 안정성 있는 전송을 해야 할 때 필요한 계층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⑤세션 계층 (session layer)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세션((통신을 주고받는 호스트의 응용 프로그램 간 연결 상태)을 관리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⑥표현 계층 (presentation layer)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문자를 컴퓨터가 이해할 수 있는 코드로 변환하거나, 압축, 암호화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⑦응용 계층 (application layer)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사용자 및 사용자가 이용하는 응용 프로그램에 다양한 네트워크 서비스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01-3 </a:t>
            </a:r>
            <a:r>
              <a:rPr lang="ko-KR"/>
              <a:t>네트워크 미시적으로 살펴보기(13)</a:t>
            </a:r>
            <a:endParaRPr/>
          </a:p>
        </p:txBody>
      </p:sp>
      <p:sp>
        <p:nvSpPr>
          <p:cNvPr id="201" name="Google Shape;201;p1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2" name="Google Shape;202;p1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03" name="Google Shape;2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5635" y="982422"/>
            <a:ext cx="8800730" cy="5286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01-3 </a:t>
            </a:r>
            <a:r>
              <a:rPr lang="ko-KR"/>
              <a:t>네트워크 미시적으로 살펴보기(14)</a:t>
            </a:r>
            <a:endParaRPr/>
          </a:p>
        </p:txBody>
      </p:sp>
      <p:sp>
        <p:nvSpPr>
          <p:cNvPr id="210" name="Google Shape;210;p1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1" name="Google Shape;211;p1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TCP/IP 모델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TCP/IP 4계층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인터넷 프로토콜 스위트(internet protocol suite)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TCP/IP 프로토콜 스택(protocol stack)</a:t>
            </a:r>
            <a:endParaRPr/>
          </a:p>
        </p:txBody>
      </p:sp>
      <p:sp>
        <p:nvSpPr>
          <p:cNvPr id="212" name="Google Shape;212;p1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graphicFrame>
        <p:nvGraphicFramePr>
          <p:cNvPr id="213" name="Google Shape;213;p17"/>
          <p:cNvGraphicFramePr/>
          <p:nvPr/>
        </p:nvGraphicFramePr>
        <p:xfrm>
          <a:off x="1271588" y="25579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{D51B3C9A-C314-4317-B24A-107408C1E1D5}</a:tableStyleId>
              </a:tblPr>
              <a:tblGrid>
                <a:gridCol w="4538650"/>
                <a:gridCol w="58947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①네트워크 액세스 계층(network access layer)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링크 계층 또는 네트워크 인터페이스 계층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②인터넷 계층(internet layer)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OSI 모델에서의 네트워크 계층과 유사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③전송 계층(transport layer)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OSI 모델에서의 전송 계층과 유사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④응용 계층 application layer은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OSI 모델의 세션 계층, 표현 계층, 응용 계층을 합친 것과 유사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</a:tr>
            </a:tbl>
          </a:graphicData>
        </a:graphic>
      </p:graphicFrame>
      <p:sp>
        <p:nvSpPr>
          <p:cNvPr id="214" name="Google Shape;214;p17"/>
          <p:cNvSpPr txBox="1"/>
          <p:nvPr/>
        </p:nvSpPr>
        <p:spPr>
          <a:xfrm>
            <a:off x="1091197" y="5119426"/>
            <a:ext cx="1007268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다양한 계층의 프로토콜 집합 - 프로토콜 스위트(protocol suite), 프로토콜 스택(protocol stack)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TCP/IP 모델에서도 TCP, IP를 포함해 UDP, ARP, HTTP 등 다양한 프로토콜들이 주로 묶여 함께 사용</a:t>
            </a:r>
            <a:endParaRPr sz="1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TCP, IP를 중심으로 한 이러한 프로토콜들의 집합을 통칭하기 위해 인터넷 프로토콜 스위트, </a:t>
            </a:r>
            <a:br>
              <a:rPr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TCP/IP 프로토콜 스택이라는 이름이 붙은 것</a:t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947738" y="4840906"/>
            <a:ext cx="10296524" cy="1483360"/>
          </a:xfrm>
          <a:prstGeom prst="roundRect">
            <a:avLst>
              <a:gd fmla="val 12814" name="adj"/>
            </a:avLst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6" name="Google Shape;216;p17"/>
          <p:cNvGrpSpPr/>
          <p:nvPr/>
        </p:nvGrpSpPr>
        <p:grpSpPr>
          <a:xfrm>
            <a:off x="947738" y="4665646"/>
            <a:ext cx="6329362" cy="350520"/>
            <a:chOff x="726196" y="204672"/>
            <a:chExt cx="6329362" cy="350520"/>
          </a:xfrm>
        </p:grpSpPr>
        <p:grpSp>
          <p:nvGrpSpPr>
            <p:cNvPr id="217" name="Google Shape;217;p17"/>
            <p:cNvGrpSpPr/>
            <p:nvPr/>
          </p:nvGrpSpPr>
          <p:grpSpPr>
            <a:xfrm>
              <a:off x="726196" y="204672"/>
              <a:ext cx="6329362" cy="350520"/>
              <a:chOff x="726196" y="204672"/>
              <a:chExt cx="6329362" cy="350520"/>
            </a:xfrm>
          </p:grpSpPr>
          <p:sp>
            <p:nvSpPr>
              <p:cNvPr id="218" name="Google Shape;218;p17"/>
              <p:cNvSpPr/>
              <p:nvPr/>
            </p:nvSpPr>
            <p:spPr>
              <a:xfrm>
                <a:off x="726196" y="204672"/>
                <a:ext cx="1577340" cy="350520"/>
              </a:xfrm>
              <a:prstGeom prst="roundRect">
                <a:avLst>
                  <a:gd fmla="val 16667" name="adj"/>
                </a:avLst>
              </a:prstGeom>
              <a:solidFill>
                <a:srgbClr val="A500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여기서 잠깐   </a:t>
                </a:r>
                <a:endParaRPr/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2303536" y="204672"/>
                <a:ext cx="4752022" cy="350520"/>
              </a:xfrm>
              <a:prstGeom prst="roundRect">
                <a:avLst>
                  <a:gd fmla="val 16667" name="adj"/>
                </a:avLst>
              </a:prstGeom>
              <a:solidFill>
                <a:srgbClr val="C397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프로토콜 스위트, 프로토콜 스택이란 무엇인가요?</a:t>
                </a:r>
                <a:endParaRPr b="1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0" name="Google Shape;220;p17"/>
            <p:cNvSpPr/>
            <p:nvPr/>
          </p:nvSpPr>
          <p:spPr>
            <a:xfrm>
              <a:off x="907114" y="307932"/>
              <a:ext cx="144000" cy="144000"/>
            </a:xfrm>
            <a:prstGeom prst="plus">
              <a:avLst>
                <a:gd fmla="val 3409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01-3 </a:t>
            </a:r>
            <a:r>
              <a:rPr lang="ko-KR"/>
              <a:t>네트워크 미시적으로 살펴보기(15)</a:t>
            </a:r>
            <a:endParaRPr/>
          </a:p>
        </p:txBody>
      </p:sp>
      <p:sp>
        <p:nvSpPr>
          <p:cNvPr id="227" name="Google Shape;227;p1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28" name="Google Shape;228;p1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29" name="Google Shape;22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985879"/>
            <a:ext cx="8642350" cy="5382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01-3 </a:t>
            </a:r>
            <a:r>
              <a:rPr lang="ko-KR"/>
              <a:t>네트워크 미시적으로 살펴보기(16)</a:t>
            </a:r>
            <a:endParaRPr/>
          </a:p>
        </p:txBody>
      </p:sp>
      <p:sp>
        <p:nvSpPr>
          <p:cNvPr id="236" name="Google Shape;236;p1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37" name="Google Shape;237;p1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38" name="Google Shape;23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799" y="940176"/>
            <a:ext cx="9296402" cy="5575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〉 〉 혼자 공부하는 네트워크</a:t>
            </a:r>
            <a:endParaRPr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743624" y="1088542"/>
            <a:ext cx="11209577" cy="4680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01 	컴퓨터 네트워크 시작하기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01-1	컴퓨터 네트워크를 알아야 하는 이유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01-2	네트워크 거시적으로 살펴보기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01-3	네트워크 미시적으로 살펴보기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02	물리 계층과 데이터 링크 계층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02-1	이더넷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02-2	NIC와 케이블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02-3	허브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02-4	스위치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03	네트워크 계층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03-1	LAN을 넘어서는 네트워크 계층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03-2	IP 주소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03-3	라우팅</a:t>
            </a:r>
            <a:endParaRPr b="1" i="0" sz="14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01-3 </a:t>
            </a:r>
            <a:r>
              <a:rPr lang="ko-KR"/>
              <a:t>네트워크 미시적으로 살펴보기(17)</a:t>
            </a:r>
            <a:endParaRPr/>
          </a:p>
        </p:txBody>
      </p:sp>
      <p:sp>
        <p:nvSpPr>
          <p:cNvPr id="245" name="Google Shape;245;p2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46" name="Google Shape;246;p2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캡슐화와 역캡슐화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패킷은 송신 과정에서 캡슐화가 이루어지고, 수신 과정에서 역캡슐화가 이루어짐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송수신하는 메시지는 송신지 입장에서는 가장 높은 계층에서부터 가장 낮은 계층으로 이동하고, 수신지 입장에서는 가장 낮은 계층에서부터 가장 높은 계층으로 이동</a:t>
            </a:r>
            <a:endParaRPr/>
          </a:p>
        </p:txBody>
      </p:sp>
      <p:sp>
        <p:nvSpPr>
          <p:cNvPr id="247" name="Google Shape;247;p2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48" name="Google Shape;24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6449" y="2559181"/>
            <a:ext cx="8039102" cy="3970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01-3 </a:t>
            </a:r>
            <a:r>
              <a:rPr lang="ko-KR"/>
              <a:t>네트워크 미시적으로 살펴보기(18)</a:t>
            </a:r>
            <a:endParaRPr/>
          </a:p>
        </p:txBody>
      </p:sp>
      <p:sp>
        <p:nvSpPr>
          <p:cNvPr id="255" name="Google Shape;255;p2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56" name="Google Shape;256;p2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캡슐화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어떤 정보를 송신할 때 각 계층에서는 상위 계층으로부터 내려받은 패킷을 페이로드로 삼아, </a:t>
            </a:r>
            <a:br>
              <a:rPr lang="ko-KR"/>
            </a:br>
            <a:r>
              <a:rPr lang="ko-KR"/>
              <a:t>프로토콜에 걸맞은 헤더(혹은 트레일러)를 덧붙인 후 하위 계층으로 전달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각 계층을 지날 때마다 보내고자 하는 정보에 헤더가 추가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데이터 링크 계층을 지날 때는 오류 감지를 위한 트레일러도 함께 붙음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상위 계층의 패킷은 하위 계층에서의 페이로드로 간주</a:t>
            </a:r>
            <a:endParaRPr/>
          </a:p>
        </p:txBody>
      </p:sp>
      <p:sp>
        <p:nvSpPr>
          <p:cNvPr id="257" name="Google Shape;257;p2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01-3 </a:t>
            </a:r>
            <a:r>
              <a:rPr lang="ko-KR"/>
              <a:t>네트워크 미시적으로 살펴보기(19)</a:t>
            </a:r>
            <a:endParaRPr/>
          </a:p>
        </p:txBody>
      </p:sp>
      <p:sp>
        <p:nvSpPr>
          <p:cNvPr id="264" name="Google Shape;264;p2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65" name="Google Shape;265;p2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66" name="Google Shape;26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4500" y="1054057"/>
            <a:ext cx="8763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01-3 </a:t>
            </a:r>
            <a:r>
              <a:rPr lang="ko-KR"/>
              <a:t>네트워크 미시적으로 살펴보기(20)</a:t>
            </a:r>
            <a:endParaRPr/>
          </a:p>
        </p:txBody>
      </p:sp>
      <p:sp>
        <p:nvSpPr>
          <p:cNvPr id="273" name="Google Shape;273;p2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4" name="Google Shape;274;p2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캡슐화는 송신 과정에서 헤더 및 트레일러를 추가해 나가는 과정</a:t>
            </a:r>
            <a:endParaRPr/>
          </a:p>
        </p:txBody>
      </p:sp>
      <p:sp>
        <p:nvSpPr>
          <p:cNvPr id="275" name="Google Shape;275;p2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76" name="Google Shape;2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5588" y="1533030"/>
            <a:ext cx="7105650" cy="5149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01-3 </a:t>
            </a:r>
            <a:r>
              <a:rPr lang="ko-KR"/>
              <a:t>네트워크 미시적으로 살펴보기(21)</a:t>
            </a:r>
            <a:endParaRPr/>
          </a:p>
        </p:txBody>
      </p:sp>
      <p:sp>
        <p:nvSpPr>
          <p:cNvPr id="283" name="Google Shape;283;p2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84" name="Google Shape;284;p2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역캡슐화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네트워크에서 어떤 메시지를 수신할 때는 캡슐화 과정에서 붙였던 헤더(및 트레일러)를 각 계층에서 확인한 뒤 제거하는 과정</a:t>
            </a:r>
            <a:endParaRPr/>
          </a:p>
        </p:txBody>
      </p:sp>
      <p:sp>
        <p:nvSpPr>
          <p:cNvPr id="285" name="Google Shape;285;p2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86" name="Google Shape;28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1316" y="2059490"/>
            <a:ext cx="8134350" cy="4595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01-3 </a:t>
            </a:r>
            <a:r>
              <a:rPr lang="ko-KR"/>
              <a:t>네트워크 미시적으로 살펴보기(22)</a:t>
            </a:r>
            <a:endParaRPr/>
          </a:p>
        </p:txBody>
      </p:sp>
      <p:sp>
        <p:nvSpPr>
          <p:cNvPr id="293" name="Google Shape;293;p2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94" name="Google Shape;294;p2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PDU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PDU(Protocol Data Unit) - 각 계층에서 송수신되는 메시지의 단위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즉, 상위 계층에서 전달받은 데이터에 현재 계층의 프로토콜 헤더(및 트레일러)를 추가하면 </a:t>
            </a:r>
            <a:br>
              <a:rPr lang="ko-KR"/>
            </a:br>
            <a:r>
              <a:rPr lang="ko-KR"/>
              <a:t>현재 계층의 PDU가 됨</a:t>
            </a:r>
            <a:endParaRPr/>
          </a:p>
        </p:txBody>
      </p:sp>
      <p:sp>
        <p:nvSpPr>
          <p:cNvPr id="295" name="Google Shape;295;p2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96" name="Google Shape;29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5126" y="2592933"/>
            <a:ext cx="6100762" cy="3716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01-3 </a:t>
            </a:r>
            <a:r>
              <a:rPr lang="ko-KR"/>
              <a:t>네트워크 미시적으로 살펴보기(23)</a:t>
            </a:r>
            <a:endParaRPr/>
          </a:p>
        </p:txBody>
      </p:sp>
      <p:sp>
        <p:nvSpPr>
          <p:cNvPr id="303" name="Google Shape;303;p2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04" name="Google Shape;304;p2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305" name="Google Shape;30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0212" y="854145"/>
            <a:ext cx="8791575" cy="580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01-3 </a:t>
            </a:r>
            <a:r>
              <a:rPr lang="ko-KR"/>
              <a:t>네트워크 미시적으로 살펴보기(24)</a:t>
            </a:r>
            <a:endParaRPr/>
          </a:p>
        </p:txBody>
      </p:sp>
      <p:sp>
        <p:nvSpPr>
          <p:cNvPr id="312" name="Google Shape;312;p2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13" name="Google Shape;313;p2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네트워크 참조 모델은 모든 프로토콜과 네트워크 장비가 반드시 지켜야 하는 엄격한 규칙이나 법규가 아닌 가이드라인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새로운 프로토콜과 네트워크 장비는 만들어지고 있고, 모든 프로토콜이 모든 모델의 특정 계층에 </a:t>
            </a:r>
            <a:br>
              <a:rPr lang="ko-KR"/>
            </a:br>
            <a:r>
              <a:rPr lang="ko-KR"/>
              <a:t>완벽히 대응되지는 않음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네트워크 참조 모델이나 특정 계층은 네트워크를 작동시키는 주체가 아님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OSI 모델과 TCP/IP 모델은 네트워크를 이해하는 데 매우 유용하고 중요한 개념이지만, 모든 네트워크 프로토콜과 장비들이 이 모델 계층에 예외 없이 부합하지는 않음</a:t>
            </a:r>
            <a:endParaRPr/>
          </a:p>
        </p:txBody>
      </p:sp>
      <p:sp>
        <p:nvSpPr>
          <p:cNvPr id="314" name="Google Shape;314;p2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grpSp>
        <p:nvGrpSpPr>
          <p:cNvPr id="315" name="Google Shape;315;p27"/>
          <p:cNvGrpSpPr/>
          <p:nvPr/>
        </p:nvGrpSpPr>
        <p:grpSpPr>
          <a:xfrm>
            <a:off x="947738" y="779306"/>
            <a:ext cx="6977062" cy="350520"/>
            <a:chOff x="726196" y="204672"/>
            <a:chExt cx="6977062" cy="350520"/>
          </a:xfrm>
        </p:grpSpPr>
        <p:sp>
          <p:nvSpPr>
            <p:cNvPr id="316" name="Google Shape;316;p27"/>
            <p:cNvSpPr/>
            <p:nvPr/>
          </p:nvSpPr>
          <p:spPr>
            <a:xfrm>
              <a:off x="726196" y="204672"/>
              <a:ext cx="1577340" cy="350520"/>
            </a:xfrm>
            <a:prstGeom prst="roundRect">
              <a:avLst>
                <a:gd fmla="val 16667" name="adj"/>
              </a:avLst>
            </a:prstGeom>
            <a:solidFill>
              <a:srgbClr val="B0789D"/>
            </a:solidFill>
            <a:ln>
              <a:noFill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좀 더 알아보기 ①   </a:t>
              </a: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2303536" y="204672"/>
              <a:ext cx="5399722" cy="350520"/>
            </a:xfrm>
            <a:prstGeom prst="roundRect">
              <a:avLst>
                <a:gd fmla="val 16667" name="adj"/>
              </a:avLst>
            </a:prstGeom>
            <a:solidFill>
              <a:srgbClr val="DCC2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OSI 7계층, TCP/IP 4계층은 사실 아무것도 해 주지 않는다</a:t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18" name="Google Shape;31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3400" y="3843498"/>
            <a:ext cx="865822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01-3 </a:t>
            </a:r>
            <a:r>
              <a:rPr lang="ko-KR"/>
              <a:t>네트워크 미시적으로 살펴보기(25)</a:t>
            </a:r>
            <a:endParaRPr/>
          </a:p>
        </p:txBody>
      </p:sp>
      <p:sp>
        <p:nvSpPr>
          <p:cNvPr id="325" name="Google Shape;325;p2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26" name="Google Shape;326;p2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트래픽(traffic) - 네트워크 내의 정보량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과부하(overload) - 특정 노드에 트래픽이 몰려 해당 노드가 특정 시간 동안 처리해야 할 정보가 많음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네트워크 성능 지표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처리율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대역폭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패킷 손실</a:t>
            </a:r>
            <a:endParaRPr/>
          </a:p>
        </p:txBody>
      </p:sp>
      <p:sp>
        <p:nvSpPr>
          <p:cNvPr id="327" name="Google Shape;327;p2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grpSp>
        <p:nvGrpSpPr>
          <p:cNvPr id="328" name="Google Shape;328;p28"/>
          <p:cNvGrpSpPr/>
          <p:nvPr/>
        </p:nvGrpSpPr>
        <p:grpSpPr>
          <a:xfrm>
            <a:off x="947738" y="779306"/>
            <a:ext cx="4757737" cy="350520"/>
            <a:chOff x="726196" y="204672"/>
            <a:chExt cx="4757737" cy="350520"/>
          </a:xfrm>
        </p:grpSpPr>
        <p:sp>
          <p:nvSpPr>
            <p:cNvPr id="329" name="Google Shape;329;p28"/>
            <p:cNvSpPr/>
            <p:nvPr/>
          </p:nvSpPr>
          <p:spPr>
            <a:xfrm>
              <a:off x="726196" y="204672"/>
              <a:ext cx="1577340" cy="350520"/>
            </a:xfrm>
            <a:prstGeom prst="roundRect">
              <a:avLst>
                <a:gd fmla="val 16667" name="adj"/>
              </a:avLst>
            </a:prstGeom>
            <a:solidFill>
              <a:srgbClr val="B0789D"/>
            </a:solidFill>
            <a:ln>
              <a:noFill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좀 더 알아보기 ②   </a:t>
              </a:r>
              <a:endParaRPr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2303536" y="204672"/>
              <a:ext cx="3180397" cy="350520"/>
            </a:xfrm>
            <a:prstGeom prst="roundRect">
              <a:avLst>
                <a:gd fmla="val 16667" name="adj"/>
              </a:avLst>
            </a:prstGeom>
            <a:solidFill>
              <a:srgbClr val="DCC2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트래픽과 네트워크 성능 지표</a:t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01-3 </a:t>
            </a:r>
            <a:r>
              <a:rPr lang="ko-KR"/>
              <a:t>네트워크 미시적으로 살펴보기(26)</a:t>
            </a:r>
            <a:endParaRPr/>
          </a:p>
        </p:txBody>
      </p:sp>
      <p:sp>
        <p:nvSpPr>
          <p:cNvPr id="337" name="Google Shape;337;p2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38" name="Google Shape;338;p2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 u="sng">
                <a:solidFill>
                  <a:srgbClr val="974806"/>
                </a:solidFill>
              </a:rPr>
              <a:t>처리율(throughput)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단위 시간당 네트워크를 통해 실제로 전송되는 정보량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일반적으로 bps(bit/s)</a:t>
            </a:r>
            <a:r>
              <a:rPr i="1" lang="ko-KR"/>
              <a:t>bits per second</a:t>
            </a:r>
            <a:r>
              <a:rPr lang="ko-KR"/>
              <a:t>, Mbps(Mbit/s)</a:t>
            </a:r>
            <a:r>
              <a:rPr i="1" lang="ko-KR"/>
              <a:t>megabits per second</a:t>
            </a:r>
            <a:r>
              <a:rPr lang="ko-KR"/>
              <a:t>, Gbps(Gbit/s)</a:t>
            </a:r>
            <a:r>
              <a:rPr i="1" lang="ko-KR"/>
              <a:t>gigabits per second</a:t>
            </a:r>
            <a:r>
              <a:rPr lang="ko-KR"/>
              <a:t> 단위로 표현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때로는 초당 패킷 수를 표현하기 위해 pps(p/s)</a:t>
            </a:r>
            <a:r>
              <a:rPr i="1" lang="ko-KR"/>
              <a:t>packets per second</a:t>
            </a:r>
            <a:r>
              <a:rPr lang="ko-KR"/>
              <a:t> 단위를 사용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 u="sng">
                <a:solidFill>
                  <a:srgbClr val="974806"/>
                </a:solidFill>
              </a:rPr>
              <a:t>대역폭(bandwidth)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신호 처리 영역에서의 정의 - 주파수의 범위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네트워크 성능 측정 영역 - 단위 시간 동안 통신 매체를 통해 송수신할 수 있는 최대 정보량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처리율과 같이 bps, Mbps, Gbps를 단위로 사용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 u="sng">
                <a:solidFill>
                  <a:srgbClr val="974806"/>
                </a:solidFill>
              </a:rPr>
              <a:t>패킷 손실(packet loss) </a:t>
            </a:r>
            <a:endParaRPr b="1" u="sng">
              <a:solidFill>
                <a:srgbClr val="974806"/>
              </a:solidFill>
            </a:endParaRPr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송수신되는 패킷이 손실된 상황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높은 트래픽으로 인해 노드가 순간적으로 처리해야 할 패킷이 너무 많아지거나 네트워크상에 예기치 못한 장애가 발생해서 패킷을 처리하지 못하면 패킷 손실이 발생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패킷 손실은 일반적으로 전체 패킷 중 유실된 패킷을 백분위로 표현한 값을 사용</a:t>
            </a:r>
            <a:endParaRPr/>
          </a:p>
        </p:txBody>
      </p:sp>
      <p:sp>
        <p:nvSpPr>
          <p:cNvPr id="339" name="Google Shape;339;p2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grpSp>
        <p:nvGrpSpPr>
          <p:cNvPr id="340" name="Google Shape;340;p29"/>
          <p:cNvGrpSpPr/>
          <p:nvPr/>
        </p:nvGrpSpPr>
        <p:grpSpPr>
          <a:xfrm>
            <a:off x="947738" y="779306"/>
            <a:ext cx="4757737" cy="350520"/>
            <a:chOff x="726196" y="204672"/>
            <a:chExt cx="4757737" cy="350520"/>
          </a:xfrm>
        </p:grpSpPr>
        <p:sp>
          <p:nvSpPr>
            <p:cNvPr id="341" name="Google Shape;341;p29"/>
            <p:cNvSpPr/>
            <p:nvPr/>
          </p:nvSpPr>
          <p:spPr>
            <a:xfrm>
              <a:off x="726196" y="204672"/>
              <a:ext cx="1577340" cy="350520"/>
            </a:xfrm>
            <a:prstGeom prst="roundRect">
              <a:avLst>
                <a:gd fmla="val 16667" name="adj"/>
              </a:avLst>
            </a:prstGeom>
            <a:solidFill>
              <a:srgbClr val="B0789D"/>
            </a:solidFill>
            <a:ln>
              <a:noFill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좀 더 알아보기 ②   </a:t>
              </a: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2303536" y="204672"/>
              <a:ext cx="3180397" cy="350520"/>
            </a:xfrm>
            <a:prstGeom prst="roundRect">
              <a:avLst>
                <a:gd fmla="val 16667" name="adj"/>
              </a:avLst>
            </a:prstGeom>
            <a:solidFill>
              <a:srgbClr val="DCC2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트래픽과 네트워크 성능 지표</a:t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" type="body"/>
          </p:nvPr>
        </p:nvSpPr>
        <p:spPr>
          <a:xfrm>
            <a:off x="839788" y="1447800"/>
            <a:ext cx="10267121" cy="1658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000"/>
              <a:buNone/>
            </a:pPr>
            <a:r>
              <a:rPr b="1"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Chapter 01</a:t>
            </a:r>
            <a:r>
              <a:rPr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53734"/>
              </a:buClr>
              <a:buSzPts val="3600"/>
              <a:buNone/>
            </a:pPr>
            <a:r>
              <a:rPr b="1" lang="ko-KR" sz="3600">
                <a:solidFill>
                  <a:srgbClr val="953734"/>
                </a:solidFill>
              </a:rPr>
              <a:t>네트워크 </a:t>
            </a:r>
            <a:r>
              <a:rPr lang="ko-KR" sz="3600">
                <a:solidFill>
                  <a:srgbClr val="953734"/>
                </a:solidFill>
              </a:rPr>
              <a:t>미</a:t>
            </a:r>
            <a:r>
              <a:rPr b="1" lang="ko-KR" sz="3600">
                <a:solidFill>
                  <a:srgbClr val="953734"/>
                </a:solidFill>
              </a:rPr>
              <a:t>시적으로 살펴보기</a:t>
            </a:r>
            <a:endParaRPr/>
          </a:p>
        </p:txBody>
      </p:sp>
      <p:sp>
        <p:nvSpPr>
          <p:cNvPr id="69" name="Google Shape;69;p3"/>
          <p:cNvSpPr txBox="1"/>
          <p:nvPr/>
        </p:nvSpPr>
        <p:spPr>
          <a:xfrm>
            <a:off x="850901" y="3248025"/>
            <a:ext cx="10328031" cy="965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미시적인 관점에서 네트워크 배경지식을 학습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네트워크에 연결된 두 대의 컴퓨터 간 메시지 교환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01-3 </a:t>
            </a:r>
            <a:r>
              <a:rPr lang="ko-KR"/>
              <a:t>네트워크 미시적으로 살펴보기(27)</a:t>
            </a:r>
            <a:endParaRPr/>
          </a:p>
        </p:txBody>
      </p:sp>
      <p:sp>
        <p:nvSpPr>
          <p:cNvPr id="349" name="Google Shape;349;p3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50" name="Google Shape;350;p3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패킷 손실의 확인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명령 프롬프트(CMD) 혹은 터미널에서 ping 명령어로 확인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다음의 방식처럼 ping 명령어를 입력한 뒤, Ctrl + C 를 눌러 실행을 멈추고 결과를 확인</a:t>
            </a:r>
            <a:endParaRPr/>
          </a:p>
        </p:txBody>
      </p:sp>
      <p:sp>
        <p:nvSpPr>
          <p:cNvPr id="351" name="Google Shape;351;p3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grpSp>
        <p:nvGrpSpPr>
          <p:cNvPr id="352" name="Google Shape;352;p30"/>
          <p:cNvGrpSpPr/>
          <p:nvPr/>
        </p:nvGrpSpPr>
        <p:grpSpPr>
          <a:xfrm>
            <a:off x="947738" y="779306"/>
            <a:ext cx="4757737" cy="350520"/>
            <a:chOff x="726196" y="204672"/>
            <a:chExt cx="4757737" cy="350520"/>
          </a:xfrm>
        </p:grpSpPr>
        <p:sp>
          <p:nvSpPr>
            <p:cNvPr id="353" name="Google Shape;353;p30"/>
            <p:cNvSpPr/>
            <p:nvPr/>
          </p:nvSpPr>
          <p:spPr>
            <a:xfrm>
              <a:off x="726196" y="204672"/>
              <a:ext cx="1577340" cy="350520"/>
            </a:xfrm>
            <a:prstGeom prst="roundRect">
              <a:avLst>
                <a:gd fmla="val 16667" name="adj"/>
              </a:avLst>
            </a:prstGeom>
            <a:solidFill>
              <a:srgbClr val="B0789D"/>
            </a:solidFill>
            <a:ln>
              <a:noFill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좀 더 알아보기 ②   </a:t>
              </a: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2303536" y="204672"/>
              <a:ext cx="3180397" cy="350520"/>
            </a:xfrm>
            <a:prstGeom prst="roundRect">
              <a:avLst>
                <a:gd fmla="val 16667" name="adj"/>
              </a:avLst>
            </a:prstGeom>
            <a:solidFill>
              <a:srgbClr val="DCC2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트래픽과 네트워크 성능 지표</a:t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55" name="Google Shape;35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2428875"/>
            <a:ext cx="852487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"/>
          <p:cNvSpPr txBox="1"/>
          <p:nvPr/>
        </p:nvSpPr>
        <p:spPr>
          <a:xfrm>
            <a:off x="5447483" y="4658191"/>
            <a:ext cx="6105888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tegongkang@gmail.com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website: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01-3 </a:t>
            </a:r>
            <a:r>
              <a:rPr lang="ko-KR"/>
              <a:t>네트워크 미시적으로 살펴보기(1)</a:t>
            </a:r>
            <a:endParaRPr/>
          </a:p>
        </p:txBody>
      </p:sp>
      <p:sp>
        <p:nvSpPr>
          <p:cNvPr id="76" name="Google Shape;76;p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프로토콜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통신 과정에서 정보를 올바르게 주고받기 위해 합의된 규칙이나 방법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네트워크 참조 모델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통신이 일어나는 구조를 계층화한 모델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캡슐화(역캡슐화)</a:t>
            </a:r>
            <a:endParaRPr/>
          </a:p>
        </p:txBody>
      </p:sp>
      <p:sp>
        <p:nvSpPr>
          <p:cNvPr id="78" name="Google Shape;78;p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474844" y="892517"/>
            <a:ext cx="1593487" cy="304800"/>
          </a:xfrm>
          <a:prstGeom prst="roundRect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시작하기 전에</a:t>
            </a:r>
            <a:endParaRPr/>
          </a:p>
        </p:txBody>
      </p:sp>
      <p:pic>
        <p:nvPicPr>
          <p:cNvPr id="80" name="Google Shape;8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6450" y="3433833"/>
            <a:ext cx="803910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01-3 </a:t>
            </a:r>
            <a:r>
              <a:rPr lang="ko-KR"/>
              <a:t>네트워크 미시적으로 살펴보기(2)</a:t>
            </a:r>
            <a:endParaRPr/>
          </a:p>
        </p:txBody>
      </p:sp>
      <p:sp>
        <p:nvSpPr>
          <p:cNvPr id="87" name="Google Shape;87;p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프로토콜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현대 인터넷은 호스트 간 패킷을 교환하는 방식으로 대부분 패킷 교환 방식을 사용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멀리 떨어져 있는 ‘영수(수신지 호스트)’ 에게 택배로 책을 선물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우선 선물할 책(페이로드)을 택배 상자에 넣기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배송 주소 등 택배 기사가 읽을 메시지(헤더)를 작성하고 첨부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택배 기사(네트워크 장비)를 통해 발송</a:t>
            </a:r>
            <a:endParaRPr/>
          </a:p>
        </p:txBody>
      </p:sp>
      <p:sp>
        <p:nvSpPr>
          <p:cNvPr id="89" name="Google Shape;89;p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0" y="3165493"/>
            <a:ext cx="4933950" cy="3615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01-3 </a:t>
            </a:r>
            <a:r>
              <a:rPr lang="ko-KR"/>
              <a:t>네트워크 미시적으로 살펴보기(3)</a:t>
            </a:r>
            <a:endParaRPr/>
          </a:p>
        </p:txBody>
      </p:sp>
      <p:sp>
        <p:nvSpPr>
          <p:cNvPr id="97" name="Google Shape;97;p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8" name="Google Shape;98;p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‘언어’는 올바르게 정보를 주고받기 위해 합의된 의사소통 방식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영수가 책을 제대로 받아서 읽으려면 책의 언어를 영수도 이해할 수 있어야 함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택배가 제대로 배송되려면 택배 기사 또한 택배 송장에 적힌 메시지를 이해할 수 있어야 함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택배 배송 과정에 여러 명의 택배 기사가 필요하다면 택배 기사끼리 주고받는 언어도 서로 통해야 함</a:t>
            </a:r>
            <a:endParaRPr/>
          </a:p>
        </p:txBody>
      </p:sp>
      <p:sp>
        <p:nvSpPr>
          <p:cNvPr id="99" name="Google Shape;99;p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00" name="Google Shape;10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4778" y="3009041"/>
            <a:ext cx="5499232" cy="2181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9788" y="3274464"/>
            <a:ext cx="4495601" cy="1916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01-3 </a:t>
            </a:r>
            <a:r>
              <a:rPr lang="ko-KR"/>
              <a:t>네트워크 미시적으로 살펴보기(4)</a:t>
            </a:r>
            <a:endParaRPr/>
          </a:p>
        </p:txBody>
      </p:sp>
      <p:sp>
        <p:nvSpPr>
          <p:cNvPr id="108" name="Google Shape;108;p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9" name="Google Shape;109;p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프로토콜(protocol)은 노드 간에 정보를 올바르게 주고받기 위해 </a:t>
            </a:r>
            <a:br>
              <a:rPr lang="ko-KR"/>
            </a:br>
            <a:r>
              <a:rPr lang="ko-KR"/>
              <a:t>합의된 규칙이나 방법</a:t>
            </a:r>
            <a:endParaRPr/>
          </a:p>
        </p:txBody>
      </p:sp>
      <p:sp>
        <p:nvSpPr>
          <p:cNvPr id="110" name="Google Shape;110;p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11" name="Google Shape;11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50" y="1963562"/>
            <a:ext cx="895350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01-3 </a:t>
            </a:r>
            <a:r>
              <a:rPr lang="ko-KR"/>
              <a:t>네트워크 미시적으로 살펴보기(5)</a:t>
            </a:r>
            <a:endParaRPr/>
          </a:p>
        </p:txBody>
      </p:sp>
      <p:sp>
        <p:nvSpPr>
          <p:cNvPr id="118" name="Google Shape;118;p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9" name="Google Shape;119;p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모든 프로토콜에는 저마다의 목적과 특징이 있음</a:t>
            </a:r>
            <a:endParaRPr/>
          </a:p>
        </p:txBody>
      </p:sp>
      <p:sp>
        <p:nvSpPr>
          <p:cNvPr id="120" name="Google Shape;120;p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21" name="Google Shape;12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1343513"/>
            <a:ext cx="855345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8"/>
          <p:cNvSpPr txBox="1"/>
          <p:nvPr/>
        </p:nvSpPr>
        <p:spPr>
          <a:xfrm>
            <a:off x="1774825" y="2036440"/>
            <a:ext cx="90551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IP</a:t>
            </a: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는 프로토콜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IP라는 규칙으로 정보를 주고받음으로써 패킷을 수신지까지 올바르게 전달</a:t>
            </a:r>
            <a:endParaRPr/>
          </a:p>
        </p:txBody>
      </p:sp>
      <p:pic>
        <p:nvPicPr>
          <p:cNvPr id="123" name="Google Shape;12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4825" y="2773038"/>
            <a:ext cx="854392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8"/>
          <p:cNvSpPr txBox="1"/>
          <p:nvPr/>
        </p:nvSpPr>
        <p:spPr>
          <a:xfrm>
            <a:off x="1774825" y="3759530"/>
            <a:ext cx="90551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ARP</a:t>
            </a: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는 프로토콜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주소를 MAC 주소로 대응하기 위해서는 ARP라는 규칙으로 정보를 주고받아야 함</a:t>
            </a:r>
            <a:endParaRPr/>
          </a:p>
        </p:txBody>
      </p:sp>
      <p:pic>
        <p:nvPicPr>
          <p:cNvPr id="125" name="Google Shape;125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74825" y="4671472"/>
            <a:ext cx="851535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93875" y="5391639"/>
            <a:ext cx="852487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01-3 </a:t>
            </a:r>
            <a:r>
              <a:rPr lang="ko-KR"/>
              <a:t>네트워크 미시적으로 살펴보기(6)</a:t>
            </a:r>
            <a:endParaRPr/>
          </a:p>
        </p:txBody>
      </p:sp>
      <p:sp>
        <p:nvSpPr>
          <p:cNvPr id="133" name="Google Shape;133;p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4" name="Google Shape;134;p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TCP와 UDP 프로토콜의 헤더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TCP와 UDP라는 규칙으로 패킷을 주고받을 때는 아래 그림과 같은 정보가 페이로드에 추가</a:t>
            </a:r>
            <a:endParaRPr/>
          </a:p>
        </p:txBody>
      </p:sp>
      <p:sp>
        <p:nvSpPr>
          <p:cNvPr id="135" name="Google Shape;135;p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36" name="Google Shape;13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833" y="1924051"/>
            <a:ext cx="9965416" cy="436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2020-01-31T07:25:46Z</dcterms:created>
  <dc:creator>마케팅팀</dc:creator>
</cp:coreProperties>
</file>