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3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20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6" roundtripDataSignature="AMtx7mjZyRy/EeMIJhe4jYw/TbxH1o+z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3" orient="horz"/>
        <p:guide pos="937"/>
        <p:guide pos="3999"/>
        <p:guide pos="799" orient="horz"/>
        <p:guide pos="597"/>
        <p:guide pos="1820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2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2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22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4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02 물리 계층과 데이터 링크 계층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02-1 이더넷</a:t>
            </a:r>
            <a:endParaRPr/>
          </a:p>
        </p:txBody>
      </p:sp>
      <p:cxnSp>
        <p:nvCxnSpPr>
          <p:cNvPr id="55" name="Google Shape;55;p1"/>
          <p:cNvCxnSpPr/>
          <p:nvPr/>
        </p:nvCxnSpPr>
        <p:spPr>
          <a:xfrm>
            <a:off x="821141" y="670377"/>
            <a:ext cx="402708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이더넷(7)</a:t>
            </a:r>
            <a:endParaRPr/>
          </a:p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1" name="Google Shape;141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42" name="Google Shape;142;p10"/>
          <p:cNvSpPr txBox="1"/>
          <p:nvPr/>
        </p:nvSpPr>
        <p:spPr>
          <a:xfrm>
            <a:off x="947738" y="1722193"/>
            <a:ext cx="591343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이더넷은 지금도 발전하는 중</a:t>
            </a:r>
            <a:endParaRPr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고속 이더넷(Fast Ethernet)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100Mbps가량의 속도를 지원하는 표준</a:t>
            </a:r>
            <a:endParaRPr b="0" i="0" sz="18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100BASE-TX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기가비트 이더넷(Gigabit Ethernet) </a:t>
            </a:r>
            <a:endParaRPr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1Gbps가량의 속도를 내는 이더넷 표준</a:t>
            </a:r>
            <a:endParaRPr b="0" i="0" sz="18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1000BASE-T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10기가비트 이더넷(10 Gigabit Ethernet)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10Gbps가량의 속도를 내는 이더넷 표준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10GBASE-T</a:t>
            </a:r>
            <a:endParaRPr b="0" i="0" sz="18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947738" y="1443673"/>
            <a:ext cx="6103937" cy="3140842"/>
          </a:xfrm>
          <a:prstGeom prst="roundRect">
            <a:avLst>
              <a:gd fmla="val 6659" name="adj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10"/>
          <p:cNvGrpSpPr/>
          <p:nvPr/>
        </p:nvGrpSpPr>
        <p:grpSpPr>
          <a:xfrm>
            <a:off x="947738" y="1268413"/>
            <a:ext cx="3649216" cy="350520"/>
            <a:chOff x="726196" y="204672"/>
            <a:chExt cx="3649216" cy="350520"/>
          </a:xfrm>
        </p:grpSpPr>
        <p:grpSp>
          <p:nvGrpSpPr>
            <p:cNvPr id="145" name="Google Shape;145;p10"/>
            <p:cNvGrpSpPr/>
            <p:nvPr/>
          </p:nvGrpSpPr>
          <p:grpSpPr>
            <a:xfrm>
              <a:off x="726196" y="204672"/>
              <a:ext cx="3649216" cy="350520"/>
              <a:chOff x="726196" y="204672"/>
              <a:chExt cx="3649216" cy="350520"/>
            </a:xfrm>
          </p:grpSpPr>
          <p:sp>
            <p:nvSpPr>
              <p:cNvPr id="146" name="Google Shape;146;p10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47" name="Google Shape;147;p10"/>
              <p:cNvSpPr/>
              <p:nvPr/>
            </p:nvSpPr>
            <p:spPr>
              <a:xfrm>
                <a:off x="2303536" y="204672"/>
                <a:ext cx="2071876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이더넷의 발전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8" name="Google Shape;148;p10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이더넷(8)</a:t>
            </a:r>
            <a:endParaRPr/>
          </a:p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이더넷 프레임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 링크 계층의 이더넷 프레임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상위 계층으로부터 받아들인 정보에 헤더와 트레일러를 추가하는 캡슐화 과정을 통해 만들어짐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수신지 입장에서는 프레임의 헤더와 트레일러를 제거한 뒤 상위 계층으로 올려보내는 역캡슐화 과정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헤더 - 프리앰블, 수신지 MAC 주소, 송신지 MAC 주소, 타입/길이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페이로드 - 데이터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트레일러 - FCS</a:t>
            </a:r>
            <a:endParaRPr/>
          </a:p>
        </p:txBody>
      </p:sp>
      <p:sp>
        <p:nvSpPr>
          <p:cNvPr id="157" name="Google Shape;157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4032078"/>
            <a:ext cx="10896600" cy="1755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이더넷(9)</a:t>
            </a:r>
            <a:endParaRPr/>
          </a:p>
        </p:txBody>
      </p:sp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프리앰블(preamble)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이더넷 프레임의 시작을 알리는 8바이트(64비트) 크기의 정보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첫 7바이트는 10101010 값을 가지고, 마지막 바이트는 101010</a:t>
            </a:r>
            <a:r>
              <a:rPr lang="ko-KR">
                <a:solidFill>
                  <a:srgbClr val="974806"/>
                </a:solidFill>
              </a:rPr>
              <a:t>11</a:t>
            </a:r>
            <a:r>
              <a:rPr lang="ko-KR"/>
              <a:t> 값을 가짐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송수신지 간의 동기화를 위해 사용되는 정보</a:t>
            </a:r>
            <a:endParaRPr/>
          </a:p>
        </p:txBody>
      </p:sp>
      <p:sp>
        <p:nvSpPr>
          <p:cNvPr id="167" name="Google Shape;167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552" y="2819400"/>
            <a:ext cx="10100896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이더넷(10)</a:t>
            </a:r>
            <a:endParaRPr/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수신지 MAC 주소와 송신지 MAC 주소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MAC 주소는 데이터 링크 계층의 핵심부분 - ‘물리적 주소’라고도 불림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MAC 주소는 네트워크 인터페이스마다 부여되는 6바이트(48비트) 길이의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LAN 내의 수신지와 송신지를 특정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MAC 주소는 일반적으로 고유하고, 일반적으로 변경되지 않는 주소로 네트워크 인터페이스마다 부여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보통 NIC(Network Interface Controller) 장치가 네트워크 인터페이스 역할을 담당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한 컴퓨터에 NIC가 여러 개 있다면 MAC 주소도 여러 개 있을 수 있음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이더넷(11)</a:t>
            </a:r>
            <a:endParaRPr/>
          </a:p>
        </p:txBody>
      </p:sp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컴퓨터의 MAC 주소 확인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윈도우) 명령 프롬프트(CMD)를 열고 getmac /v 혹은 ipconfig /all을 입력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맥OS나 리눅스) 터미널을 열고 ifconfig를 입력</a:t>
            </a:r>
            <a:endParaRPr/>
          </a:p>
        </p:txBody>
      </p:sp>
      <p:sp>
        <p:nvSpPr>
          <p:cNvPr id="186" name="Google Shape;186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6" y="1824037"/>
            <a:ext cx="5673724" cy="1685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826" y="4121407"/>
            <a:ext cx="5673724" cy="2669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이더넷(12)</a:t>
            </a:r>
            <a:endParaRPr/>
          </a:p>
        </p:txBody>
      </p:sp>
      <p:sp>
        <p:nvSpPr>
          <p:cNvPr id="195" name="Google Shape;195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타입/길이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타입/길이 필드에는 타입(type) 혹은 길이(length)가 올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필드에 명시된 크기가 1500(16진수 05DC) 이하일 경우 이 필드는 프레임의 크기(길이)를 나타내는 데 사용되고, 1536(16진수 0600) 이상일 경우에는 타입을 나타내는 데 사용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타입 또는 이더타입(ethertype)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이더넷 프레임이 ‘어떤 정보를 캡슐화했는지’를 나타내는 정보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대표적으로 상위 계층에서 사용된 프로토콜의 이름이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	어떤 프레임이 IPv4 프로토콜이 캡슐화된 정보를 운반한다면 타입에는 16진수 0800이, </a:t>
            </a:r>
            <a:br>
              <a:rPr lang="ko-KR"/>
            </a:br>
            <a:r>
              <a:rPr lang="ko-KR"/>
              <a:t>     	어떤 프레임이 ARP 프로토콜이 캡슐화된 정보를 운반한다면 타입에는 16진수 0806이 명시</a:t>
            </a:r>
            <a:endParaRPr/>
          </a:p>
        </p:txBody>
      </p:sp>
      <p:sp>
        <p:nvSpPr>
          <p:cNvPr id="197" name="Google Shape;197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4321" y="4448175"/>
            <a:ext cx="2463358" cy="193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이더넷(13)</a:t>
            </a:r>
            <a:endParaRPr/>
          </a:p>
        </p:txBody>
      </p:sp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데이터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데이터는 상위 계층에서 전달받거나 상위 계층으로 전달해야 할 내용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계층의 데이터와 헤더를 합친 PDU가 이곳에 포함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최대 크기는 1500바이트로, 유의할 점은 반드시 일정 크기(46바이트 이상)여야 한다는 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 이하의 데이터라면 크기를 맞추기 위해 패딩(padding)이라는 정보가 내부에 채워짐</a:t>
            </a:r>
            <a:br>
              <a:rPr lang="ko-KR"/>
            </a:br>
            <a:r>
              <a:rPr lang="ko-KR"/>
              <a:t>보통 46바이트 이상이 될 때까지 0으로 채워짐</a:t>
            </a:r>
            <a:endParaRPr/>
          </a:p>
        </p:txBody>
      </p:sp>
      <p:sp>
        <p:nvSpPr>
          <p:cNvPr id="207" name="Google Shape;207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이더넷(14)</a:t>
            </a:r>
            <a:endParaRPr/>
          </a:p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FCS(Frame Check Sequence)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FCS는 수신한 이더넷 프레임에 오류가 있는지 확인하기 위한 필드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여기서 오류 검출이 이루어짐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 필드에는 CRC(Cyclic Redundancy Check), 즉 순환 중복 검사라고 불리는 오류 검출용 값이 들어감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송신지는 프리앰블을 제외한 나머지 필드 값들을 바탕으로 CRC 값을 계산한 후, FCS 필드에 명시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수신지는 수신한 프레임에서 프리앰블과 FCS 필드를 제외한 나머지 필드 값들을 바탕으로 CRC 값을 계산한 뒤, 이 값을 FCS 필드 값과 비교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비교 값이 일치하지 않으면 프레임에 오류가 있다고 판단하여 해당 프레임을 폐기</a:t>
            </a:r>
            <a:endParaRPr/>
          </a:p>
        </p:txBody>
      </p:sp>
      <p:sp>
        <p:nvSpPr>
          <p:cNvPr id="216" name="Google Shape;216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이더넷(15)</a:t>
            </a:r>
            <a:endParaRPr/>
          </a:p>
        </p:txBody>
      </p:sp>
      <p:sp>
        <p:nvSpPr>
          <p:cNvPr id="223" name="Google Shape;223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4" name="Google Shape;224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950" y="980949"/>
            <a:ext cx="7791450" cy="549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이더넷(16)</a:t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토큰 링(Token Ring) 네트워크에서는 호스트들이 다음 그림처럼 링(고리) 형태로 연결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호스트끼리 돌아가며 토큰이라는 특별한 정보를 교환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내 다른 호스트에게 메시지를 송신하려면 반드시 이 토큰을 가지고 있어야 함</a:t>
            </a:r>
            <a:endParaRPr/>
          </a:p>
        </p:txBody>
      </p:sp>
      <p:sp>
        <p:nvSpPr>
          <p:cNvPr id="234" name="Google Shape;234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>
            <a:off x="482154" y="815008"/>
            <a:ext cx="3649216" cy="350520"/>
            <a:chOff x="726196" y="204672"/>
            <a:chExt cx="3649216" cy="350520"/>
          </a:xfrm>
        </p:grpSpPr>
        <p:sp>
          <p:nvSpPr>
            <p:cNvPr id="236" name="Google Shape;236;p19"/>
            <p:cNvSpPr/>
            <p:nvPr/>
          </p:nvSpPr>
          <p:spPr>
            <a:xfrm>
              <a:off x="726196" y="204672"/>
              <a:ext cx="1577340" cy="350520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303536" y="204672"/>
              <a:ext cx="2071876" cy="350520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토큰 링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303" y="2519771"/>
            <a:ext cx="3509963" cy="30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042" y="2519771"/>
            <a:ext cx="3870441" cy="30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9"/>
          <p:cNvSpPr txBox="1"/>
          <p:nvPr/>
        </p:nvSpPr>
        <p:spPr>
          <a:xfrm>
            <a:off x="579229" y="5565938"/>
            <a:ext cx="5548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현재 토큰이 A에게 있으므로 지금은 A만 메시지 전송이 가능</a:t>
            </a:r>
            <a:endParaRPr b="1" sz="1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C나 D는 메시지를 송신하고 싶어도 송신할 수 없음</a:t>
            </a:r>
            <a:endParaRPr/>
          </a:p>
        </p:txBody>
      </p:sp>
      <p:sp>
        <p:nvSpPr>
          <p:cNvPr id="241" name="Google Shape;241;p19"/>
          <p:cNvSpPr txBox="1"/>
          <p:nvPr/>
        </p:nvSpPr>
        <p:spPr>
          <a:xfrm>
            <a:off x="5771458" y="5565938"/>
            <a:ext cx="599660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A는 메시지 전송이 끝나면 다음 컴퓨터(가령 B)에게 토큰을 넘김</a:t>
            </a:r>
            <a:endParaRPr b="1" sz="1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만약 B가 송신할 메시지가 없다면 다음 컴퓨터(가령 C)에게 토큰을 </a:t>
            </a:r>
            <a:b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그대로 넘겨줌</a:t>
            </a:r>
            <a:endParaRPr b="1" sz="1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C가 송신하고자 하는 메시지가 있었다면 이제 비로소 송신할 수 있음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컴퓨터 네트워크 시작하기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컴퓨터 네트워크를 알아야 하는 이유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네트워크 거시적으로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01-3	네트워크 미시적으로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물리 계층과 데이터 링크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02-1	이더넷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NIC와 케이블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허브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스위치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네트워크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03-1	LAN을 넘어서는 네트워크 계층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IP 주소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라우팅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02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이더넷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850901" y="3248025"/>
            <a:ext cx="10328031" cy="50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물리 계층과 데이터 링크 계층을 구성하는 대중적인 기술인 이더넷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이더넷(1)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물리 계층과 데이터 링크 계층은 이더넷 기술로 밀접하게 연관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이더넷(Ethernet)은 현대 LAN, 특히 유선 LAN 환경에서 가장 대중적으로 사용되는 기술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다양한 통신 매체의 규격들과 송수신되는 프레임의 형태, 프레임을 주고받는 방법 등이 정의된 네트워크 기술</a:t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2889250"/>
            <a:ext cx="90963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이더넷(2)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이더넷 표준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전기전자공학자협회(IEEE; Institute of Electrical and Electronics Engineers)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이더넷 관련 기술을 IEEE 802.3으로 표준화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이더넷 작업 그룹 홈페이지 - https://www.ieee802.org/3</a:t>
            </a:r>
            <a:endParaRPr/>
          </a:p>
        </p:txBody>
      </p:sp>
      <p:sp>
        <p:nvSpPr>
          <p:cNvPr id="89" name="Google Shape;89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649" y="2742515"/>
            <a:ext cx="7124702" cy="359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이더넷(3)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통신 매체 표기 형태</a:t>
            </a:r>
            <a:endParaRPr>
              <a:solidFill>
                <a:srgbClr val="366092"/>
              </a:solidFill>
            </a:endParaRPr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전송 속도(data rate)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100Base-T은  100Mbps 속도를 지원하는 케이블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10GBASE-T는 10Gbps 속도를 지원하는 케이블</a:t>
            </a:r>
            <a:endParaRPr/>
          </a:p>
        </p:txBody>
      </p:sp>
      <p:sp>
        <p:nvSpPr>
          <p:cNvPr id="99" name="Google Shape;99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100" name="Google Shape;100;p6"/>
          <p:cNvGrpSpPr/>
          <p:nvPr/>
        </p:nvGrpSpPr>
        <p:grpSpPr>
          <a:xfrm>
            <a:off x="3692106" y="2579780"/>
            <a:ext cx="4547020" cy="3862386"/>
            <a:chOff x="4319587" y="1981200"/>
            <a:chExt cx="3552825" cy="3328987"/>
          </a:xfrm>
        </p:grpSpPr>
        <p:pic>
          <p:nvPicPr>
            <p:cNvPr id="101" name="Google Shape;10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29112" y="1981200"/>
              <a:ext cx="353377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19587" y="3414712"/>
              <a:ext cx="3552825" cy="1895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이더넷(4)</a:t>
            </a:r>
            <a:endParaRPr/>
          </a:p>
        </p:txBody>
      </p:sp>
      <p:sp>
        <p:nvSpPr>
          <p:cNvPr id="109" name="Google Shape;109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BASE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BASE는 베이스밴드(BASEband)의 약자로, 변조 타입(modulation type)을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변조 타입 - 비트 신호로 변환된 데이터를 통신 매체로 전송하는 방법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추가 특성(additional distinction)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통신 매체의 특성을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전송 가능한 최대 거리 – 예) 10BASE-2, 10BASE-5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물리 계층 인코딩 방식 – 데이터가 비트 신호로 변환되는 방식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레인 수 - 비트 신호를 옮길 수 있는 전송로 수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825" y="3997280"/>
            <a:ext cx="5086350" cy="2444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이더넷(5)</a:t>
            </a:r>
            <a:endParaRPr/>
          </a:p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통신 매체 종류</a:t>
            </a:r>
            <a:endParaRPr>
              <a:solidFill>
                <a:srgbClr val="366092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511" y="1232535"/>
            <a:ext cx="47529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4987" y="3285574"/>
            <a:ext cx="85820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이더넷(6)</a:t>
            </a:r>
            <a:endParaRPr/>
          </a:p>
        </p:txBody>
      </p:sp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통신 매체 표기 형식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10BASE-T 케이블: 10Mbps 속도를 지원하는 트위스티드 페어 케이블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1000BASE-SX 케이블: 1000Mbps 속도를 지원하는 단파장 광섬유 케이블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1000BASE-LX 케이블: 1000Mbps 속도를 지원하는 장파장 광섬유 케이블</a:t>
            </a:r>
            <a:endParaRPr/>
          </a:p>
        </p:txBody>
      </p:sp>
      <p:sp>
        <p:nvSpPr>
          <p:cNvPr id="132" name="Google Shape;132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8525" y="2762308"/>
            <a:ext cx="5314950" cy="354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