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03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820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6" roundtripDataSignature="AMtx7mgfhnCgAqFSZLR/ufVGEBgUt1E2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3" orient="horz"/>
        <p:guide pos="937"/>
        <p:guide pos="3999"/>
        <p:guide pos="799" orient="horz"/>
        <p:guide pos="597"/>
        <p:guide pos="1820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2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2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22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3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3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3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4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4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4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24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24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4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4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4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4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4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5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5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6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6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811972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혼자 공부하는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6000">
                <a:solidFill>
                  <a:schemeClr val="dk1"/>
                </a:solidFill>
              </a:rPr>
              <a:t>네트워크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02 물리 계층과 데이터 링크 계층</a:t>
            </a:r>
            <a:endParaRPr b="1" sz="1800">
              <a:solidFill>
                <a:srgbClr val="D6E3B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92345"/>
            <a:ext cx="2877460" cy="3933825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" name="Google Shape;54;p1"/>
          <p:cNvSpPr txBox="1"/>
          <p:nvPr/>
        </p:nvSpPr>
        <p:spPr>
          <a:xfrm>
            <a:off x="753235" y="718002"/>
            <a:ext cx="370335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02-2 NIC와 케이블</a:t>
            </a:r>
            <a:endParaRPr/>
          </a:p>
        </p:txBody>
      </p:sp>
      <p:cxnSp>
        <p:nvCxnSpPr>
          <p:cNvPr id="55" name="Google Shape;55;p1"/>
          <p:cNvCxnSpPr/>
          <p:nvPr/>
        </p:nvCxnSpPr>
        <p:spPr>
          <a:xfrm>
            <a:off x="821141" y="670377"/>
            <a:ext cx="402708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NIC와 케이블(7)</a:t>
            </a:r>
            <a:endParaRPr/>
          </a:p>
        </p:txBody>
      </p:sp>
      <p:sp>
        <p:nvSpPr>
          <p:cNvPr id="143" name="Google Shape;143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트위스티드 페어 케이블은 구리 선으로 이루어졌기에 노이즈에 민감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차폐(shielding) - 구리 선 주변을 감싸 노이즈를 감소시키는 방식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브레이드 실드(braided shield) 혹은 포일 실드(foil shield)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차폐에 사용된 그물 모양의 철사와 포일</a:t>
            </a:r>
            <a:endParaRPr/>
          </a:p>
        </p:txBody>
      </p:sp>
      <p:sp>
        <p:nvSpPr>
          <p:cNvPr id="145" name="Google Shape;145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7701" y="3171785"/>
            <a:ext cx="6636598" cy="2180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NIC와 케이블(8)</a:t>
            </a:r>
            <a:endParaRPr/>
          </a:p>
        </p:txBody>
      </p:sp>
      <p:sp>
        <p:nvSpPr>
          <p:cNvPr id="153" name="Google Shape;153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실드에 따른 트위스티드 페어 케이블의 분류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STP(Shielded Twisted Pair) 케이블 - 브레이드 실드로 감싼 케이블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FTP(Foil Twisted Pair) 케이블 - 포일 실드로 노이즈를 감소시킨 케이블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UTP(Unshielded Twisted Pair) 케이블 - 아무것도 감싸지 않은 구리 선만 있는 케이블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케이블 종류 표시 방법</a:t>
            </a:r>
            <a:endParaRPr/>
          </a:p>
        </p:txBody>
      </p:sp>
      <p:sp>
        <p:nvSpPr>
          <p:cNvPr id="155" name="Google Shape;155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56" name="Google Shape;1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8316" y="2922541"/>
            <a:ext cx="1912023" cy="51166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1"/>
          <p:cNvSpPr txBox="1"/>
          <p:nvPr/>
        </p:nvSpPr>
        <p:spPr>
          <a:xfrm>
            <a:off x="4076924" y="2889250"/>
            <a:ext cx="680325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XX에는 케이블 외부를 감싸는 실드의 종류(하나 혹은 두 개)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Y에는 꼬인 구리 선 쌍을 감싸는 실드의 종류</a:t>
            </a:r>
            <a:endParaRPr/>
          </a:p>
        </p:txBody>
      </p:sp>
      <p:sp>
        <p:nvSpPr>
          <p:cNvPr id="158" name="Google Shape;158;p11"/>
          <p:cNvSpPr txBox="1"/>
          <p:nvPr/>
        </p:nvSpPr>
        <p:spPr>
          <a:xfrm>
            <a:off x="1043604" y="3651341"/>
            <a:ext cx="10381634" cy="1160126"/>
          </a:xfrm>
          <a:prstGeom prst="rect">
            <a:avLst/>
          </a:prstGeom>
          <a:solidFill>
            <a:srgbClr val="EAF1D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U: 실드 없음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S: 브레이드 실드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F: 포일 실드</a:t>
            </a:r>
            <a:endParaRPr/>
          </a:p>
        </p:txBody>
      </p:sp>
      <p:sp>
        <p:nvSpPr>
          <p:cNvPr id="159" name="Google Shape;159;p11"/>
          <p:cNvSpPr txBox="1"/>
          <p:nvPr/>
        </p:nvSpPr>
        <p:spPr>
          <a:xfrm>
            <a:off x="1043604" y="4787340"/>
            <a:ext cx="10381634" cy="152202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S/FTP 케이블 - (케이블 외부) 브레이드 실드 (꼬인 각 구리 선 쌍) 포일 실드</a:t>
            </a:r>
            <a:endParaRPr sz="1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F/FTP 케이블 - (케이블 외부와 각 구리 선 쌍을 모두) 포일 실드</a:t>
            </a:r>
            <a:endParaRPr sz="1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SF/FTP 케이블 - (케이블 외부) 브레이드 실드와 포일 실드 (각 구리 선 쌍) 포일 실드</a:t>
            </a:r>
            <a:endParaRPr sz="16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U/UTP 케이블 - 아무것도 감싸지 않은 케이블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NIC와 케이블(9)</a:t>
            </a:r>
            <a:endParaRPr/>
          </a:p>
        </p:txBody>
      </p:sp>
      <p:sp>
        <p:nvSpPr>
          <p:cNvPr id="166" name="Google Shape;166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7" name="Google Shape;167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68" name="Google Shape;1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075" y="779306"/>
            <a:ext cx="870585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2"/>
          <p:cNvSpPr txBox="1"/>
          <p:nvPr/>
        </p:nvSpPr>
        <p:spPr>
          <a:xfrm>
            <a:off x="1108870" y="4872710"/>
            <a:ext cx="6881033" cy="1417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실드의 종류는 케이블 본체에 직접 명시된 경우가 많음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용어를 무조건 외우려고 하지 말고, 어떠한 실드를 </a:t>
            </a:r>
            <a:b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어떠한 규칙으로 표기하는지 이해하는 것이 중요</a:t>
            </a:r>
            <a:endParaRPr/>
          </a:p>
        </p:txBody>
      </p:sp>
      <p:sp>
        <p:nvSpPr>
          <p:cNvPr id="170" name="Google Shape;170;p12"/>
          <p:cNvSpPr/>
          <p:nvPr/>
        </p:nvSpPr>
        <p:spPr>
          <a:xfrm>
            <a:off x="682065" y="4536755"/>
            <a:ext cx="10257065" cy="2029140"/>
          </a:xfrm>
          <a:prstGeom prst="roundRect">
            <a:avLst>
              <a:gd fmla="val 5926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" name="Google Shape;171;p12"/>
          <p:cNvGrpSpPr/>
          <p:nvPr/>
        </p:nvGrpSpPr>
        <p:grpSpPr>
          <a:xfrm>
            <a:off x="682065" y="4389536"/>
            <a:ext cx="4387085" cy="350520"/>
            <a:chOff x="726196" y="204672"/>
            <a:chExt cx="4387085" cy="350520"/>
          </a:xfrm>
        </p:grpSpPr>
        <p:grpSp>
          <p:nvGrpSpPr>
            <p:cNvPr id="172" name="Google Shape;172;p12"/>
            <p:cNvGrpSpPr/>
            <p:nvPr/>
          </p:nvGrpSpPr>
          <p:grpSpPr>
            <a:xfrm>
              <a:off x="726196" y="204672"/>
              <a:ext cx="4387085" cy="350520"/>
              <a:chOff x="726196" y="204672"/>
              <a:chExt cx="4387085" cy="350520"/>
            </a:xfrm>
          </p:grpSpPr>
          <p:sp>
            <p:nvSpPr>
              <p:cNvPr id="173" name="Google Shape;173;p12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174" name="Google Shape;174;p12"/>
              <p:cNvSpPr/>
              <p:nvPr/>
            </p:nvSpPr>
            <p:spPr>
              <a:xfrm>
                <a:off x="2303536" y="204672"/>
                <a:ext cx="2809745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암기 대신 표기를 이해하기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5" name="Google Shape;175;p12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6" name="Google Shape;17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3475" y="4786095"/>
            <a:ext cx="2586362" cy="1530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NIC와 케이블(10)</a:t>
            </a:r>
            <a:endParaRPr/>
          </a:p>
        </p:txBody>
      </p:sp>
      <p:sp>
        <p:nvSpPr>
          <p:cNvPr id="183" name="Google Shape;183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4" name="Google Shape;184;p1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카테고리에 따른 트위스티드 페어 케이블의 분류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카테고리가 높을수록 지원 가능한 대역폭이 높아짐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송수신 할 수 있는 데이터의 양이 더 많고, 더 빠른 전송이 가능함</a:t>
            </a:r>
            <a:endParaRPr/>
          </a:p>
        </p:txBody>
      </p:sp>
      <p:sp>
        <p:nvSpPr>
          <p:cNvPr id="185" name="Google Shape;185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86" name="Google Shape;1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738" y="2157274"/>
            <a:ext cx="9921038" cy="2028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9612" y="4535010"/>
            <a:ext cx="31527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NIC와 케이블(11)</a:t>
            </a:r>
            <a:endParaRPr/>
          </a:p>
        </p:txBody>
      </p:sp>
      <p:sp>
        <p:nvSpPr>
          <p:cNvPr id="194" name="Google Shape;194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5" name="Google Shape;195;p1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광섬유 케이블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광섬유 케이블(fiber optic cable)은 빛(광신호)을 이용해 정보를 주고받는 케이블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빛을 이용한 전송으로 전기 신호를 이용하는 케이블에 비해 속도도 빠르고, 먼 거리까지 전송이 가능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노이즈로부터 간섭받는 영향도 적으므로 대륙 간 네트워크 연결에도 사용</a:t>
            </a:r>
            <a:endParaRPr/>
          </a:p>
        </p:txBody>
      </p:sp>
      <p:sp>
        <p:nvSpPr>
          <p:cNvPr id="196" name="Google Shape;196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97" name="Google Shape;1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7837" y="2813685"/>
            <a:ext cx="869632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NIC와 케이블(12)</a:t>
            </a:r>
            <a:endParaRPr/>
          </a:p>
        </p:txBody>
      </p:sp>
      <p:sp>
        <p:nvSpPr>
          <p:cNvPr id="204" name="Google Shape;204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5" name="Google Shape;205;p1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광섬유 케이블의 생김새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광섬유 케이블도 트위스트 페어 케이블과 마친가지로  케이블과 커넥터로 구성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활용되는 커넥터 종류는 좀 더 다양함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LC 커넥터, SC 커넥터, FC 커넥터, ST 커넥터 </a:t>
            </a:r>
            <a:endParaRPr/>
          </a:p>
        </p:txBody>
      </p:sp>
      <p:sp>
        <p:nvSpPr>
          <p:cNvPr id="206" name="Google Shape;206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07" name="Google Shape;2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823" y="2889250"/>
            <a:ext cx="10108352" cy="2215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NIC와 케이블(13)</a:t>
            </a:r>
            <a:endParaRPr/>
          </a:p>
        </p:txBody>
      </p:sp>
      <p:sp>
        <p:nvSpPr>
          <p:cNvPr id="214" name="Google Shape;214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5" name="Google Shape;215;p1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광섬유 케이블 본체 내부는 머리카락과 같은 형태의 광섬유로 구성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광섬유는 빛을 운반하는 매체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광섬유 중심에는 코어(core) - 코어는 광섬유에서 실질적으로 빛이 흐르는 부분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코어를 둘러싸는 클래딩(cladding) - 빛이 코어 안에서만 흐르도록 빛을 가두는 역할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광섬유 케이블 종류(코어의 지름에 따라)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싱글 모드 광섬유 케이블(SMF, Single Mode Fiber)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멀티 모드 광섬유케이블(MMF, Multi Mode Fiber)</a:t>
            </a:r>
            <a:endParaRPr/>
          </a:p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17" name="Google Shape;2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9169" y="3646070"/>
            <a:ext cx="2523046" cy="2450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8350" y="3626362"/>
            <a:ext cx="3983114" cy="2489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NIC와 케이블(14)</a:t>
            </a:r>
            <a:endParaRPr/>
          </a:p>
        </p:txBody>
      </p:sp>
      <p:sp>
        <p:nvSpPr>
          <p:cNvPr id="225" name="Google Shape;225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6" name="Google Shape;226;p1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싱글 모드 광섬유 케이블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싱글 모드 광섬유 케이블은 코어의 지름이 8~10μm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코어의 지름이 작으면 빛의 이동 경로가 하나 이상을 갖기 어려움</a:t>
            </a:r>
            <a:br>
              <a:rPr lang="ko-KR"/>
            </a:br>
            <a:r>
              <a:rPr lang="ko-KR"/>
              <a:t>- ‘모드(mode)가 하나(single)’라고 표현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(장점) 신호 손실이 적기에 장거리 전송에 적합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(단점) 멀티 모드에 비해 일반적으로 비용이 높음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싱글 모드 케이블은 파장이 긴 장파장의 빛을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대표적인 싱글 모드 광섬유 케이블 규격으로는 1000BASE-LX, 10GBASE-LR</a:t>
            </a:r>
            <a:endParaRPr/>
          </a:p>
        </p:txBody>
      </p:sp>
      <p:sp>
        <p:nvSpPr>
          <p:cNvPr id="227" name="Google Shape;227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28" name="Google Shape;22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1375" y="4233242"/>
            <a:ext cx="542925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NIC와 케이블(15)</a:t>
            </a:r>
            <a:endParaRPr/>
          </a:p>
        </p:txBody>
      </p:sp>
      <p:sp>
        <p:nvSpPr>
          <p:cNvPr id="235" name="Google Shape;235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6" name="Google Shape;236;p1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멀티 모드 광섬유 케이블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멀티 모드 케이블은 코어의 지름이 50~62.5μm로 싱글 모드보다 큼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빛이 여러 경로로 이동할 수 있음</a:t>
            </a:r>
            <a:br>
              <a:rPr lang="ko-KR"/>
            </a:br>
            <a:r>
              <a:rPr lang="ko-KR"/>
              <a:t>- ‘모드(mode)가 여러 개(multi)’라고 표현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멀티 모드는 싱글 모드보다 전송 시 신호 손실이 클 수 있기에 장거리 전송에는 부적합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싱글 모드 케이블은 수십 킬로미터까지 전송이 가능한 데 비해, </a:t>
            </a:r>
            <a:br>
              <a:rPr lang="ko-KR"/>
            </a:br>
            <a:r>
              <a:rPr lang="ko-KR"/>
              <a:t>멀티 모드 케이블은 일반적으로 수백 미터, 길어야 수 킬로미터 정도만 전송이 가능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멀티 모드 케이블은 싱글 모드에 비해 단파장의 빛을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대표적인 멀티 모드 케이블 규격은 1000BASE-SX, 10GBASE-SR</a:t>
            </a:r>
            <a:endParaRPr/>
          </a:p>
        </p:txBody>
      </p:sp>
      <p:sp>
        <p:nvSpPr>
          <p:cNvPr id="237" name="Google Shape;237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238" name="Google Shape;23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9950" y="4393845"/>
            <a:ext cx="53721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NIC와 케이블(16)</a:t>
            </a:r>
            <a:endParaRPr/>
          </a:p>
        </p:txBody>
      </p:sp>
      <p:sp>
        <p:nvSpPr>
          <p:cNvPr id="245" name="Google Shape;245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6" name="Google Shape;246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247" name="Google Shape;247;p19"/>
          <p:cNvSpPr txBox="1"/>
          <p:nvPr/>
        </p:nvSpPr>
        <p:spPr>
          <a:xfrm>
            <a:off x="1189607" y="1480024"/>
            <a:ext cx="8424909" cy="95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싱글 모드 광섬유 케이블의 본체는 대부분 노란색과 파란색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멀티 모드 광섬유 케이블은 오렌지색과 아쿠아색</a:t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735331" y="1129665"/>
            <a:ext cx="9143998" cy="1524758"/>
          </a:xfrm>
          <a:prstGeom prst="roundRect">
            <a:avLst>
              <a:gd fmla="val 5926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19"/>
          <p:cNvGrpSpPr/>
          <p:nvPr/>
        </p:nvGrpSpPr>
        <p:grpSpPr>
          <a:xfrm>
            <a:off x="735331" y="954405"/>
            <a:ext cx="6411193" cy="350520"/>
            <a:chOff x="726196" y="204672"/>
            <a:chExt cx="6411193" cy="350520"/>
          </a:xfrm>
        </p:grpSpPr>
        <p:grpSp>
          <p:nvGrpSpPr>
            <p:cNvPr id="250" name="Google Shape;250;p19"/>
            <p:cNvGrpSpPr/>
            <p:nvPr/>
          </p:nvGrpSpPr>
          <p:grpSpPr>
            <a:xfrm>
              <a:off x="726196" y="204672"/>
              <a:ext cx="6411193" cy="350520"/>
              <a:chOff x="726196" y="204672"/>
              <a:chExt cx="6411193" cy="350520"/>
            </a:xfrm>
          </p:grpSpPr>
          <p:sp>
            <p:nvSpPr>
              <p:cNvPr id="251" name="Google Shape;251;p19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2303536" y="204672"/>
                <a:ext cx="4833853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케이블 색상으로 분류하는 싱글 모드와 멀티 모드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9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혼자 공부하는 네트워크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1088542"/>
            <a:ext cx="11209577" cy="4680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01 	컴퓨터 네트워크 시작하기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01-1	컴퓨터 네트워크를 알아야 하는 이유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01-2	네트워크 거시적으로 살펴보기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01-3	네트워크 미시적으로 살펴보기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02	물리 계층과 데이터 링크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02-1	이더넷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02-2	NIC와 케이블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02-3	허브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02-4	스위치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03	네트워크 계층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03-1	LAN을 넘어서는 네트워크 계층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03-2	IP 주소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03-3	라우팅</a:t>
            </a:r>
            <a:endParaRPr b="1" i="0" sz="14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800"/>
            <a:ext cx="10267121" cy="165884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02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NIC와 케이블</a:t>
            </a:r>
            <a:endParaRPr/>
          </a:p>
        </p:txBody>
      </p:sp>
      <p:sp>
        <p:nvSpPr>
          <p:cNvPr id="69" name="Google Shape;69;p3"/>
          <p:cNvSpPr txBox="1"/>
          <p:nvPr/>
        </p:nvSpPr>
        <p:spPr>
          <a:xfrm>
            <a:off x="850901" y="3248025"/>
            <a:ext cx="10328031" cy="965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물리 계층과 데이터 링크 계층에서의 통신 매체와 관련된 장비인 NIC와 </a:t>
            </a:r>
            <a:b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여러 종류의 케이블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NIC와 케이블(1)</a:t>
            </a:r>
            <a:endParaRPr/>
          </a:p>
        </p:txBody>
      </p:sp>
      <p:sp>
        <p:nvSpPr>
          <p:cNvPr id="76" name="Google Shape;76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NIC(Network Interface Controller)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호스트와 통신 매체를 연결하고, MAC 주소가 부여되는 네트워크 장비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</a:pPr>
            <a:r>
              <a:rPr lang="ko-KR"/>
              <a:t>케이블(cable)은 NIC에 연결되는 물리 계층의 유선 통신 매체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트위스티드 페어 케이블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광섬유 케이블</a:t>
            </a:r>
            <a:endParaRPr/>
          </a:p>
        </p:txBody>
      </p:sp>
      <p:sp>
        <p:nvSpPr>
          <p:cNvPr id="78" name="Google Shape;78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474844" y="892517"/>
            <a:ext cx="1593487" cy="304800"/>
          </a:xfrm>
          <a:prstGeom prst="roundRect">
            <a:avLst>
              <a:gd fmla="val 50000" name="adj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시작하기 전에</a:t>
            </a:r>
            <a:endParaRPr/>
          </a:p>
        </p:txBody>
      </p:sp>
      <p:pic>
        <p:nvPicPr>
          <p:cNvPr id="80" name="Google Shape;80;p4"/>
          <p:cNvPicPr preferRelativeResize="0"/>
          <p:nvPr/>
        </p:nvPicPr>
        <p:blipFill rotWithShape="1">
          <a:blip r:embed="rId3">
            <a:alphaModFix/>
          </a:blip>
          <a:srcRect b="49844" l="0" r="0" t="0"/>
          <a:stretch/>
        </p:blipFill>
        <p:spPr>
          <a:xfrm>
            <a:off x="1603166" y="4090547"/>
            <a:ext cx="452437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 b="0" l="0" r="0" t="49844"/>
          <a:stretch/>
        </p:blipFill>
        <p:spPr>
          <a:xfrm>
            <a:off x="6348413" y="4090547"/>
            <a:ext cx="452437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NIC와 케이블(2)</a:t>
            </a:r>
            <a:endParaRPr/>
          </a:p>
        </p:txBody>
      </p:sp>
      <p:sp>
        <p:nvSpPr>
          <p:cNvPr id="88" name="Google Shape;88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9" name="Google Shape;89;p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NIC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NIC는 호스트와 유무선 통신 매체를 연결하고 통신 매체를 통해 전달되는 신호와 컴퓨터가 이해할 수 있는 정보 간에 변환 변환을 담당하는 네트워크 장비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통신 매체를 통해 전달되는 신호를 사람들이 주고받는 ‘말’에 비유한다면 NIC는 ‘귀’와 ‘입’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NIC는 ‘호스트를 네트워크(LAN)에 연결하기 위한 하드웨어’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호스트는 NIC가 있어야 네트워크에 참여할 수 있음</a:t>
            </a:r>
            <a:endParaRPr/>
          </a:p>
        </p:txBody>
      </p:sp>
      <p:sp>
        <p:nvSpPr>
          <p:cNvPr id="90" name="Google Shape;90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NIC와 케이블(3)</a:t>
            </a:r>
            <a:endParaRPr/>
          </a:p>
        </p:txBody>
      </p:sp>
      <p:sp>
        <p:nvSpPr>
          <p:cNvPr id="97" name="Google Shape;97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NIC의 생김새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NIC는 네트워크 인터페이스 카드, 네트워크 어댑터, LAN 카드, 네트워크 카드, </a:t>
            </a:r>
            <a:br>
              <a:rPr lang="ko-KR"/>
            </a:br>
            <a:r>
              <a:rPr lang="ko-KR"/>
              <a:t>이더넷 카드(이더넷 네트워크의 경우) 등 다양한 명칭으로 불림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NIC의 형태도 다양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USB로 연결하는 NIC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마더보드에 내장된 NIC</a:t>
            </a:r>
            <a:endParaRPr/>
          </a:p>
        </p:txBody>
      </p:sp>
      <p:sp>
        <p:nvSpPr>
          <p:cNvPr id="99" name="Google Shape;99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00" name="Google Shape;10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3634" y="3429001"/>
            <a:ext cx="7584732" cy="2837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NIC와 케이블(4)</a:t>
            </a:r>
            <a:endParaRPr/>
          </a:p>
        </p:txBody>
      </p:sp>
      <p:sp>
        <p:nvSpPr>
          <p:cNvPr id="107" name="Google Shape;107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8" name="Google Shape;108;p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NIC의 역할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NIC는 통신 매체에 흐르는 신호를 호스트가 이해하는 프레임으로 변환하거나 반대로 호스트가 이해하는 프레임을 통신 매체에 흐르는 신호로 변환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따라서 호스트가 네트워크를 통해 송수신하는 정보는 NIC를 거치게 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네트워크 인터페이스(network interface) 역할을 수행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NIC는 MAC 주소를 통해 자기 주소는 물론, 수신되는 프레임의 수신지 주소를 인식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어떤 프레임이 자신에게 도달했을 때 자신과는 관련 없는 수신지 MAC 주소가 명시된 프레임이라면 </a:t>
            </a:r>
            <a:br>
              <a:rPr lang="ko-KR"/>
            </a:br>
            <a:r>
              <a:rPr lang="ko-KR"/>
              <a:t>폐기할 수 있고, FCS 필드를 토대로 오류를 검출해 잘못된 프레임을 폐기</a:t>
            </a:r>
            <a:endParaRPr/>
          </a:p>
        </p:txBody>
      </p:sp>
      <p:sp>
        <p:nvSpPr>
          <p:cNvPr id="109" name="Google Shape;109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10" name="Google Shape;11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1375" y="4106178"/>
            <a:ext cx="5429250" cy="2234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NIC와 케이블(5)</a:t>
            </a:r>
            <a:endParaRPr/>
          </a:p>
        </p:txBody>
      </p:sp>
      <p:sp>
        <p:nvSpPr>
          <p:cNvPr id="117" name="Google Shape;117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8" name="Google Shape;118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sp>
        <p:nvSpPr>
          <p:cNvPr id="119" name="Google Shape;119;p8"/>
          <p:cNvSpPr txBox="1"/>
          <p:nvPr/>
        </p:nvSpPr>
        <p:spPr>
          <a:xfrm>
            <a:off x="1189607" y="1480024"/>
            <a:ext cx="8773543" cy="2341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NIC마다 지원되는 속도가 다르다는 점에 유의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NIC의 지원 속도는 네트워크 속도에 영향을 끼치기 때문임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내장된 NIC가 있더라도 높은 대역폭에서 많은 트래픽을 감당해야 </a:t>
            </a:r>
            <a:b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하는 서버와 같은 환경에서는 고속의 NIC가 추가로 필요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NIC의 지원 속도는 10Mbps부터 100Gbps에 이르기까지 NIC마다 다름</a:t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35331" y="1129665"/>
            <a:ext cx="9143998" cy="2961635"/>
          </a:xfrm>
          <a:prstGeom prst="roundRect">
            <a:avLst>
              <a:gd fmla="val 5926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" name="Google Shape;121;p8"/>
          <p:cNvGrpSpPr/>
          <p:nvPr/>
        </p:nvGrpSpPr>
        <p:grpSpPr>
          <a:xfrm>
            <a:off x="735331" y="954405"/>
            <a:ext cx="3455669" cy="350520"/>
            <a:chOff x="726196" y="204672"/>
            <a:chExt cx="3455669" cy="350520"/>
          </a:xfrm>
        </p:grpSpPr>
        <p:grpSp>
          <p:nvGrpSpPr>
            <p:cNvPr id="122" name="Google Shape;122;p8"/>
            <p:cNvGrpSpPr/>
            <p:nvPr/>
          </p:nvGrpSpPr>
          <p:grpSpPr>
            <a:xfrm>
              <a:off x="726196" y="204672"/>
              <a:ext cx="3455669" cy="350520"/>
              <a:chOff x="726196" y="204672"/>
              <a:chExt cx="3455669" cy="350520"/>
            </a:xfrm>
          </p:grpSpPr>
          <p:sp>
            <p:nvSpPr>
              <p:cNvPr id="123" name="Google Shape;123;p8"/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>
                  <a:gd fmla="val 16667" name="adj"/>
                </a:avLst>
              </a:prstGeom>
              <a:solidFill>
                <a:srgbClr val="A5002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여기서 잠깐   </a:t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>
                <a:off x="2303536" y="204672"/>
                <a:ext cx="1878329" cy="350520"/>
              </a:xfrm>
              <a:prstGeom prst="roundRect">
                <a:avLst>
                  <a:gd fmla="val 16667" name="adj"/>
                </a:avLst>
              </a:prstGeom>
              <a:solidFill>
                <a:srgbClr val="C397B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NIC의 지원 속도</a:t>
                </a:r>
                <a:endParaRPr b="1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5" name="Google Shape;125;p8"/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fmla="val 3409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02-2 </a:t>
            </a:r>
            <a:r>
              <a:rPr lang="ko-KR"/>
              <a:t>NIC와 케이블(6)</a:t>
            </a:r>
            <a:endParaRPr/>
          </a:p>
        </p:txBody>
      </p:sp>
      <p:sp>
        <p:nvSpPr>
          <p:cNvPr id="132" name="Google Shape;132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트위스티드 페어 케이블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트위스티드 페어 케이블(twisted pair cable)은 구리 선으로 전기 신호를 주고받는 통신 매체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 u="sng">
                <a:solidFill>
                  <a:srgbClr val="974806"/>
                </a:solidFill>
              </a:rPr>
              <a:t>트위스티드 페어 케이블의 생김새</a:t>
            </a:r>
            <a:endParaRPr u="sng">
              <a:solidFill>
                <a:srgbClr val="974806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커넥터(connector)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주로 활용되는 커넥터는 RJ-45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케이블 본체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구리 선이 두 가닥씩 꼬아진 형태</a:t>
            </a:r>
            <a:endParaRPr/>
          </a:p>
        </p:txBody>
      </p:sp>
      <p:sp>
        <p:nvSpPr>
          <p:cNvPr id="134" name="Google Shape;134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혼자 공부하는 네트워크</a:t>
            </a:r>
            <a:endParaRPr/>
          </a:p>
        </p:txBody>
      </p:sp>
      <p:pic>
        <p:nvPicPr>
          <p:cNvPr id="135" name="Google Shape;1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1456" y="3547110"/>
            <a:ext cx="5676900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0650" y="4358640"/>
            <a:ext cx="349567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