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0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54" roundtripDataSignature="AMtx7mhSRCfNEJzWGr50AxZ9fXUPKruJ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0" orient="horz"/>
        <p:guide pos="937"/>
        <p:guide pos="3999"/>
        <p:guide pos="822" orient="horz"/>
        <p:guide pos="597"/>
        <p:guide pos="1774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0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50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50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50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1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51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51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5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5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2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2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2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2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52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52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2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2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2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2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2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3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3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3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5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5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Relationship Id="rId5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Relationship Id="rId5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04 자료구조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04-6 그래프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1966447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그래프(7)</a:t>
            </a:r>
            <a:endParaRPr/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그래프의 구현 방법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인접 행렬로 표현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이차원 배열을 기반으로 그래프를 구현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인접 리스트로 표현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연결 리스트를 기반으로 구현</a:t>
            </a:r>
            <a:endParaRPr/>
          </a:p>
        </p:txBody>
      </p:sp>
      <p:sp>
        <p:nvSpPr>
          <p:cNvPr id="136" name="Google Shape;136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그래프(8)</a:t>
            </a:r>
            <a:endParaRPr/>
          </a:p>
        </p:txBody>
      </p:sp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인접 행렬 기반 그래프 표현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인접 행렬(adjacency matrix) 기반 그래프 표현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N×N 크기의 행렬로 그래프를 표현하는 방법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N은 정점의 개수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N×N 행렬의 &lt;행, 열&gt; 값은 &lt;출발 정점, 도착 정점&gt;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두 정점이 단순히 연결되었을 때는 1, 연결되지 않았을 때는 0으로 표기</a:t>
            </a:r>
            <a:br>
              <a:rPr lang="ko-KR"/>
            </a:br>
            <a:r>
              <a:rPr lang="ko-KR"/>
              <a:t>- 가령 1행 2열이 1인 경우에는 첫 번째 정점에서 두 번째 정점 방향으로 그래프가 연결되었음을 나타냄</a:t>
            </a:r>
            <a:endParaRPr/>
          </a:p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그래프(9)</a:t>
            </a:r>
            <a:endParaRPr/>
          </a:p>
        </p:txBody>
      </p:sp>
      <p:sp>
        <p:nvSpPr>
          <p:cNvPr id="152" name="Google Shape;152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아래 그래프는 정점의 개수가 4개이므로 4×4 크기의 이차원 배열로 나타낼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1이 정점 2로 연결되어 있으므로 1행 2열을 1로 표기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3이 정점 4로 연결되어 있으므로 3행 4열을 1로,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4가 정점 1로 연결되어 있으므로 4행 1열을 1로 표기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그 외에 연결되지 않은 부분은 0으로 표기</a:t>
            </a:r>
            <a:endParaRPr/>
          </a:p>
        </p:txBody>
      </p:sp>
      <p:sp>
        <p:nvSpPr>
          <p:cNvPr id="154" name="Google Shape;154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55" name="Google Shape;1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752" y="3000512"/>
            <a:ext cx="21431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6947" y="3000512"/>
            <a:ext cx="80200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그래프(10)</a:t>
            </a:r>
            <a:endParaRPr/>
          </a:p>
        </p:txBody>
      </p:sp>
      <p:sp>
        <p:nvSpPr>
          <p:cNvPr id="163" name="Google Shape;163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무방향 그래프의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무방향 그래프의 정점은 양방향으로 연결되어 있다고 간주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1이 정점 2로 연결된 동시에 정점 2도 정점 1로 연결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1은 정점 2로, 정점 2는 정점 1로 연결되어 있으므로 1행 2열과 2행 1열을 1로 표기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3은 정점 4로, 정점 4는 정점 3으로 연결되어 있으므로 3행 4열과 4행 3열을 1로 표기</a:t>
            </a:r>
            <a:endParaRPr/>
          </a:p>
        </p:txBody>
      </p:sp>
      <p:sp>
        <p:nvSpPr>
          <p:cNvPr id="165" name="Google Shape;165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6618" y="3227478"/>
            <a:ext cx="220027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9442" y="3227478"/>
            <a:ext cx="80486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3"/>
          <p:cNvSpPr txBox="1"/>
          <p:nvPr/>
        </p:nvSpPr>
        <p:spPr>
          <a:xfrm>
            <a:off x="1487488" y="5560014"/>
            <a:ext cx="96657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무방향 그래프를 표현한 인접 행렬은 행렬의 대각선 요소를 기준으로 연결 관계가 대칭을 이룸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그래프(11)</a:t>
            </a:r>
            <a:endParaRPr/>
          </a:p>
        </p:txBody>
      </p:sp>
      <p:sp>
        <p:nvSpPr>
          <p:cNvPr id="175" name="Google Shape;175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가중치 그래프의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간선에 가중치가 부여된다면 행렬에 ‘어느 정도로 연결되었는지’도 같이 표현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N×N 행렬의 &lt;행, 열&gt; 값은 &lt;출발 정점, 도착 정점&gt;을 연결하는 가중치로 표기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1은 2의 가중치로 정점 2 방향으로 연결되어 있으므로 1행 2열은 2로 표기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3은 3의 가중치로 정점 4의 방향으로 연결되어 있으므로 3행 4열은 3으로, 4행 1열은 4로 표기</a:t>
            </a:r>
            <a:endParaRPr/>
          </a:p>
        </p:txBody>
      </p:sp>
      <p:sp>
        <p:nvSpPr>
          <p:cNvPr id="177" name="Google Shape;177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646" y="3271190"/>
            <a:ext cx="230505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2631" y="3271190"/>
            <a:ext cx="80391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그래프(12)</a:t>
            </a:r>
            <a:endParaRPr/>
          </a:p>
        </p:txBody>
      </p:sp>
      <p:sp>
        <p:nvSpPr>
          <p:cNvPr id="186" name="Google Shape;186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인접 리스트 기반 그래프 표현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인접 리스트(adjacency list) 기반 그래프 표현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그래프의 특정 정점과 연결된 정점들을 연결 리스트로 표현하는 방법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각각의 정점마다 연결 리스트를 가지는데, 특정 정점에서 나가는 간선에 연결된 정점들을 연결 리스트의 </a:t>
            </a:r>
            <a:br>
              <a:rPr lang="ko-KR"/>
            </a:br>
            <a:r>
              <a:rPr lang="ko-KR"/>
              <a:t>노드로 삼는다는 의미</a:t>
            </a:r>
            <a:endParaRPr/>
          </a:p>
        </p:txBody>
      </p:sp>
      <p:sp>
        <p:nvSpPr>
          <p:cNvPr id="188" name="Google Shape;188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그래프(13)</a:t>
            </a:r>
            <a:endParaRPr/>
          </a:p>
        </p:txBody>
      </p:sp>
      <p:sp>
        <p:nvSpPr>
          <p:cNvPr id="195" name="Google Shape;195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인접 리스트 기반 그래프 표현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1에서 나가는 간선이 정점 2를 향하고 있으므로 정점 1 연결 리스트의 노드로 정점 2를 추가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2에서 나가는 간선이 정점 4를 향하고 있으므로 정점 2 연결 리스트의 노드로 정점 4를 추가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같은 방법으로 정점 3은 정점 1과 2를, 정점 4는 정점 3을 연결 리스트의 노드로 추가</a:t>
            </a:r>
            <a:endParaRPr/>
          </a:p>
        </p:txBody>
      </p:sp>
      <p:sp>
        <p:nvSpPr>
          <p:cNvPr id="197" name="Google Shape;197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98" name="Google Shape;1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3426" y="2816225"/>
            <a:ext cx="18002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0670" y="2420922"/>
            <a:ext cx="280987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6"/>
          <p:cNvSpPr/>
          <p:nvPr/>
        </p:nvSpPr>
        <p:spPr>
          <a:xfrm>
            <a:off x="839788" y="5313616"/>
            <a:ext cx="10452608" cy="91940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인접 리스트 기반 그래프 표현으로 무방향 그래프를 표현하는 것은 인접 행렬을 이용한 그래프 표현과 유사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정점 간의 연결 관계를 표현할 때 양방향으로 연결한다고 생각하면 됨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그래프(14)</a:t>
            </a:r>
            <a:endParaRPr/>
          </a:p>
        </p:txBody>
      </p:sp>
      <p:sp>
        <p:nvSpPr>
          <p:cNvPr id="207" name="Google Shape;207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가중치 그래프의 인접 리스트 기반 그래프 표현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하나의 노드를 표현하는 정보에 가중치 정보까지 포함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간선에 연결된 노드 정보뿐만 아니라 간선에 할당된 가중치까지 함께 하나의 노드로 표현</a:t>
            </a:r>
            <a:endParaRPr/>
          </a:p>
        </p:txBody>
      </p:sp>
      <p:sp>
        <p:nvSpPr>
          <p:cNvPr id="209" name="Google Shape;209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10" name="Google Shape;2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4662" y="2233446"/>
            <a:ext cx="61626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그래프(15)</a:t>
            </a:r>
            <a:endParaRPr/>
          </a:p>
        </p:txBody>
      </p:sp>
      <p:sp>
        <p:nvSpPr>
          <p:cNvPr id="217" name="Google Shape;217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깊이 우선 탐색과 너비 우선 탐색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깊이 우선 탐색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깊이 우선 탐색(DFS, Depth-First Search)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그래프에서 더 이상 방문 가능한 정점이 없을 때까지 최대한 깊이 탐색하기를 반복하는 탐색 방법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아래 그래프의 모든 정점들을 깊이 우선 탐색으로 순회했을 때의 순서 결과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 → b → e → c → f → d</a:t>
            </a:r>
            <a:endParaRPr/>
          </a:p>
        </p:txBody>
      </p:sp>
      <p:sp>
        <p:nvSpPr>
          <p:cNvPr id="219" name="Google Shape;219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20" name="Google Shape;2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3659838"/>
            <a:ext cx="32575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그래프(16)</a:t>
            </a:r>
            <a:endParaRPr/>
          </a:p>
        </p:txBody>
      </p:sp>
      <p:sp>
        <p:nvSpPr>
          <p:cNvPr id="227" name="Google Shape;227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8" name="Google Shape;228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그래프의 모든 정점들을 깊이 우선 탐색으로 순회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a부터 탐색을 시작하며, 인접한 정점이 2개 이상일 경우에는 알파벳 순으로 탐색한다고 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‘아직 한 번도 방문하지 않은 정점’은 미방문 정점이라고 지칭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깊이 우선 탐색 알고리즘을 구현할 때 유용하게 사용되는 배열과 스택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배열 - 특정 정점의 방문 여부를 확인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미방문 정점을 파악하기 위해 방문한 적이 있는 정점들을 배열로 관리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스택은 방문 중 뒤로가기가 필요할 때 사용</a:t>
            </a:r>
            <a:endParaRPr/>
          </a:p>
        </p:txBody>
      </p:sp>
      <p:sp>
        <p:nvSpPr>
          <p:cNvPr id="229" name="Google Shape;229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04	자료구조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04-1 	자료구조의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배열과 연결 리스트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스택과 큐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04-4	해시 테이블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04-5	트리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04-6	그래프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05-1	네트워크의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물리 계층과 데이터 링크 계층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네트워크 계층 - IP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05-4	전송 계층 - TCP와 UDP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05-5	응용 계층 - HTTP의 기초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05-6	응용 계층 - HTTP의 응용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05-7	프록시와 안정적인 트래픽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그래프(17)</a:t>
            </a:r>
            <a:endParaRPr/>
          </a:p>
        </p:txBody>
      </p:sp>
      <p:sp>
        <p:nvSpPr>
          <p:cNvPr id="236" name="Google Shape;236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배열과 스택을 활용한 깊이 우선 탐색 과정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정점 a를 방문 - 정점 a와 연결된 미방문 정점은 b, c, d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정점 b를 방문 - 정점 b와 연결된 미방문 정점은 e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정점 e를 방문 - 정점 e와 연결된 미방문 정점은 없음</a:t>
            </a:r>
            <a:endParaRPr/>
          </a:p>
        </p:txBody>
      </p:sp>
      <p:sp>
        <p:nvSpPr>
          <p:cNvPr id="238" name="Google Shape;238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39" name="Google Shape;2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621284"/>
            <a:ext cx="63055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212" y="3076575"/>
            <a:ext cx="62007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3874" y="4597717"/>
            <a:ext cx="62674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그래프(18)</a:t>
            </a:r>
            <a:endParaRPr/>
          </a:p>
        </p:txBody>
      </p:sp>
      <p:sp>
        <p:nvSpPr>
          <p:cNvPr id="248" name="Google Shape;248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4"/>
            </a:pPr>
            <a:r>
              <a:rPr lang="ko-KR"/>
              <a:t>정점 e에서 정점 b로 되돌아 감 - 정점 b와 연결된 미방문 정점은 없음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4"/>
            </a:pPr>
            <a:r>
              <a:rPr lang="ko-KR"/>
              <a:t>정점 b에서 정점 a로 되돌아 감 - 정점 a와 연결된 미방문 정점은 c, d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4"/>
            </a:pPr>
            <a:r>
              <a:rPr lang="ko-KR"/>
              <a:t>정점 c를 방문 - 정점 c와 연결된 미방문 정점은 f</a:t>
            </a:r>
            <a:endParaRPr/>
          </a:p>
        </p:txBody>
      </p:sp>
      <p:sp>
        <p:nvSpPr>
          <p:cNvPr id="250" name="Google Shape;250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51" name="Google Shape;2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788" y="1304925"/>
            <a:ext cx="39243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2888" y="2669105"/>
            <a:ext cx="3886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4825" y="4057253"/>
            <a:ext cx="63627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그래프(19)</a:t>
            </a:r>
            <a:endParaRPr/>
          </a:p>
        </p:txBody>
      </p:sp>
      <p:sp>
        <p:nvSpPr>
          <p:cNvPr id="260" name="Google Shape;260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1" name="Google Shape;261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7"/>
            </a:pPr>
            <a:r>
              <a:rPr lang="ko-KR"/>
              <a:t>정점 f를 방문 - 정점 f와 연결된 미방문 정점은 d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7"/>
            </a:pPr>
            <a:r>
              <a:rPr lang="ko-KR"/>
              <a:t>정점 d를 방문 - 정점 d와 연결된 미방문 정점은 없음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7"/>
            </a:pPr>
            <a:r>
              <a:rPr lang="ko-KR"/>
              <a:t>정점 d에서 정점 f로 되돌아 감 - 정점 f와 연결된 미방문 정점은 없음</a:t>
            </a:r>
            <a:endParaRPr/>
          </a:p>
        </p:txBody>
      </p:sp>
      <p:sp>
        <p:nvSpPr>
          <p:cNvPr id="262" name="Google Shape;262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63" name="Google Shape;2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183920"/>
            <a:ext cx="68199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4825" y="2663717"/>
            <a:ext cx="73437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54221" y="4486414"/>
            <a:ext cx="49911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그래프(20)</a:t>
            </a:r>
            <a:endParaRPr/>
          </a:p>
        </p:txBody>
      </p:sp>
      <p:sp>
        <p:nvSpPr>
          <p:cNvPr id="272" name="Google Shape;272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3" name="Google Shape;273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10"/>
            </a:pPr>
            <a:r>
              <a:rPr lang="ko-KR"/>
              <a:t>정점 f에서 정점 c로 되돌아 감 - 정점 c와 연결된 미방문 정점은 없음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10"/>
            </a:pPr>
            <a:r>
              <a:rPr lang="ko-KR"/>
              <a:t>정점 c에서 정점 a로 되돌아 감 - 정점 a와 연결된 미방문 정점은 없음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10"/>
            </a:pPr>
            <a:r>
              <a:rPr lang="ko-KR"/>
              <a:t>더 이상 방문하지 않은 미방문 정점이 없으므로 탐색이 종료</a:t>
            </a:r>
            <a:endParaRPr/>
          </a:p>
        </p:txBody>
      </p:sp>
      <p:sp>
        <p:nvSpPr>
          <p:cNvPr id="274" name="Google Shape;274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75" name="Google Shape;2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3746" y="1304925"/>
            <a:ext cx="49815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1846" y="2718570"/>
            <a:ext cx="49434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01846" y="4164829"/>
            <a:ext cx="404812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그래프(21)</a:t>
            </a:r>
            <a:endParaRPr/>
          </a:p>
        </p:txBody>
      </p:sp>
      <p:sp>
        <p:nvSpPr>
          <p:cNvPr id="284" name="Google Shape;284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5" name="Google Shape;285;p2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최단 경로 알고리즘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한 정점에서 목적지 정점까지 이르는 가중치의 합이 최소가 되는 경로를 결정하는 알고리즘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원하는 목적지까지 이르는 최단 거리를 알려 주는 지도 서비스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다익스트라 알고리즘(Dijkstra's algorithm)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간선의 가중치가 음이 아닌 수라는 가정 하에 사용 가능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특정 정점에서 다른 모든 정점까지의 최단 거리를 구해 주는 알고리즘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작동 과정에서 ‘특정 정점에 이르는 거리를 저장한 데이터’가 함께 사용</a:t>
            </a:r>
            <a:endParaRPr/>
          </a:p>
        </p:txBody>
      </p:sp>
      <p:sp>
        <p:nvSpPr>
          <p:cNvPr id="286" name="Google Shape;286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87" name="Google Shape;2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6579" y="3819050"/>
            <a:ext cx="5081924" cy="249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그래프(22)</a:t>
            </a:r>
            <a:endParaRPr/>
          </a:p>
        </p:txBody>
      </p:sp>
      <p:sp>
        <p:nvSpPr>
          <p:cNvPr id="294" name="Google Shape;294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5" name="Google Shape;295;p2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다익스트라 알고리즘의 작동 과정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최단 거리 테이블 상에서 시작 정점을 제외한 정점들은 모두 충분히 큰 수로 초기화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(시작)정점을 방문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방문한 정점과 인접한 정점들을 탐색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경로 상의 가중치 합과 최단 거리 테이블 상의 값을 비교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최단 거리 테이블을 갱신할 수 있다면 갱신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방문하지 않은 정점 중 최단 거리가 가장 작은 정점을 방문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더 이상 방문할 정점이 없을 때까지 ③~⑥의 과정을 반복하고 종료</a:t>
            </a:r>
            <a:endParaRPr/>
          </a:p>
        </p:txBody>
      </p:sp>
      <p:sp>
        <p:nvSpPr>
          <p:cNvPr id="296" name="Google Shape;296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그래프(23)</a:t>
            </a:r>
            <a:endParaRPr/>
          </a:p>
        </p:txBody>
      </p:sp>
      <p:sp>
        <p:nvSpPr>
          <p:cNvPr id="303" name="Google Shape;303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4" name="Google Shape;304;p2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방향 그래프 상의 정점 1에서 나머지 모든 정점까지의 최단 거리를 구하는 과정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다익스트라 알고리즘의 시작 정점을 정점 1로 삼고, 나머지 정점들의 최단 거리 구하기</a:t>
            </a:r>
            <a:endParaRPr/>
          </a:p>
        </p:txBody>
      </p:sp>
      <p:sp>
        <p:nvSpPr>
          <p:cNvPr id="305" name="Google Shape;305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06" name="Google Shape;3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60" y="1876316"/>
            <a:ext cx="4762330" cy="2678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그래프(24)</a:t>
            </a:r>
            <a:endParaRPr/>
          </a:p>
        </p:txBody>
      </p:sp>
      <p:sp>
        <p:nvSpPr>
          <p:cNvPr id="313" name="Google Shape;313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4" name="Google Shape;314;p2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최단 거리 테이블 상에서 시작 정점을 제외한 정점들은 모두 충분히 큰 수로 초기화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최단 거리 테이블 상에 시작 정점인 정점 1에서 정점 1까지의 거리는 0으로 표기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나머지 정점들은 모두 충분히 큰 수로 표현</a:t>
            </a:r>
            <a:endParaRPr/>
          </a:p>
        </p:txBody>
      </p:sp>
      <p:sp>
        <p:nvSpPr>
          <p:cNvPr id="315" name="Google Shape;315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16" name="Google Shape;31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9887" y="1951886"/>
            <a:ext cx="63722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그래프(25)</a:t>
            </a:r>
            <a:endParaRPr/>
          </a:p>
        </p:txBody>
      </p:sp>
      <p:sp>
        <p:nvSpPr>
          <p:cNvPr id="323" name="Google Shape;323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4" name="Google Shape;324;p2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2"/>
            </a:pPr>
            <a:r>
              <a:rPr lang="ko-KR"/>
              <a:t>(시작)정점을 방문 - 시작 정점인 정점 1을 방문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2"/>
            </a:pPr>
            <a:r>
              <a:rPr lang="ko-KR"/>
              <a:t>방문한 정점과 인접한 정점들을 탐색 - 정점 1과 인접한 정점은 정점 2</a:t>
            </a:r>
            <a:endParaRPr/>
          </a:p>
        </p:txBody>
      </p:sp>
      <p:sp>
        <p:nvSpPr>
          <p:cNvPr id="325" name="Google Shape;325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26" name="Google Shape;3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8937" y="1266825"/>
            <a:ext cx="633412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그래프(26)</a:t>
            </a:r>
            <a:endParaRPr/>
          </a:p>
        </p:txBody>
      </p:sp>
      <p:sp>
        <p:nvSpPr>
          <p:cNvPr id="333" name="Google Shape;333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4" name="Google Shape;334;p2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4"/>
            </a:pPr>
            <a:r>
              <a:rPr lang="ko-KR"/>
              <a:t>경로 상의 가중치 합과 최단 거리 테이블 상의 값을 비교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2에 이르는 가중치 합(경로 상의 가중치 합)과 최단 거리 테이블 상의 값을 비교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2와 ∞ 중 2가 더 작음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36" name="Google Shape;3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3225" y="1928720"/>
            <a:ext cx="63055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04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그래프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그래프(27)</a:t>
            </a:r>
            <a:endParaRPr/>
          </a:p>
        </p:txBody>
      </p:sp>
      <p:sp>
        <p:nvSpPr>
          <p:cNvPr id="343" name="Google Shape;343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4" name="Google Shape;344;p3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5"/>
            </a:pPr>
            <a:r>
              <a:rPr lang="ko-KR"/>
              <a:t>최단 거리 테이블 상의 값을 더 작은 값으로 갱신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최단 거리 테이블 상의 값 ∞가 정점 2의 가중치 2로 변경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5" name="Google Shape;345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46" name="Google Shape;34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8937" y="1655454"/>
            <a:ext cx="633412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그래프(28)</a:t>
            </a:r>
            <a:endParaRPr/>
          </a:p>
        </p:txBody>
      </p:sp>
      <p:sp>
        <p:nvSpPr>
          <p:cNvPr id="353" name="Google Shape;353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4" name="Google Shape;354;p3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6"/>
            </a:pPr>
            <a:r>
              <a:rPr lang="ko-KR"/>
              <a:t>방문하지 않은 정점 중 최단 거리가 가장 작은 정점을 방문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2를 방문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6"/>
            </a:pPr>
            <a:r>
              <a:rPr lang="ko-KR"/>
              <a:t>더 이상 방문할 정점이 없을 때까지 ③~⑥의 과정을 반복하고 종료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아직 방문할 정점들이 있으므로 ③으로 돌아가 방문한 정점과 인접한 정점들을 탐색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2와 인접한 정점은 정점 3, 4, 5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5" name="Google Shape;355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56" name="Google Shape;35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9412" y="1579023"/>
            <a:ext cx="63531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그래프(29)</a:t>
            </a:r>
            <a:endParaRPr/>
          </a:p>
        </p:txBody>
      </p:sp>
      <p:sp>
        <p:nvSpPr>
          <p:cNvPr id="363" name="Google Shape;363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4" name="Google Shape;364;p3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4"/>
            </a:pPr>
            <a:r>
              <a:rPr lang="ko-KR"/>
              <a:t>다시 경로 상의 가중치 합과 최단 거리 테이블 상의 값을 비교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3, 4, 5에 이르는 가중치 합과 최단 거리 테이블 상의 값을 비교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3에 이르는 가중치의 합은 2+10=12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4에 이르는 가중치의 합은 2+2=4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5에 이르는 가중치의 합은 2+5=7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12와 ∞, 4와 ∞, 7과 ∞ 중 더 작은 값은 각각 12, 4, 7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5" name="Google Shape;365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66" name="Google Shape;3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125" y="3032787"/>
            <a:ext cx="63817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그래프(30)</a:t>
            </a:r>
            <a:endParaRPr/>
          </a:p>
        </p:txBody>
      </p:sp>
      <p:sp>
        <p:nvSpPr>
          <p:cNvPr id="373" name="Google Shape;373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4" name="Google Shape;374;p3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5"/>
            </a:pPr>
            <a:r>
              <a:rPr lang="ko-KR"/>
              <a:t>최단 거리 테이블 상의 값을 더 작은 값으로 갱신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다음과 같이 최단 거리 테이블의 값이 변경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5" name="Google Shape;375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76" name="Google Shape;3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6075" y="1610213"/>
            <a:ext cx="64198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그래프(31)</a:t>
            </a:r>
            <a:endParaRPr/>
          </a:p>
        </p:txBody>
      </p:sp>
      <p:sp>
        <p:nvSpPr>
          <p:cNvPr id="383" name="Google Shape;383;p3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4" name="Google Shape;384;p3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6"/>
            </a:pPr>
            <a:r>
              <a:rPr lang="ko-KR"/>
              <a:t>방문하지 않은 정점 중 최단 거리가 가장 작은 정점을 방문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4를 방문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5" name="Google Shape;385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86" name="Google Shape;38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3700" y="1619739"/>
            <a:ext cx="63246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그래프(32)</a:t>
            </a:r>
            <a:endParaRPr/>
          </a:p>
        </p:txBody>
      </p:sp>
      <p:sp>
        <p:nvSpPr>
          <p:cNvPr id="393" name="Google Shape;393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4" name="Google Shape;394;p3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3"/>
            </a:pPr>
            <a:r>
              <a:rPr lang="ko-KR"/>
              <a:t>방문한 정점과 인접한 정점들을 탐색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4와 인접한 정점은 정점 5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3"/>
            </a:pPr>
            <a:r>
              <a:rPr lang="ko-KR"/>
              <a:t>경로 상의 가중치 합과 최단 거리 테이블 상의 값을 비교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5에 이르는 가중치의 합과 최단 거리 테이블 상의 값을 비교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5에 이르는 가중치의 합은 2+2+1=5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5와 7 중 작은 값은 5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5" name="Google Shape;395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96" name="Google Shape;39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4175" y="3061362"/>
            <a:ext cx="63436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그래프(33)</a:t>
            </a:r>
            <a:endParaRPr/>
          </a:p>
        </p:txBody>
      </p:sp>
      <p:sp>
        <p:nvSpPr>
          <p:cNvPr id="403" name="Google Shape;403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04" name="Google Shape;404;p3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5"/>
            </a:pPr>
            <a:r>
              <a:rPr lang="ko-KR"/>
              <a:t>최단 거리 테이블 상의 값을 더 작은 값으로 갱신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다음과 같이 최단 거리 테이블의 값이 갱신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5" name="Google Shape;405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06" name="Google Shape;40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1658043"/>
            <a:ext cx="64008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그래프(34)</a:t>
            </a:r>
            <a:endParaRPr/>
          </a:p>
        </p:txBody>
      </p:sp>
      <p:sp>
        <p:nvSpPr>
          <p:cNvPr id="413" name="Google Shape;413;p3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4" name="Google Shape;414;p3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6"/>
            </a:pPr>
            <a:r>
              <a:rPr lang="ko-KR"/>
              <a:t>방문하지 않은 정점 중 최단 거리가 가장 작은 정점을 방문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5를 방문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5" name="Google Shape;415;p3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16" name="Google Shape;4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9412" y="1610213"/>
            <a:ext cx="63531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그래프(35)</a:t>
            </a:r>
            <a:endParaRPr/>
          </a:p>
        </p:txBody>
      </p:sp>
      <p:sp>
        <p:nvSpPr>
          <p:cNvPr id="423" name="Google Shape;423;p3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24" name="Google Shape;424;p3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3"/>
            </a:pPr>
            <a:r>
              <a:rPr lang="ko-KR"/>
              <a:t>방문한 정점과 인접한 정점들을 탐색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5와 인접한 정점은 정점 3과 6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3"/>
            </a:pPr>
            <a:r>
              <a:rPr lang="ko-KR"/>
              <a:t>경로 상의 가중치 합과 최단 거리 테이블 상의 값을 비교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3과 6에 이르는 가중치의 합과 최단 거리 테이블 상의 값을 비교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3에 이르는 가중치의 합은 2+2+1+2=7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6에 이르는 가중치의 합은 2+2+1+3=8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7과 12, 8과 ∞ 중 더 작은 값은 7과 8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5" name="Google Shape;425;p3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26" name="Google Shape;42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125" y="3429000"/>
            <a:ext cx="63817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그래프(36)</a:t>
            </a:r>
            <a:endParaRPr/>
          </a:p>
        </p:txBody>
      </p:sp>
      <p:sp>
        <p:nvSpPr>
          <p:cNvPr id="433" name="Google Shape;433;p3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34" name="Google Shape;434;p3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5"/>
            </a:pPr>
            <a:r>
              <a:rPr lang="ko-KR"/>
              <a:t>최단 거리 테이블 상의 값을 더 작은 값으로 갱신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다음과 같이 최단 거리 테이블의 값이 변경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5" name="Google Shape;435;p3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36" name="Google Shape;43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7987" y="1619739"/>
            <a:ext cx="62960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그래프의 종류와 구현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그래프(graph)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정점(vertex)이라 불리는 데이터를 간선(edge) 혹은 링크(link)로 연결한 형태의 자료구조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노드와 노드를 간선으로 연결했던 트리도 그래프의 일종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트리는 사이클을 형성하지 않고 연결된 노드 간에 상하 관계를 갖는 반면, 그보다 일반적인 연결 관계를 표현하는 그래프는 사이클을 형성할 수 있고, 이웃한 정점끼리 상하 관계를 갖지도 않음</a:t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25" y="3395042"/>
            <a:ext cx="56197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그래프(37)</a:t>
            </a:r>
            <a:endParaRPr/>
          </a:p>
        </p:txBody>
      </p:sp>
      <p:sp>
        <p:nvSpPr>
          <p:cNvPr id="443" name="Google Shape;443;p4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44" name="Google Shape;444;p4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6"/>
            </a:pPr>
            <a:r>
              <a:rPr lang="ko-KR"/>
              <a:t>방문하지 않은 정점 중 최단 거리가 가장 작은 정점을 방문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3을 방문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5" name="Google Shape;445;p4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46" name="Google Shape;4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3225" y="1610213"/>
            <a:ext cx="63055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그래프(38)</a:t>
            </a:r>
            <a:endParaRPr/>
          </a:p>
        </p:txBody>
      </p:sp>
      <p:sp>
        <p:nvSpPr>
          <p:cNvPr id="453" name="Google Shape;453;p4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54" name="Google Shape;454;p4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3"/>
            </a:pPr>
            <a:r>
              <a:rPr lang="ko-KR"/>
              <a:t>방문한 정점과 인접한 정점들을 탐색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3에서 갈 수 있는 인접한 정점이 없음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정점 5와 인접한 또 다른 정점을 확인</a:t>
            </a:r>
            <a:endParaRPr/>
          </a:p>
          <a:p>
            <a:pPr indent="0" lvl="0" marL="809999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lang="ko-KR" sz="1600"/>
              <a:t>6. 방문하지 않은 정점 중 최단 거리가 가장 작은 정점을 방문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아직 방문하지 않은 정점 6을 방문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5" name="Google Shape;455;p4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56" name="Google Shape;45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4175" y="2747177"/>
            <a:ext cx="63436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그래프(39)</a:t>
            </a:r>
            <a:endParaRPr/>
          </a:p>
        </p:txBody>
      </p:sp>
      <p:sp>
        <p:nvSpPr>
          <p:cNvPr id="463" name="Google Shape;463;p4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64" name="Google Shape;464;p4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3"/>
            </a:pPr>
            <a:r>
              <a:rPr lang="ko-KR"/>
              <a:t>방문한 정점과 인접한 정점들을 탐색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6과 인접한 정점은 정점 3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3"/>
            </a:pPr>
            <a:r>
              <a:rPr lang="ko-KR"/>
              <a:t>경로 상의 가중치 합과 최단 거리 테이블 상의 값을 비교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3에 이르는 가중치의 합과 최단 거리 테이블 상의 값을 비교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정점 3에 이르는 가중치의 합은 2+2+1+3+2=10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10과 7 중 더 작은 값은 7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5" name="Google Shape;465;p4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66" name="Google Shape;46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9412" y="3051838"/>
            <a:ext cx="635317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그래프(40)</a:t>
            </a:r>
            <a:endParaRPr/>
          </a:p>
        </p:txBody>
      </p:sp>
      <p:sp>
        <p:nvSpPr>
          <p:cNvPr id="473" name="Google Shape;473;p4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74" name="Google Shape;474;p4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2" marL="1257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5"/>
            </a:pPr>
            <a:r>
              <a:rPr lang="ko-KR"/>
              <a:t>최단 거리 테이블 상의 값을 더 작은 값으로 갱신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최단 거리 테이블이 그대로 유지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더 이상 방문할 정점이 없으므로 탐색을 종료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정점 1에서 각 정점에 이르는 최단 거리</a:t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75" name="Google Shape;475;p4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76" name="Google Shape;47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8542" y="2693570"/>
            <a:ext cx="7728586" cy="2499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그래프(41)</a:t>
            </a:r>
            <a:endParaRPr/>
          </a:p>
        </p:txBody>
      </p:sp>
      <p:sp>
        <p:nvSpPr>
          <p:cNvPr id="483" name="Google Shape;483;p4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84" name="Google Shape;484;p4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85" name="Google Shape;485;p44"/>
          <p:cNvSpPr/>
          <p:nvPr/>
        </p:nvSpPr>
        <p:spPr>
          <a:xfrm flipH="1" rot="10800000">
            <a:off x="947738" y="1215200"/>
            <a:ext cx="10477499" cy="3635694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6" name="Google Shape;486;p44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487" name="Google Shape;487;p44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44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489" name="Google Shape;489;p44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490" name="Google Shape;490;p44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4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92" name="Google Shape;492;p44"/>
          <p:cNvSpPr txBox="1"/>
          <p:nvPr/>
        </p:nvSpPr>
        <p:spPr>
          <a:xfrm>
            <a:off x="1157664" y="1403796"/>
            <a:ext cx="10086597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에츠허르 다익스트라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다익스트라 알고리즘을 고안한 인물은 에츠허르 다익스트라(Edsger Wybe Dijkstra)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오늘날 컴퓨터 과학에 지대한 영향을 끼친 인물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다익스트라는 인터뷰에서 다익스트라 알고리즘이 ‘종이와 펜 없이 구현한 20분짜리 발명품’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약혼녀와 함께 암스테르담에서 쇼핑을 하고 있었던 다익스트라는 제법 지친 상태로 카페에 앉아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힘을 덜 들이며 최단 경로로 이동할 방법을 고민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 결과로 만들어진 알고리즘이 바로 방금 살펴본 다익스트라 알고리즘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3장 ‘운영체제’에서 학습한 세마포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세마포를 처음 고안한 인물도 바로 다익스트라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다익스트라는 이뿐만 아니라 구조적 프로그래밍, 병렬 알고리즘, 분산 알고리즘 등 다방면에서 뛰어난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연구적 발자취를 남겼고, 그 공로를 인정받아 튜링상을 수상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그래프(42)</a:t>
            </a:r>
            <a:endParaRPr/>
          </a:p>
        </p:txBody>
      </p:sp>
      <p:sp>
        <p:nvSpPr>
          <p:cNvPr id="499" name="Google Shape;499;p4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00" name="Google Shape;500;p4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501" name="Google Shape;501;p45"/>
          <p:cNvGrpSpPr/>
          <p:nvPr/>
        </p:nvGrpSpPr>
        <p:grpSpPr>
          <a:xfrm>
            <a:off x="839788" y="730544"/>
            <a:ext cx="1775535" cy="539106"/>
            <a:chOff x="6161061" y="445099"/>
            <a:chExt cx="1775535" cy="539106"/>
          </a:xfrm>
        </p:grpSpPr>
        <p:grpSp>
          <p:nvGrpSpPr>
            <p:cNvPr id="502" name="Google Shape;502;p45"/>
            <p:cNvGrpSpPr/>
            <p:nvPr/>
          </p:nvGrpSpPr>
          <p:grpSpPr>
            <a:xfrm>
              <a:off x="6161061" y="445099"/>
              <a:ext cx="1775535" cy="539106"/>
              <a:chOff x="6098958" y="375294"/>
              <a:chExt cx="2086708" cy="867580"/>
            </a:xfrm>
          </p:grpSpPr>
          <p:sp>
            <p:nvSpPr>
              <p:cNvPr id="503" name="Google Shape;503;p45"/>
              <p:cNvSpPr/>
              <p:nvPr/>
            </p:nvSpPr>
            <p:spPr>
              <a:xfrm>
                <a:off x="6098959" y="470518"/>
                <a:ext cx="2086707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45"/>
              <p:cNvSpPr/>
              <p:nvPr/>
            </p:nvSpPr>
            <p:spPr>
              <a:xfrm>
                <a:off x="6098958" y="375294"/>
                <a:ext cx="2015231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5" name="Google Shape;505;p45"/>
            <p:cNvSpPr txBox="1"/>
            <p:nvPr/>
          </p:nvSpPr>
          <p:spPr>
            <a:xfrm>
              <a:off x="6623123" y="445099"/>
              <a:ext cx="7248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TIP</a:t>
              </a:r>
              <a:endParaRPr b="1" sz="28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45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기술</a:t>
              </a:r>
              <a:b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면접</a:t>
              </a:r>
              <a:endParaRPr/>
            </a:p>
          </p:txBody>
        </p:sp>
      </p:grpSp>
      <p:sp>
        <p:nvSpPr>
          <p:cNvPr id="507" name="Google Shape;507;p45"/>
          <p:cNvSpPr txBox="1"/>
          <p:nvPr/>
        </p:nvSpPr>
        <p:spPr>
          <a:xfrm>
            <a:off x="2708949" y="829627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취업 멘토가 알려 주는 기술 면접 질문 15(1)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5"/>
          <p:cNvSpPr txBox="1"/>
          <p:nvPr/>
        </p:nvSpPr>
        <p:spPr>
          <a:xfrm>
            <a:off x="839788" y="1412875"/>
            <a:ext cx="10757247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화이트보드 면접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기술 면접에 출제되는 자료구조 문제에 대비할 때는 화이트보드, 구글 독스와 같이 ‘IDE가 아닌 수단’을 활용해 </a:t>
            </a:r>
            <a:b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코드를 설명하는 기술 면접(이하 화이트보드 면접)도 함께 대비하는 것이 좋음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화이트보드 면접에서는 코딩 테스트와 마찬가지로 자료구조(및 알고리즘)에 대한 전반적 이해를 묻는 질문이 많지만, </a:t>
            </a:r>
            <a:b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질문의 목적과 평가 방식이 코딩 테스트와는 차이가 있음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코딩 테스트에서는 주어진 문제 상황과 해결 조건에 대한 소스 코드를 묻는 경우가 많음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자료구조(및 알고리즘)뿐만 아니라 프로그래밍 언어에 대한 활용 능력도 함께 평가하기 때문에 상대적으로 질문의 길이가 길고 복잡한 소스 코드를 작성하게 됨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주어진 풀이 시간 안에만 테스트 케이스를 통과하면 코딩 테스트의 평가 목적을 달성한 것으로 간주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화이트보드 면접에서는 자료구조를 비롯해 특정 기능을 간단하게 구현하거나 주어진 소스 코드를 판단해야 하는 질문이 많음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상대적으로 질문의 길이가 짧고 단순한 소스 코드를 작성하는 대신, 소스 코드를 말로 설명해 내는 구술 </a:t>
            </a:r>
            <a:b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능력이 함께 필요한 경우가 많음 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IDE를 사용하지 않기 때문에 테스트 케이스나 프로그래밍 언어의 문법을 엄격하게 평가하지는 않지만 </a:t>
            </a:r>
            <a:b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이러한 소스코드를 왜 작성했는지, 제시된 소스 코드를 어떻게 평가하는지에 대해 면접관들이 납득할 수 있도록 설명하는 능력을 중요하게 평가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코딩 테스트와 화이트보드 면접의 질문은 그 목적과 평가 기준이 다름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코딩 테스트에서 작성한 소스 코드를 기술 면접에서 설명하도록 질문하는 방식으로 두 유형을 동시에 평가하는 기업도 많음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그래프(43)</a:t>
            </a:r>
            <a:endParaRPr/>
          </a:p>
        </p:txBody>
      </p:sp>
      <p:sp>
        <p:nvSpPr>
          <p:cNvPr id="515" name="Google Shape;515;p4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16" name="Google Shape;516;p4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517" name="Google Shape;517;p46"/>
          <p:cNvGrpSpPr/>
          <p:nvPr/>
        </p:nvGrpSpPr>
        <p:grpSpPr>
          <a:xfrm>
            <a:off x="839788" y="730544"/>
            <a:ext cx="1775535" cy="539106"/>
            <a:chOff x="6161061" y="445099"/>
            <a:chExt cx="1775535" cy="539106"/>
          </a:xfrm>
        </p:grpSpPr>
        <p:grpSp>
          <p:nvGrpSpPr>
            <p:cNvPr id="518" name="Google Shape;518;p46"/>
            <p:cNvGrpSpPr/>
            <p:nvPr/>
          </p:nvGrpSpPr>
          <p:grpSpPr>
            <a:xfrm>
              <a:off x="6161061" y="445099"/>
              <a:ext cx="1775535" cy="539106"/>
              <a:chOff x="6098958" y="375294"/>
              <a:chExt cx="2086708" cy="867580"/>
            </a:xfrm>
          </p:grpSpPr>
          <p:sp>
            <p:nvSpPr>
              <p:cNvPr id="519" name="Google Shape;519;p46"/>
              <p:cNvSpPr/>
              <p:nvPr/>
            </p:nvSpPr>
            <p:spPr>
              <a:xfrm>
                <a:off x="6098959" y="470518"/>
                <a:ext cx="2086707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46"/>
              <p:cNvSpPr/>
              <p:nvPr/>
            </p:nvSpPr>
            <p:spPr>
              <a:xfrm>
                <a:off x="6098958" y="375294"/>
                <a:ext cx="2015231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1" name="Google Shape;521;p46"/>
            <p:cNvSpPr txBox="1"/>
            <p:nvPr/>
          </p:nvSpPr>
          <p:spPr>
            <a:xfrm>
              <a:off x="6623123" y="445099"/>
              <a:ext cx="7248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TIP</a:t>
              </a:r>
              <a:endParaRPr b="1" sz="28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6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기술</a:t>
              </a:r>
              <a:b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면접</a:t>
              </a:r>
              <a:endParaRPr/>
            </a:p>
          </p:txBody>
        </p:sp>
      </p:grpSp>
      <p:sp>
        <p:nvSpPr>
          <p:cNvPr id="523" name="Google Shape;523;p46"/>
          <p:cNvSpPr txBox="1"/>
          <p:nvPr/>
        </p:nvSpPr>
        <p:spPr>
          <a:xfrm>
            <a:off x="2708949" y="829627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취업 멘토가 알려 주는 기술 면접 질문 15(2)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6"/>
          <p:cNvSpPr txBox="1"/>
          <p:nvPr/>
        </p:nvSpPr>
        <p:spPr>
          <a:xfrm>
            <a:off x="925695" y="143295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525" name="Google Shape;525;p46"/>
          <p:cNvSpPr txBox="1"/>
          <p:nvPr/>
        </p:nvSpPr>
        <p:spPr>
          <a:xfrm>
            <a:off x="2848011" y="1432956"/>
            <a:ext cx="87284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Q1. 다음 두 코드는 모두 정수형 리스트 ‘arr’을 인자로 전달받아 같은 작업을 수행하는 함수. 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두 코드 중 더 효율적이라고 판단하는 코드를 고르고, 그 이유를 설명</a:t>
            </a:r>
            <a:endParaRPr/>
          </a:p>
        </p:txBody>
      </p:sp>
      <p:sp>
        <p:nvSpPr>
          <p:cNvPr id="526" name="Google Shape;526;p46"/>
          <p:cNvSpPr txBox="1"/>
          <p:nvPr/>
        </p:nvSpPr>
        <p:spPr>
          <a:xfrm>
            <a:off x="925695" y="2050711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527" name="Google Shape;527;p46"/>
          <p:cNvSpPr txBox="1"/>
          <p:nvPr/>
        </p:nvSpPr>
        <p:spPr>
          <a:xfrm>
            <a:off x="2848010" y="2050711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Q2. 시간 복잡도와 빅 오 표기법의 차이를 설명</a:t>
            </a:r>
            <a:endParaRPr/>
          </a:p>
        </p:txBody>
      </p:sp>
      <p:sp>
        <p:nvSpPr>
          <p:cNvPr id="528" name="Google Shape;528;p46"/>
          <p:cNvSpPr txBox="1"/>
          <p:nvPr/>
        </p:nvSpPr>
        <p:spPr>
          <a:xfrm>
            <a:off x="925695" y="2423207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29" name="Google Shape;529;p46"/>
          <p:cNvSpPr txBox="1"/>
          <p:nvPr/>
        </p:nvSpPr>
        <p:spPr>
          <a:xfrm>
            <a:off x="2848011" y="2423207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Q3. 인코딩된 값과 해시 값의 차이를 설명</a:t>
            </a:r>
            <a:endParaRPr/>
          </a:p>
        </p:txBody>
      </p:sp>
      <p:sp>
        <p:nvSpPr>
          <p:cNvPr id="530" name="Google Shape;530;p46"/>
          <p:cNvSpPr txBox="1"/>
          <p:nvPr/>
        </p:nvSpPr>
        <p:spPr>
          <a:xfrm>
            <a:off x="925695" y="2806544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31" name="Google Shape;531;p46"/>
          <p:cNvSpPr txBox="1"/>
          <p:nvPr/>
        </p:nvSpPr>
        <p:spPr>
          <a:xfrm>
            <a:off x="2848010" y="2806544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Q4. 스택을 배열로 구현(push와 pop 연산은 반드시 구현해야 함)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6"/>
          <p:cNvSpPr txBox="1"/>
          <p:nvPr/>
        </p:nvSpPr>
        <p:spPr>
          <a:xfrm>
            <a:off x="925695" y="3199458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33" name="Google Shape;533;p46"/>
          <p:cNvSpPr txBox="1"/>
          <p:nvPr/>
        </p:nvSpPr>
        <p:spPr>
          <a:xfrm>
            <a:off x="2848010" y="3199458"/>
            <a:ext cx="91457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Q5. 큐를 배열로 구현(인큐와 디큐 연산은 반드시 구현해야 함)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6"/>
          <p:cNvSpPr txBox="1"/>
          <p:nvPr/>
        </p:nvSpPr>
        <p:spPr>
          <a:xfrm>
            <a:off x="925695" y="3571954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35" name="Google Shape;535;p46"/>
          <p:cNvSpPr txBox="1"/>
          <p:nvPr/>
        </p:nvSpPr>
        <p:spPr>
          <a:xfrm>
            <a:off x="2848011" y="3571954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Q6. 다음 그림의 자료구조가 무엇인지 설명하고, 간단한 코드로 구현</a:t>
            </a:r>
            <a:endParaRPr/>
          </a:p>
        </p:txBody>
      </p:sp>
      <p:sp>
        <p:nvSpPr>
          <p:cNvPr id="536" name="Google Shape;536;p46"/>
          <p:cNvSpPr txBox="1"/>
          <p:nvPr/>
        </p:nvSpPr>
        <p:spPr>
          <a:xfrm>
            <a:off x="925695" y="4490333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37" name="Google Shape;537;p46"/>
          <p:cNvSpPr txBox="1"/>
          <p:nvPr/>
        </p:nvSpPr>
        <p:spPr>
          <a:xfrm>
            <a:off x="2848010" y="4490333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Q8. 해시 충돌이 무엇이며, 어떻게 해시 충돌을 해결할 수 있는지 설명</a:t>
            </a:r>
            <a:endParaRPr/>
          </a:p>
        </p:txBody>
      </p:sp>
      <p:sp>
        <p:nvSpPr>
          <p:cNvPr id="538" name="Google Shape;538;p46"/>
          <p:cNvSpPr txBox="1"/>
          <p:nvPr/>
        </p:nvSpPr>
        <p:spPr>
          <a:xfrm>
            <a:off x="925695" y="4862829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539" name="Google Shape;539;p46"/>
          <p:cNvSpPr txBox="1"/>
          <p:nvPr/>
        </p:nvSpPr>
        <p:spPr>
          <a:xfrm>
            <a:off x="2848010" y="4862829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Q9. 해시 테이블의 장점과 단점을 설명</a:t>
            </a:r>
            <a:endParaRPr/>
          </a:p>
        </p:txBody>
      </p:sp>
      <p:sp>
        <p:nvSpPr>
          <p:cNvPr id="540" name="Google Shape;540;p46"/>
          <p:cNvSpPr txBox="1"/>
          <p:nvPr/>
        </p:nvSpPr>
        <p:spPr>
          <a:xfrm>
            <a:off x="925695" y="5199302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41" name="Google Shape;541;p46"/>
          <p:cNvSpPr txBox="1"/>
          <p:nvPr/>
        </p:nvSpPr>
        <p:spPr>
          <a:xfrm>
            <a:off x="2848010" y="5199302"/>
            <a:ext cx="85820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Q10. 배열 대신 연결 리스트를 사용하는 것이 프로그램의 성능에 유리한 경우가 있나?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만약 그렇다면, 그 이유는 무엇인가?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6"/>
          <p:cNvSpPr txBox="1"/>
          <p:nvPr/>
        </p:nvSpPr>
        <p:spPr>
          <a:xfrm>
            <a:off x="920898" y="391884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★★★</a:t>
            </a:r>
            <a:endParaRPr/>
          </a:p>
        </p:txBody>
      </p:sp>
      <p:sp>
        <p:nvSpPr>
          <p:cNvPr id="543" name="Google Shape;543;p46"/>
          <p:cNvSpPr txBox="1"/>
          <p:nvPr/>
        </p:nvSpPr>
        <p:spPr>
          <a:xfrm>
            <a:off x="2843213" y="3918846"/>
            <a:ext cx="85820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Q7. Q6에서 구현한 자료구조의 모든 노드를 중위 순회하는 코드를 구현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어떤 순서로 방문하게 되나?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그래프(44)</a:t>
            </a:r>
            <a:endParaRPr/>
          </a:p>
        </p:txBody>
      </p:sp>
      <p:sp>
        <p:nvSpPr>
          <p:cNvPr id="550" name="Google Shape;550;p4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51" name="Google Shape;551;p4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552" name="Google Shape;552;p47"/>
          <p:cNvGrpSpPr/>
          <p:nvPr/>
        </p:nvGrpSpPr>
        <p:grpSpPr>
          <a:xfrm>
            <a:off x="839788" y="730544"/>
            <a:ext cx="1775535" cy="539106"/>
            <a:chOff x="6161061" y="445099"/>
            <a:chExt cx="1775535" cy="539106"/>
          </a:xfrm>
        </p:grpSpPr>
        <p:grpSp>
          <p:nvGrpSpPr>
            <p:cNvPr id="553" name="Google Shape;553;p47"/>
            <p:cNvGrpSpPr/>
            <p:nvPr/>
          </p:nvGrpSpPr>
          <p:grpSpPr>
            <a:xfrm>
              <a:off x="6161061" y="445099"/>
              <a:ext cx="1775535" cy="539106"/>
              <a:chOff x="6098958" y="375294"/>
              <a:chExt cx="2086708" cy="867580"/>
            </a:xfrm>
          </p:grpSpPr>
          <p:sp>
            <p:nvSpPr>
              <p:cNvPr id="554" name="Google Shape;554;p47"/>
              <p:cNvSpPr/>
              <p:nvPr/>
            </p:nvSpPr>
            <p:spPr>
              <a:xfrm>
                <a:off x="6098959" y="470518"/>
                <a:ext cx="2086707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47"/>
              <p:cNvSpPr/>
              <p:nvPr/>
            </p:nvSpPr>
            <p:spPr>
              <a:xfrm>
                <a:off x="6098958" y="375294"/>
                <a:ext cx="2015231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6" name="Google Shape;556;p47"/>
            <p:cNvSpPr txBox="1"/>
            <p:nvPr/>
          </p:nvSpPr>
          <p:spPr>
            <a:xfrm>
              <a:off x="6623123" y="445099"/>
              <a:ext cx="7248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TIP</a:t>
              </a:r>
              <a:endParaRPr b="1" sz="28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7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기술</a:t>
              </a:r>
              <a:b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면접</a:t>
              </a:r>
              <a:endParaRPr/>
            </a:p>
          </p:txBody>
        </p:sp>
      </p:grpSp>
      <p:sp>
        <p:nvSpPr>
          <p:cNvPr id="558" name="Google Shape;558;p47"/>
          <p:cNvSpPr txBox="1"/>
          <p:nvPr/>
        </p:nvSpPr>
        <p:spPr>
          <a:xfrm>
            <a:off x="2708949" y="829627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취업 멘토가 알려 주는 기술 면접 질문 15(3)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47"/>
          <p:cNvSpPr txBox="1"/>
          <p:nvPr/>
        </p:nvSpPr>
        <p:spPr>
          <a:xfrm>
            <a:off x="925695" y="143295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560" name="Google Shape;560;p47"/>
          <p:cNvSpPr txBox="1"/>
          <p:nvPr/>
        </p:nvSpPr>
        <p:spPr>
          <a:xfrm>
            <a:off x="2848011" y="1432956"/>
            <a:ext cx="87284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Q11. 우선순위 큐는 어떻게 구현할 수 있는지 설명</a:t>
            </a:r>
            <a:endParaRPr/>
          </a:p>
        </p:txBody>
      </p:sp>
      <p:sp>
        <p:nvSpPr>
          <p:cNvPr id="561" name="Google Shape;561;p47"/>
          <p:cNvSpPr txBox="1"/>
          <p:nvPr/>
        </p:nvSpPr>
        <p:spPr>
          <a:xfrm>
            <a:off x="925695" y="1810871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562" name="Google Shape;562;p47"/>
          <p:cNvSpPr txBox="1"/>
          <p:nvPr/>
        </p:nvSpPr>
        <p:spPr>
          <a:xfrm>
            <a:off x="2848010" y="1810871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Q12. 깊이 우선 탐색과 너비 우선 탐색의 차이를 설명</a:t>
            </a:r>
            <a:endParaRPr/>
          </a:p>
        </p:txBody>
      </p:sp>
      <p:sp>
        <p:nvSpPr>
          <p:cNvPr id="563" name="Google Shape;563;p47"/>
          <p:cNvSpPr txBox="1"/>
          <p:nvPr/>
        </p:nvSpPr>
        <p:spPr>
          <a:xfrm>
            <a:off x="925695" y="2203785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64" name="Google Shape;564;p47"/>
          <p:cNvSpPr txBox="1"/>
          <p:nvPr/>
        </p:nvSpPr>
        <p:spPr>
          <a:xfrm>
            <a:off x="2848011" y="2203785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Q13. RB 트리란 무엇이며, 왜 RB 트리를 사용하는지 설명</a:t>
            </a:r>
            <a:endParaRPr/>
          </a:p>
        </p:txBody>
      </p:sp>
      <p:sp>
        <p:nvSpPr>
          <p:cNvPr id="565" name="Google Shape;565;p47"/>
          <p:cNvSpPr txBox="1"/>
          <p:nvPr/>
        </p:nvSpPr>
        <p:spPr>
          <a:xfrm>
            <a:off x="925695" y="2579853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66" name="Google Shape;566;p47"/>
          <p:cNvSpPr txBox="1"/>
          <p:nvPr/>
        </p:nvSpPr>
        <p:spPr>
          <a:xfrm>
            <a:off x="2848010" y="2579853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Q14. B 트리란 무엇이며, 왜 B 트리를 사용하는지 설명</a:t>
            </a:r>
            <a:endParaRPr/>
          </a:p>
        </p:txBody>
      </p:sp>
      <p:sp>
        <p:nvSpPr>
          <p:cNvPr id="567" name="Google Shape;567;p47"/>
          <p:cNvSpPr txBox="1"/>
          <p:nvPr/>
        </p:nvSpPr>
        <p:spPr>
          <a:xfrm>
            <a:off x="925695" y="2972767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68" name="Google Shape;568;p47"/>
          <p:cNvSpPr txBox="1"/>
          <p:nvPr/>
        </p:nvSpPr>
        <p:spPr>
          <a:xfrm>
            <a:off x="2848010" y="2972767"/>
            <a:ext cx="91457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Q15. 다음 그림의 자료구조가 무엇인지, 어떻게 코드로 구현이 가능한지 설명</a:t>
            </a:r>
            <a:endParaRPr/>
          </a:p>
        </p:txBody>
      </p:sp>
      <p:pic>
        <p:nvPicPr>
          <p:cNvPr id="569" name="Google Shape;5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5523" y="3457211"/>
            <a:ext cx="20955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8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그래프(2)</a:t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그래프는 기본적으로 데이터 간의 연결 관계를 표현하는 자료구조</a:t>
            </a:r>
            <a:endParaRPr/>
          </a:p>
        </p:txBody>
      </p:sp>
      <p:sp>
        <p:nvSpPr>
          <p:cNvPr id="87" name="Google Shape;87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862" y="1519237"/>
            <a:ext cx="82962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그래프(3)</a:t>
            </a:r>
            <a:endParaRPr/>
          </a:p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주요 그래프 유형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연결/비연결 그래프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방향/무방향 그래프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가중치 그래프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서브그래프</a:t>
            </a:r>
            <a:endParaRPr/>
          </a:p>
        </p:txBody>
      </p:sp>
      <p:sp>
        <p:nvSpPr>
          <p:cNvPr id="97" name="Google Shape;97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그래프(4)</a:t>
            </a:r>
            <a:endParaRPr/>
          </a:p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연결 그래프(connected graph)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그래프 상에 있는 임의의 두 정점 사이의 경로가 존재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비연결 그래프(disconnected graph)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어떤 정점 사이에는 경로가 존재하지 않음</a:t>
            </a:r>
            <a:endParaRPr/>
          </a:p>
        </p:txBody>
      </p:sp>
      <p:sp>
        <p:nvSpPr>
          <p:cNvPr id="106" name="Google Shape;106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575" y="2309812"/>
            <a:ext cx="75628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그래프(5)</a:t>
            </a:r>
            <a:endParaRPr/>
          </a:p>
        </p:txBody>
      </p:sp>
      <p:sp>
        <p:nvSpPr>
          <p:cNvPr id="114" name="Google Shape;114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방향 그래프(directed graph)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간선에 방향이 있는 그래프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무방향 그래프(undirected graph)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방향이 없는 그래프</a:t>
            </a:r>
            <a:endParaRPr/>
          </a:p>
        </p:txBody>
      </p:sp>
      <p:sp>
        <p:nvSpPr>
          <p:cNvPr id="116" name="Google Shape;116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362" y="2461889"/>
            <a:ext cx="48672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04-6 </a:t>
            </a:r>
            <a:r>
              <a:rPr lang="ko-KR"/>
              <a:t>그래프(6)</a:t>
            </a:r>
            <a:endParaRPr/>
          </a:p>
        </p:txBody>
      </p:sp>
      <p:sp>
        <p:nvSpPr>
          <p:cNvPr id="124" name="Google Shape;124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5" name="Google Shape;125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가중치 그래프(weighted graph)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간선에 가중치가 부여된 그래프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간선에 부여된 값인 가중치는 비용(cost)이라고도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간선에 부여할 수 있는 값이라면 양수든, 음수든 모두 가능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서브그래프(subgraph) - 부분 그래프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특정 그래프의 정점과 간선의 일부분으로 이루어진 그래프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아래의 H1, H2, H3은 그래프 G의 서브그래프</a:t>
            </a:r>
            <a:endParaRPr/>
          </a:p>
        </p:txBody>
      </p:sp>
      <p:sp>
        <p:nvSpPr>
          <p:cNvPr id="126" name="Google Shape;126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0556" y="3533334"/>
            <a:ext cx="70294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