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64" r:id="rId3"/>
    <p:sldId id="265" r:id="rId4"/>
    <p:sldId id="266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CCFF33"/>
    <a:srgbClr val="FFCCCC"/>
    <a:srgbClr val="99FF99"/>
    <a:srgbClr val="FF7C80"/>
    <a:srgbClr val="FFCC99"/>
    <a:srgbClr val="FFFF99"/>
    <a:srgbClr val="FFCC66"/>
    <a:srgbClr val="FF9933"/>
    <a:srgbClr val="99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6" autoAdjust="0"/>
    <p:restoredTop sz="94660"/>
  </p:normalViewPr>
  <p:slideViewPr>
    <p:cSldViewPr>
      <p:cViewPr varScale="1">
        <p:scale>
          <a:sx n="101" d="100"/>
          <a:sy n="101" d="100"/>
        </p:scale>
        <p:origin x="101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-23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A9FE1E17-38D0-4764-A605-7BB07631345D}" type="datetimeFigureOut">
              <a:rPr lang="ko-KR" altLang="en-US"/>
              <a:pPr>
                <a:defRPr/>
              </a:pPr>
              <a:t>2020-11-16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950B175-50B7-496C-B63E-4B4F03E07213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632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29AC604-D3AE-420D-B6DB-B04AB2882EA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8936" y="620688"/>
            <a:ext cx="5184576" cy="548043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54B34DD-1B4C-47F2-B776-93FE66BFB7E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46244" y="6204716"/>
            <a:ext cx="1970191" cy="49723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747EF5D-3ABF-4AB5-9C2A-08990B946E4D}"/>
              </a:ext>
            </a:extLst>
          </p:cNvPr>
          <p:cNvSpPr/>
          <p:nvPr userDrawn="1"/>
        </p:nvSpPr>
        <p:spPr>
          <a:xfrm>
            <a:off x="4134123" y="665945"/>
            <a:ext cx="4892686" cy="584775"/>
          </a:xfrm>
          <a:prstGeom prst="rect">
            <a:avLst/>
          </a:prstGeom>
          <a:solidFill>
            <a:srgbClr val="FFFF00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200" b="1" cap="none" spc="0" dirty="0">
                <a:ln w="10160">
                  <a:noFill/>
                  <a:prstDash val="solid"/>
                </a:ln>
                <a:solidFill>
                  <a:srgbClr val="FF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r>
              <a:rPr lang="ko-KR" altLang="en-US" sz="3200" b="1" cap="none" spc="0" dirty="0">
                <a:ln w="10160">
                  <a:noFill/>
                  <a:prstDash val="solid"/>
                </a:ln>
                <a:solidFill>
                  <a:srgbClr val="FF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장</a:t>
            </a:r>
            <a:r>
              <a:rPr lang="en-US" altLang="ko-KR" sz="3200" b="1" cap="none" spc="0" dirty="0">
                <a:ln w="10160">
                  <a:noFill/>
                  <a:prstDash val="solid"/>
                </a:ln>
                <a:solidFill>
                  <a:srgbClr val="FF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3200" b="1" cap="none" spc="0" dirty="0">
                <a:ln w="10160">
                  <a:noFill/>
                  <a:prstDash val="solid"/>
                </a:ln>
                <a:solidFill>
                  <a:srgbClr val="FF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우분투 리눅스 소개</a:t>
            </a:r>
            <a:endParaRPr lang="en-US" altLang="ko-KR" sz="3200" b="1" cap="none" spc="0" dirty="0">
              <a:ln w="10160">
                <a:noFill/>
                <a:prstDash val="solid"/>
              </a:ln>
              <a:solidFill>
                <a:srgbClr val="FF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별: 꼭짓점 32개 6">
            <a:extLst>
              <a:ext uri="{FF2B5EF4-FFF2-40B4-BE49-F238E27FC236}">
                <a16:creationId xmlns:a16="http://schemas.microsoft.com/office/drawing/2014/main" id="{E002449F-0D13-470D-AE72-339635DCFB7C}"/>
              </a:ext>
            </a:extLst>
          </p:cNvPr>
          <p:cNvSpPr/>
          <p:nvPr userDrawn="1"/>
        </p:nvSpPr>
        <p:spPr>
          <a:xfrm>
            <a:off x="6646244" y="3861048"/>
            <a:ext cx="1630570" cy="1540912"/>
          </a:xfrm>
          <a:prstGeom prst="star32">
            <a:avLst>
              <a:gd name="adj" fmla="val 45138"/>
            </a:avLst>
          </a:prstGeom>
          <a:solidFill>
            <a:srgbClr val="CC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우분투 </a:t>
            </a:r>
            <a:r>
              <a:rPr lang="en-US" altLang="ko-KR" sz="2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20.04</a:t>
            </a:r>
          </a:p>
          <a:p>
            <a:pPr algn="ctr"/>
            <a:r>
              <a:rPr lang="en-US" altLang="ko-KR" sz="2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LTS</a:t>
            </a:r>
            <a:endParaRPr lang="ko-KR" altLang="en-US" sz="2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7BEA61D-E59A-418E-9EA8-457FF330AEDF}"/>
              </a:ext>
            </a:extLst>
          </p:cNvPr>
          <p:cNvSpPr/>
          <p:nvPr userDrawn="1"/>
        </p:nvSpPr>
        <p:spPr>
          <a:xfrm>
            <a:off x="206527" y="6301845"/>
            <a:ext cx="550939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ko-KR" altLang="en-US" sz="2000" b="1" cap="none" spc="0" dirty="0">
                <a:ln/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카페  </a:t>
            </a:r>
            <a:r>
              <a:rPr lang="en-US" altLang="ko-KR" sz="2000" b="1" cap="none" spc="0" dirty="0">
                <a:ln/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sym typeface="Wingdings" panose="05000000000000000000" pitchFamily="2" charset="2"/>
              </a:rPr>
              <a:t>  </a:t>
            </a:r>
            <a:r>
              <a:rPr lang="en-US" altLang="ko-KR" sz="2000" b="1" cap="none" spc="0" dirty="0">
                <a:ln/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https://</a:t>
            </a:r>
            <a:r>
              <a:rPr lang="en-US" altLang="ko-KR" sz="2000" b="1" cap="none" spc="0" dirty="0" err="1">
                <a:ln/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cafe.naver.com</a:t>
            </a:r>
            <a:r>
              <a:rPr lang="en-US" altLang="ko-KR" sz="2000" b="1" cap="none" spc="0" dirty="0">
                <a:ln/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/thisisLinux</a:t>
            </a:r>
          </a:p>
        </p:txBody>
      </p:sp>
    </p:spTree>
    <p:extLst>
      <p:ext uri="{BB962C8B-B14F-4D97-AF65-F5344CB8AC3E}">
        <p14:creationId xmlns:p14="http://schemas.microsoft.com/office/powerpoint/2010/main" val="3459219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93685-C9C7-46A1-BE54-14BF41CEC4D6}" type="datetimeFigureOut">
              <a:rPr lang="en-US" altLang="ko-KR"/>
              <a:pPr>
                <a:defRPr/>
              </a:pPr>
              <a:t>11/16/2020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59A1A9-6617-4B03-8D81-72B941360C6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85820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086E2D-11AA-4D7A-97B8-811672594385}" type="datetimeFigureOut">
              <a:rPr lang="en-US" altLang="ko-KR"/>
              <a:pPr>
                <a:defRPr/>
              </a:pPr>
              <a:t>11/16/2020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AF3D2F-599A-49E6-9281-C2BD50F5B85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10843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428625" y="6581775"/>
            <a:ext cx="2573140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kumimoji="0" lang="ko-KR" altLang="en-US" sz="1400" b="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개정판</a:t>
            </a:r>
            <a:r>
              <a:rPr kumimoji="0" lang="en-US" altLang="ko-KR" sz="1400" b="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 </a:t>
            </a:r>
            <a:r>
              <a:rPr kumimoji="0" lang="ko-KR" altLang="en-US" sz="1400" b="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이것이 우분투 리눅스다</a:t>
            </a:r>
            <a:endParaRPr kumimoji="0" lang="ko-KR" altLang="en-US" sz="1400" b="0" dirty="0">
              <a:solidFill>
                <a:schemeClr val="accent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285750" y="0"/>
            <a:ext cx="2539478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dirty="0">
                <a:solidFill>
                  <a:srgbClr val="FFFF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02</a:t>
            </a:r>
            <a:r>
              <a:rPr kumimoji="0" lang="ko-KR" altLang="en-US" sz="1600" b="1" dirty="0">
                <a:solidFill>
                  <a:srgbClr val="FFFF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장</a:t>
            </a:r>
            <a:r>
              <a:rPr kumimoji="0" lang="en-US" altLang="ko-KR" sz="1600" b="1" dirty="0">
                <a:solidFill>
                  <a:srgbClr val="FFFF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 </a:t>
            </a:r>
            <a:r>
              <a:rPr kumimoji="0" lang="ko-KR" altLang="en-US" sz="1600" b="1" dirty="0">
                <a:solidFill>
                  <a:srgbClr val="FFFF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우분투 리눅스 소개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8358188" y="6550025"/>
            <a:ext cx="60144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49AC353A-281A-4504-9FE1-662E9EF17D8A}" type="slidenum">
              <a: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pPr eaLnBrk="1" hangingPunct="1"/>
              <a:t>‹#›</a:t>
            </a:fld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/7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5508104" y="0"/>
            <a:ext cx="321453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https://cafe.naver.com/thisisLinux</a:t>
            </a:r>
            <a:endParaRPr lang="ko-KR" altLang="en-US" sz="1400" b="1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642918"/>
            <a:ext cx="8229600" cy="642942"/>
          </a:xfrm>
        </p:spPr>
        <p:txBody>
          <a:bodyPr>
            <a:normAutofit/>
          </a:bodyPr>
          <a:lstStyle>
            <a:lvl1pPr>
              <a:defRPr sz="32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5143536"/>
          </a:xfrm>
        </p:spPr>
        <p:txBody>
          <a:bodyPr>
            <a:normAutofit/>
          </a:bodyPr>
          <a:lstStyle>
            <a:lvl1pPr>
              <a:defRPr sz="2400">
                <a:latin typeface="+mn-ea"/>
                <a:ea typeface="+mn-ea"/>
              </a:defRPr>
            </a:lvl1pPr>
            <a:lvl2pPr>
              <a:defRPr sz="24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20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6444208" y="6548338"/>
            <a:ext cx="1711174" cy="307777"/>
          </a:xfrm>
          <a:prstGeom prst="rect">
            <a:avLst/>
          </a:prstGeom>
          <a:solidFill>
            <a:srgbClr val="FF7C80"/>
          </a:solidFill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Ubuntu 20.04 LTS</a:t>
            </a:r>
            <a:endParaRPr lang="ko-KR" altLang="en-US" sz="1400" b="1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2463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70A40A-1095-4482-A81C-DE8D97CF4FAF}" type="datetimeFigureOut">
              <a:rPr lang="en-US" altLang="ko-KR"/>
              <a:pPr>
                <a:defRPr/>
              </a:pPr>
              <a:t>11/16/2020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510668-C776-4DEF-90B9-7FD1E5FDC33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69769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D9E67D-5DA1-4729-B991-E4DA6144546D}" type="datetimeFigureOut">
              <a:rPr lang="en-US" altLang="ko-KR"/>
              <a:pPr>
                <a:defRPr/>
              </a:pPr>
              <a:t>11/16/2020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994A34-7693-4DA8-87B2-5F89B278748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91498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/>
          <a:lstStyle>
            <a:lvl1pPr>
              <a:defRPr sz="4000" b="0" i="0" cap="none" baseline="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2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D4FCB4-DCC3-4812-BAA4-E89A66CCAA25}" type="datetimeFigureOut">
              <a:rPr lang="en-US" altLang="ko-KR"/>
              <a:pPr>
                <a:defRPr/>
              </a:pPr>
              <a:t>11/16/2020</a:t>
            </a:fld>
            <a:endParaRPr lang="en-US" altLang="ko-KR"/>
          </a:p>
        </p:txBody>
      </p:sp>
      <p:sp>
        <p:nvSpPr>
          <p:cNvPr id="8" name="슬라이드 번호 개체 틀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17B28E1-79AC-48A3-9558-454E42DE4EDC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9" name="바닥글 개체 틀 2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59397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583363" y="612775"/>
            <a:ext cx="957262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101D40-AEA9-4F59-9273-3AE4BD34FFDA}" type="datetimeFigureOut">
              <a:rPr lang="en-US" altLang="ko-KR"/>
              <a:pPr>
                <a:defRPr/>
              </a:pPr>
              <a:t>11/16/2020</a:t>
            </a:fld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EA269F-E158-42D9-816A-B30CB7545EE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5787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4D789F-1FA5-4F5C-A900-FE73EF265E54}" type="datetimeFigureOut">
              <a:rPr lang="en-US" altLang="ko-KR"/>
              <a:pPr>
                <a:defRPr/>
              </a:pPr>
              <a:t>11/16/2020</a:t>
            </a:fld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375B4C-030A-4FCD-9864-787CE94FAE1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57792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6F9F45-433C-435F-9729-7CA4AF07A0F6}" type="datetimeFigureOut">
              <a:rPr lang="en-US" altLang="ko-KR"/>
              <a:pPr>
                <a:defRPr/>
              </a:pPr>
              <a:t>11/16/2020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71BBA6-43EC-4C88-96A0-166A32778D2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36932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ko-KR" altLang="en-US" noProof="0"/>
              <a:t>그림을 추가하려면 아이콘을 클릭하십시오</a:t>
            </a:r>
            <a:endParaRPr 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6D0103-5A9F-48FB-917D-308A742FCF20}" type="datetimeFigureOut">
              <a:rPr lang="en-US" altLang="ko-KR"/>
              <a:pPr>
                <a:defRPr/>
              </a:pPr>
              <a:t>11/16/2020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6FC6B0-8FED-4CA7-8A00-7E8567A752B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27900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366713"/>
            <a:ext cx="9144000" cy="84137"/>
          </a:xfrm>
          <a:prstGeom prst="rect">
            <a:avLst/>
          </a:prstGeom>
          <a:solidFill>
            <a:srgbClr val="FFCC99">
              <a:alpha val="49804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0" y="0"/>
            <a:ext cx="9144000" cy="311150"/>
          </a:xfrm>
          <a:prstGeom prst="rect">
            <a:avLst/>
          </a:prstGeom>
          <a:solidFill>
            <a:srgbClr val="FF9933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0" y="307975"/>
            <a:ext cx="9144000" cy="92075"/>
          </a:xfrm>
          <a:prstGeom prst="rect">
            <a:avLst/>
          </a:prstGeom>
          <a:solidFill>
            <a:srgbClr val="FFCC66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 flipV="1">
            <a:off x="5410200" y="360363"/>
            <a:ext cx="3733800" cy="90487"/>
          </a:xfrm>
          <a:prstGeom prst="rect">
            <a:avLst/>
          </a:prstGeom>
          <a:solidFill>
            <a:srgbClr val="FFFF99">
              <a:alpha val="5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 flipV="1">
            <a:off x="5410200" y="439738"/>
            <a:ext cx="3733800" cy="180975"/>
          </a:xfrm>
          <a:prstGeom prst="rect">
            <a:avLst/>
          </a:prstGeom>
          <a:solidFill>
            <a:srgbClr val="FFFF99">
              <a:alpha val="49804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 useBgFill="1">
        <p:nvSpPr>
          <p:cNvPr id="33" name="모서리가 둥근 직사각형 32"/>
          <p:cNvSpPr/>
          <p:nvPr/>
        </p:nvSpPr>
        <p:spPr bwMode="white">
          <a:xfrm>
            <a:off x="5407025" y="496888"/>
            <a:ext cx="3063875" cy="2857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 useBgFill="1">
        <p:nvSpPr>
          <p:cNvPr id="34" name="모서리가 둥근 직사각형 33"/>
          <p:cNvSpPr/>
          <p:nvPr/>
        </p:nvSpPr>
        <p:spPr bwMode="white">
          <a:xfrm>
            <a:off x="7373938" y="588963"/>
            <a:ext cx="1600200" cy="3651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5" name="직사각형 34"/>
          <p:cNvSpPr/>
          <p:nvPr/>
        </p:nvSpPr>
        <p:spPr bwMode="invGray">
          <a:xfrm>
            <a:off x="9085263" y="-1588"/>
            <a:ext cx="57150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6" name="직사각형 35"/>
          <p:cNvSpPr/>
          <p:nvPr/>
        </p:nvSpPr>
        <p:spPr bwMode="invGray">
          <a:xfrm>
            <a:off x="9043988" y="-1588"/>
            <a:ext cx="28575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7" name="직사각형 36"/>
          <p:cNvSpPr/>
          <p:nvPr/>
        </p:nvSpPr>
        <p:spPr bwMode="invGray">
          <a:xfrm>
            <a:off x="9024938" y="-1588"/>
            <a:ext cx="9525" cy="620713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8" name="직사각형 37"/>
          <p:cNvSpPr/>
          <p:nvPr/>
        </p:nvSpPr>
        <p:spPr bwMode="invGray">
          <a:xfrm>
            <a:off x="8975725" y="-1588"/>
            <a:ext cx="26988" cy="620713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9" name="직사각형 38"/>
          <p:cNvSpPr/>
          <p:nvPr/>
        </p:nvSpPr>
        <p:spPr bwMode="invGray">
          <a:xfrm>
            <a:off x="8915400" y="0"/>
            <a:ext cx="55563" cy="585788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40" name="직사각형 39"/>
          <p:cNvSpPr/>
          <p:nvPr/>
        </p:nvSpPr>
        <p:spPr bwMode="invGray">
          <a:xfrm>
            <a:off x="8874125" y="0"/>
            <a:ext cx="7938" cy="585788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1039" name="제목 개체 틀 21"/>
          <p:cNvSpPr>
            <a:spLocks noGrp="1"/>
          </p:cNvSpPr>
          <p:nvPr>
            <p:ph type="title"/>
          </p:nvPr>
        </p:nvSpPr>
        <p:spPr bwMode="auto"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40" name="텍스트 개체 틀 12"/>
          <p:cNvSpPr>
            <a:spLocks noGrp="1"/>
          </p:cNvSpPr>
          <p:nvPr>
            <p:ph type="body" idx="1"/>
          </p:nvPr>
        </p:nvSpPr>
        <p:spPr bwMode="auto">
          <a:xfrm>
            <a:off x="457200" y="2249488"/>
            <a:ext cx="8229600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latinLnBrk="0">
              <a:defRPr kumimoji="0" sz="800">
                <a:solidFill>
                  <a:schemeClr val="accent2"/>
                </a:solidFill>
                <a:latin typeface="Georgia" pitchFamily="18" charset="0"/>
              </a:defRPr>
            </a:lvl1pPr>
          </a:lstStyle>
          <a:p>
            <a:pPr>
              <a:defRPr/>
            </a:pPr>
            <a:fld id="{04372308-AE4D-4F5B-A5F4-8D5BDCABB86D}" type="datetimeFigureOut">
              <a:rPr lang="en-US" altLang="ko-KR"/>
              <a:pPr>
                <a:defRPr/>
              </a:pPr>
              <a:t>11/16/2020</a:t>
            </a:fld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0">
              <a:defRPr kumimoji="0" sz="800">
                <a:solidFill>
                  <a:schemeClr val="accent2"/>
                </a:solidFill>
                <a:latin typeface="Georgia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174038" y="1588"/>
            <a:ext cx="762000" cy="3667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latinLnBrk="0">
              <a:defRPr kumimoji="0">
                <a:solidFill>
                  <a:srgbClr val="FFFFFF"/>
                </a:solidFill>
                <a:latin typeface="Georgia" panose="02040502050405020303" pitchFamily="18" charset="0"/>
              </a:defRPr>
            </a:lvl1pPr>
          </a:lstStyle>
          <a:p>
            <a:fld id="{80EA332E-FF14-428F-B02F-D0E6231A0C16}" type="slidenum">
              <a:rPr lang="en-US" altLang="ko-KR"/>
              <a:pPr/>
              <a:t>‹#›</a:t>
            </a:fld>
            <a:endParaRPr lang="en-US" altLang="ko-KR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1" r:id="rId1"/>
    <p:sldLayoutId id="2147483992" r:id="rId2"/>
    <p:sldLayoutId id="2147483993" r:id="rId3"/>
    <p:sldLayoutId id="2147483994" r:id="rId4"/>
    <p:sldLayoutId id="2147483995" r:id="rId5"/>
    <p:sldLayoutId id="2147483996" r:id="rId6"/>
    <p:sldLayoutId id="2147483997" r:id="rId7"/>
    <p:sldLayoutId id="2147483998" r:id="rId8"/>
    <p:sldLayoutId id="2147483999" r:id="rId9"/>
    <p:sldLayoutId id="2147484000" r:id="rId10"/>
    <p:sldLayoutId id="2147484001" r:id="rId11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9pPr>
    </p:titleStyle>
    <p:bodyStyle>
      <a:lvl1pPr marL="365125" indent="-255588" algn="l" rtl="0" eaLnBrk="0" fontAlgn="base" latinLnBrk="1" hangingPunct="0">
        <a:spcBef>
          <a:spcPts val="300"/>
        </a:spcBef>
        <a:spcAft>
          <a:spcPct val="0"/>
        </a:spcAft>
        <a:buClr>
          <a:srgbClr val="A04DA3"/>
        </a:buClr>
        <a:buFont typeface="Georgia" panose="02040502050405020303" pitchFamily="18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7225" indent="-246063" algn="l" rtl="0" eaLnBrk="0" fontAlgn="base" latinLnBrk="1" hangingPunct="0">
        <a:spcBef>
          <a:spcPts val="300"/>
        </a:spcBef>
        <a:spcAft>
          <a:spcPct val="0"/>
        </a:spcAft>
        <a:buClr>
          <a:schemeClr val="accent2"/>
        </a:buClr>
        <a:buFont typeface="Georgia" panose="02040502050405020303" pitchFamily="18" charset="0"/>
        <a:buChar char="▫"/>
        <a:defRPr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2338" indent="-219075" algn="l" rtl="0" eaLnBrk="0" fontAlgn="base" latinLnBrk="1" hangingPunct="0">
        <a:spcBef>
          <a:spcPts val="300"/>
        </a:spcBef>
        <a:spcAft>
          <a:spcPct val="0"/>
        </a:spcAft>
        <a:buClr>
          <a:schemeClr val="accent1"/>
        </a:buClr>
        <a:buFont typeface="Wingdings 2" panose="05020102010507070707" pitchFamily="18" charset="2"/>
        <a:buChar char="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13" indent="-200025" algn="l" rtl="0" eaLnBrk="0" fontAlgn="base" latinLnBrk="1" hangingPunct="0">
        <a:spcBef>
          <a:spcPts val="300"/>
        </a:spcBef>
        <a:spcAft>
          <a:spcPct val="0"/>
        </a:spcAft>
        <a:buClr>
          <a:schemeClr val="accent1"/>
        </a:buClr>
        <a:buFont typeface="Wingdings 2" panose="05020102010507070707" pitchFamily="18" charset="2"/>
        <a:buChar char=""/>
        <a:defRPr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063" indent="-182563" algn="l" rtl="0" eaLnBrk="0" fontAlgn="base" latinLnBrk="1" hangingPunct="0">
        <a:spcBef>
          <a:spcPts val="300"/>
        </a:spcBef>
        <a:spcAft>
          <a:spcPct val="0"/>
        </a:spcAft>
        <a:buClr>
          <a:srgbClr val="A04DA3"/>
        </a:buClr>
        <a:buFont typeface="Georgia" panose="02040502050405020303" pitchFamily="18" charset="0"/>
        <a:buChar char="▫"/>
        <a:defRPr sz="2000" kern="1200">
          <a:solidFill>
            <a:srgbClr val="A04DA3"/>
          </a:solidFill>
          <a:latin typeface="+mn-lt"/>
          <a:ea typeface="+mn-ea"/>
          <a:cs typeface="+mn-cs"/>
        </a:defRPr>
      </a:lvl5pPr>
      <a:lvl6pPr marL="1609344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ko-KR" altLang="en-US" sz="2800" dirty="0">
                <a:latin typeface="나눔스퀘어 Bold"/>
              </a:rPr>
              <a:t>리눅스의 개요</a:t>
            </a:r>
            <a:r>
              <a:rPr lang="en-US" altLang="ko-KR" sz="2800" dirty="0">
                <a:latin typeface="나눔스퀘어 Bold"/>
              </a:rPr>
              <a:t>  </a:t>
            </a:r>
            <a:endParaRPr lang="ko-KR" altLang="en-US" sz="2800" dirty="0">
              <a:solidFill>
                <a:srgbClr val="00B050"/>
              </a:solidFill>
              <a:latin typeface="나눔스퀘어 Bold"/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4714875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>
                <a:latin typeface="나눔스퀘어 Bold"/>
              </a:rPr>
              <a:t>리눅스 </a:t>
            </a:r>
            <a:r>
              <a:rPr lang="en-US" altLang="ko-KR" dirty="0">
                <a:latin typeface="나눔스퀘어 Bold"/>
              </a:rPr>
              <a:t>= </a:t>
            </a:r>
            <a:r>
              <a:rPr lang="ko-KR" altLang="en-US" dirty="0">
                <a:latin typeface="나눔스퀘어 Bold"/>
              </a:rPr>
              <a:t>무료 유닉스</a:t>
            </a:r>
            <a:endParaRPr lang="en-US" altLang="ko-KR" dirty="0">
              <a:latin typeface="나눔스퀘어 Bold"/>
            </a:endParaRPr>
          </a:p>
          <a:p>
            <a:pPr eaLnBrk="1" hangingPunct="1">
              <a:defRPr/>
            </a:pPr>
            <a:r>
              <a:rPr lang="en-US" altLang="ko-KR" dirty="0">
                <a:latin typeface="나눔스퀘어 Bold"/>
              </a:rPr>
              <a:t>1991</a:t>
            </a:r>
            <a:r>
              <a:rPr lang="ko-KR" altLang="en-US" dirty="0">
                <a:latin typeface="나눔스퀘어 Bold"/>
              </a:rPr>
              <a:t>년 </a:t>
            </a:r>
            <a:r>
              <a:rPr lang="en-US" altLang="ko-KR" dirty="0">
                <a:latin typeface="나눔스퀘어 Bold"/>
              </a:rPr>
              <a:t>‘</a:t>
            </a:r>
            <a:r>
              <a:rPr lang="ko-KR" altLang="en-US" dirty="0">
                <a:latin typeface="나눔스퀘어 Bold"/>
              </a:rPr>
              <a:t>리누스 </a:t>
            </a:r>
            <a:r>
              <a:rPr lang="ko-KR" altLang="en-US" dirty="0" err="1">
                <a:latin typeface="나눔스퀘어 Bold"/>
              </a:rPr>
              <a:t>토르발스</a:t>
            </a:r>
            <a:r>
              <a:rPr lang="en-US" altLang="ko-KR" dirty="0">
                <a:latin typeface="나눔스퀘어 Bold"/>
              </a:rPr>
              <a:t>’</a:t>
            </a:r>
            <a:r>
              <a:rPr lang="ko-KR" altLang="en-US" dirty="0">
                <a:latin typeface="나눔스퀘어 Bold"/>
              </a:rPr>
              <a:t>가 버전 </a:t>
            </a:r>
            <a:r>
              <a:rPr lang="en-US" altLang="ko-KR" dirty="0">
                <a:latin typeface="나눔스퀘어 Bold"/>
              </a:rPr>
              <a:t>0.01</a:t>
            </a:r>
            <a:r>
              <a:rPr lang="ko-KR" altLang="en-US" dirty="0">
                <a:latin typeface="나눔스퀘어 Bold"/>
              </a:rPr>
              <a:t>을 최초로 작성</a:t>
            </a:r>
            <a:endParaRPr lang="en-US" altLang="ko-KR" dirty="0">
              <a:latin typeface="나눔스퀘어 Bold"/>
            </a:endParaRPr>
          </a:p>
          <a:p>
            <a:pPr eaLnBrk="1" hangingPunct="1">
              <a:defRPr/>
            </a:pPr>
            <a:r>
              <a:rPr lang="en-US" altLang="ko-KR" dirty="0">
                <a:latin typeface="나눔스퀘어 Bold"/>
              </a:rPr>
              <a:t>1992</a:t>
            </a:r>
            <a:r>
              <a:rPr lang="ko-KR" altLang="en-US" dirty="0">
                <a:latin typeface="나눔스퀘어 Bold"/>
              </a:rPr>
              <a:t>년 </a:t>
            </a:r>
            <a:r>
              <a:rPr lang="en-US" altLang="ko-KR" dirty="0">
                <a:latin typeface="나눔스퀘어 Bold"/>
              </a:rPr>
              <a:t>0.02 </a:t>
            </a:r>
            <a:r>
              <a:rPr lang="ko-KR" altLang="en-US" dirty="0">
                <a:latin typeface="나눔스퀘어 Bold"/>
              </a:rPr>
              <a:t>버전을 공개하면서 시작됨</a:t>
            </a:r>
            <a:endParaRPr lang="en-US" altLang="ko-KR" dirty="0">
              <a:latin typeface="나눔스퀘어 Bold"/>
            </a:endParaRPr>
          </a:p>
          <a:p>
            <a:pPr eaLnBrk="1" hangingPunct="1">
              <a:defRPr/>
            </a:pPr>
            <a:r>
              <a:rPr lang="ko-KR" altLang="en-US" dirty="0">
                <a:latin typeface="나눔스퀘어 Bold"/>
              </a:rPr>
              <a:t>리누스 </a:t>
            </a:r>
            <a:r>
              <a:rPr lang="ko-KR" altLang="en-US" dirty="0" err="1">
                <a:latin typeface="나눔스퀘어 Bold"/>
              </a:rPr>
              <a:t>토르발스는</a:t>
            </a:r>
            <a:r>
              <a:rPr lang="ko-KR" altLang="en-US" dirty="0">
                <a:latin typeface="나눔스퀘어 Bold"/>
              </a:rPr>
              <a:t> 커널</a:t>
            </a:r>
            <a:r>
              <a:rPr lang="en-US" altLang="ko-KR" dirty="0">
                <a:latin typeface="나눔스퀘어 Bold"/>
              </a:rPr>
              <a:t>(Kernel)</a:t>
            </a:r>
            <a:r>
              <a:rPr lang="ko-KR" altLang="en-US" dirty="0">
                <a:latin typeface="나눔스퀘어 Bold"/>
              </a:rPr>
              <a:t>만 개발함</a:t>
            </a:r>
            <a:endParaRPr lang="en-US" altLang="ko-KR" dirty="0">
              <a:latin typeface="나눔스퀘어 Bold"/>
            </a:endParaRPr>
          </a:p>
          <a:p>
            <a:pPr eaLnBrk="1" hangingPunct="1">
              <a:defRPr/>
            </a:pPr>
            <a:r>
              <a:rPr lang="ko-KR" altLang="en-US" dirty="0" err="1">
                <a:latin typeface="나눔스퀘어 Bold"/>
              </a:rPr>
              <a:t>배포판의</a:t>
            </a:r>
            <a:r>
              <a:rPr lang="ko-KR" altLang="en-US" dirty="0">
                <a:latin typeface="나눔스퀘어 Bold"/>
              </a:rPr>
              <a:t> 구성</a:t>
            </a:r>
            <a:endParaRPr lang="en-US" altLang="ko-KR" sz="2000" dirty="0">
              <a:latin typeface="나눔스퀘어 Bold"/>
            </a:endParaRPr>
          </a:p>
          <a:p>
            <a:pPr eaLnBrk="1" hangingPunct="1">
              <a:defRPr/>
            </a:pPr>
            <a:endParaRPr lang="en-US" altLang="ko-KR" sz="2000" dirty="0">
              <a:latin typeface="나눔스퀘어 Bold"/>
            </a:endParaRPr>
          </a:p>
          <a:p>
            <a:pPr lvl="1" eaLnBrk="1" hangingPunct="1">
              <a:defRPr/>
            </a:pPr>
            <a:endParaRPr lang="en-US" altLang="ko-KR" sz="2000" dirty="0">
              <a:latin typeface="나눔스퀘어 Bold"/>
            </a:endParaRPr>
          </a:p>
          <a:p>
            <a:pPr lvl="1" eaLnBrk="1" hangingPunct="1">
              <a:defRPr/>
            </a:pPr>
            <a:endParaRPr lang="ko-KR" altLang="en-US" sz="2000" dirty="0">
              <a:latin typeface="나눔스퀘어 Bold"/>
            </a:endParaRPr>
          </a:p>
        </p:txBody>
      </p:sp>
      <p:sp>
        <p:nvSpPr>
          <p:cNvPr id="7" name="가로로 말린 두루마리 모양 6"/>
          <p:cNvSpPr/>
          <p:nvPr/>
        </p:nvSpPr>
        <p:spPr>
          <a:xfrm>
            <a:off x="2915816" y="3326848"/>
            <a:ext cx="4143375" cy="573211"/>
          </a:xfrm>
          <a:prstGeom prst="horizontalScroll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ko-KR" altLang="en-US" sz="1400">
                <a:solidFill>
                  <a:srgbClr val="0070C0"/>
                </a:solidFill>
                <a:latin typeface="나눔스퀘어 Bold"/>
              </a:rPr>
              <a:t>우분투</a:t>
            </a:r>
            <a:r>
              <a:rPr lang="en-US" altLang="ko-KR" sz="1400" dirty="0">
                <a:solidFill>
                  <a:srgbClr val="0070C0"/>
                </a:solidFill>
                <a:latin typeface="나눔스퀘어 Bold"/>
              </a:rPr>
              <a:t> </a:t>
            </a:r>
            <a:r>
              <a:rPr lang="ko-KR" altLang="en-US" sz="1400" dirty="0">
                <a:solidFill>
                  <a:srgbClr val="0070C0"/>
                </a:solidFill>
                <a:latin typeface="나눔스퀘어 Bold"/>
              </a:rPr>
              <a:t>리눅스도 많은 배포판 중 한가지임</a:t>
            </a:r>
            <a:r>
              <a:rPr lang="en-US" altLang="ko-KR" sz="1400" dirty="0">
                <a:solidFill>
                  <a:srgbClr val="0070C0"/>
                </a:solidFill>
                <a:latin typeface="나눔스퀘어 Bold"/>
              </a:rPr>
              <a:t>.</a:t>
            </a:r>
            <a:endParaRPr lang="ko-KR" altLang="en-US" sz="1400" dirty="0">
              <a:latin typeface="나눔스퀘어 Bold"/>
            </a:endParaRPr>
          </a:p>
        </p:txBody>
      </p:sp>
      <p:sp>
        <p:nvSpPr>
          <p:cNvPr id="6" name="말풍선: 타원형 5">
            <a:extLst>
              <a:ext uri="{FF2B5EF4-FFF2-40B4-BE49-F238E27FC236}">
                <a16:creationId xmlns:a16="http://schemas.microsoft.com/office/drawing/2014/main" id="{7C37C00F-E9D6-4504-AE05-B2BC0D21FE3A}"/>
              </a:ext>
            </a:extLst>
          </p:cNvPr>
          <p:cNvSpPr/>
          <p:nvPr/>
        </p:nvSpPr>
        <p:spPr>
          <a:xfrm>
            <a:off x="3118365" y="714375"/>
            <a:ext cx="1152128" cy="410369"/>
          </a:xfrm>
          <a:prstGeom prst="wedgeEllipseCallout">
            <a:avLst>
              <a:gd name="adj1" fmla="val -66556"/>
              <a:gd name="adj2" fmla="val 47936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스퀘어 Bold"/>
                <a:ea typeface="나눔고딕 ExtraBold" panose="020D0904000000000000" pitchFamily="50" charset="-127"/>
              </a:rPr>
              <a:t>59</a:t>
            </a:r>
            <a:r>
              <a:rPr lang="ko-KR" altLang="en-US" dirty="0">
                <a:solidFill>
                  <a:schemeClr val="bg1"/>
                </a:solidFill>
                <a:latin typeface="나눔스퀘어 Bold"/>
                <a:ea typeface="나눔고딕 ExtraBold" panose="020D0904000000000000" pitchFamily="50" charset="-127"/>
              </a:rPr>
              <a:t>쪽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A228E51-252A-4F54-B2FB-E3DA015B8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3934922"/>
            <a:ext cx="4676190" cy="2361905"/>
          </a:xfrm>
          <a:prstGeom prst="rect">
            <a:avLst/>
          </a:prstGeom>
        </p:spPr>
      </p:pic>
      <p:pic>
        <p:nvPicPr>
          <p:cNvPr id="9" name="그림 8" descr="사람, 남자, 실내, 쥐고있는이(가) 표시된 사진&#10;&#10;자동 생성된 설명">
            <a:extLst>
              <a:ext uri="{FF2B5EF4-FFF2-40B4-BE49-F238E27FC236}">
                <a16:creationId xmlns:a16="http://schemas.microsoft.com/office/drawing/2014/main" id="{FC285305-4F5F-48B9-8E5A-0EC21A7D402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5391" y="2183123"/>
            <a:ext cx="1377777" cy="1916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881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en-US" altLang="ko-KR" sz="2800" dirty="0"/>
              <a:t>GNU </a:t>
            </a:r>
            <a:r>
              <a:rPr lang="ko-KR" altLang="en-US" sz="2800" dirty="0"/>
              <a:t>프로젝트</a:t>
            </a:r>
            <a:r>
              <a:rPr lang="en-US" altLang="ko-KR" sz="2800" dirty="0"/>
              <a:t>  </a:t>
            </a:r>
            <a:endParaRPr lang="ko-KR" altLang="en-US" sz="2800" dirty="0">
              <a:solidFill>
                <a:srgbClr val="00B050"/>
              </a:solidFill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143500"/>
          </a:xfrm>
        </p:spPr>
        <p:txBody>
          <a:bodyPr/>
          <a:lstStyle/>
          <a:p>
            <a:pPr>
              <a:defRPr/>
            </a:pPr>
            <a:r>
              <a:rPr lang="en-US" altLang="ko-KR" sz="2000" dirty="0"/>
              <a:t>1984</a:t>
            </a:r>
            <a:r>
              <a:rPr lang="ko-KR" altLang="en-US" sz="2000" dirty="0"/>
              <a:t>년에 </a:t>
            </a:r>
            <a:r>
              <a:rPr lang="ko-KR" altLang="en-US" sz="2000" dirty="0" err="1"/>
              <a:t>리차드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스톨만</a:t>
            </a:r>
            <a:r>
              <a:rPr lang="en-US" altLang="ko-KR" sz="2000" dirty="0"/>
              <a:t>(Richard Stallman)</a:t>
            </a:r>
            <a:r>
              <a:rPr lang="ko-KR" altLang="en-US" sz="2000" dirty="0"/>
              <a:t>에 의해서</a:t>
            </a:r>
            <a:br>
              <a:rPr lang="en-US" altLang="ko-KR" sz="2000" dirty="0"/>
            </a:br>
            <a:r>
              <a:rPr lang="en-US" altLang="ko-KR" sz="2000" dirty="0"/>
              <a:t>GNU </a:t>
            </a:r>
            <a:r>
              <a:rPr lang="ko-KR" altLang="en-US" sz="2000" dirty="0"/>
              <a:t>프로젝트가 시작</a:t>
            </a:r>
            <a:endParaRPr lang="en-US" altLang="ko-KR" sz="2000" dirty="0"/>
          </a:p>
          <a:p>
            <a:pPr>
              <a:defRPr/>
            </a:pPr>
            <a:r>
              <a:rPr lang="ko-KR" altLang="en-US" sz="2000" dirty="0"/>
              <a:t>목표는 ‘모두가 공유할 수 있는 소프트웨어’</a:t>
            </a:r>
            <a:r>
              <a:rPr lang="ko-KR" altLang="en-US" sz="2000" dirty="0" err="1"/>
              <a:t>를</a:t>
            </a:r>
            <a:r>
              <a:rPr lang="ko-KR" altLang="en-US" sz="2000" dirty="0"/>
              <a:t> 만드는 것</a:t>
            </a:r>
            <a:endParaRPr lang="en-US" altLang="ko-KR" sz="2000" dirty="0"/>
          </a:p>
          <a:p>
            <a:pPr>
              <a:defRPr/>
            </a:pPr>
            <a:r>
              <a:rPr lang="ko-KR" altLang="en-US" sz="2000" dirty="0" err="1"/>
              <a:t>리차드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스톨만은</a:t>
            </a:r>
            <a:r>
              <a:rPr lang="ko-KR" altLang="en-US" sz="2000" dirty="0"/>
              <a:t> </a:t>
            </a:r>
            <a:r>
              <a:rPr lang="en-US" altLang="ko-KR" sz="2000" dirty="0"/>
              <a:t>1985</a:t>
            </a:r>
            <a:r>
              <a:rPr lang="ko-KR" altLang="en-US" sz="2000" dirty="0"/>
              <a:t>년에 자유 소프트웨어 재단</a:t>
            </a:r>
            <a:r>
              <a:rPr lang="en-US" altLang="ko-KR" sz="2000" dirty="0"/>
              <a:t>(FSF, Free Software Foundation)</a:t>
            </a:r>
            <a:r>
              <a:rPr lang="ko-KR" altLang="en-US" sz="2000" dirty="0"/>
              <a:t>을 설립</a:t>
            </a:r>
            <a:endParaRPr lang="en-US" altLang="ko-KR" sz="2000" dirty="0"/>
          </a:p>
          <a:p>
            <a:pPr>
              <a:defRPr/>
            </a:pPr>
            <a:r>
              <a:rPr lang="ko-KR" altLang="en-US" sz="2000" dirty="0"/>
              <a:t>목표는 </a:t>
            </a:r>
            <a:r>
              <a:rPr lang="en-US" altLang="ko-KR" sz="2000" dirty="0"/>
              <a:t>GNU </a:t>
            </a:r>
            <a:r>
              <a:rPr lang="ko-KR" altLang="en-US" sz="2000" dirty="0"/>
              <a:t>프로젝트에서 제작한 소프트웨어를 지원함으로써 컴퓨터 프로그램의 복제</a:t>
            </a:r>
            <a:r>
              <a:rPr lang="en-US" altLang="ko-KR" sz="2000" dirty="0"/>
              <a:t>, </a:t>
            </a:r>
            <a:r>
              <a:rPr lang="ko-KR" altLang="en-US" sz="2000" dirty="0"/>
              <a:t>변경</a:t>
            </a:r>
            <a:r>
              <a:rPr lang="en-US" altLang="ko-KR" sz="2000" dirty="0"/>
              <a:t>, </a:t>
            </a:r>
            <a:r>
              <a:rPr lang="ko-KR" altLang="en-US" sz="2000" dirty="0"/>
              <a:t>소스 코드의 사용에 대한 제한을 철폐하는 것</a:t>
            </a:r>
            <a:endParaRPr lang="en-US" altLang="ko-KR" sz="2000" dirty="0"/>
          </a:p>
          <a:p>
            <a:pPr>
              <a:defRPr/>
            </a:pPr>
            <a:r>
              <a:rPr lang="en-US" altLang="ko-KR" sz="2000" dirty="0"/>
              <a:t>GPL(General Public License)</a:t>
            </a:r>
            <a:r>
              <a:rPr lang="ko-KR" altLang="en-US" sz="2000" dirty="0"/>
              <a:t>을 따름</a:t>
            </a:r>
            <a:r>
              <a:rPr lang="en-US" altLang="ko-KR" sz="2000" dirty="0"/>
              <a:t>. </a:t>
            </a:r>
            <a:r>
              <a:rPr lang="ko-KR" altLang="en-US" sz="2000" dirty="0"/>
              <a:t>이 라이선스는 자유 소프트웨어</a:t>
            </a:r>
            <a:r>
              <a:rPr lang="en-US" altLang="ko-KR" sz="2000" dirty="0"/>
              <a:t>(Free Software)</a:t>
            </a:r>
            <a:r>
              <a:rPr lang="ko-KR" altLang="en-US" sz="2000" dirty="0"/>
              <a:t>의 수정과 공유의 자유를 보장함</a:t>
            </a:r>
            <a:endParaRPr lang="en-US" altLang="ko-KR" sz="2000" dirty="0"/>
          </a:p>
          <a:p>
            <a:pPr>
              <a:defRPr/>
            </a:pPr>
            <a:r>
              <a:rPr lang="ko-KR" altLang="en-US" sz="2000" dirty="0" err="1"/>
              <a:t>프리웨어</a:t>
            </a:r>
            <a:r>
              <a:rPr lang="en-US" altLang="ko-KR" sz="2000" dirty="0"/>
              <a:t>(Freeware, </a:t>
            </a:r>
            <a:r>
              <a:rPr lang="ko-KR" altLang="en-US" sz="2000" dirty="0"/>
              <a:t>무료 소프트웨어</a:t>
            </a:r>
            <a:r>
              <a:rPr lang="en-US" altLang="ko-KR" sz="2000" dirty="0"/>
              <a:t>)</a:t>
            </a:r>
            <a:r>
              <a:rPr lang="ko-KR" altLang="en-US" sz="2000" dirty="0"/>
              <a:t>라는 개념을 뛰어넘어서 진정한 자유</a:t>
            </a:r>
            <a:r>
              <a:rPr lang="en-US" altLang="ko-KR" sz="2000" dirty="0"/>
              <a:t>(Freedom)</a:t>
            </a:r>
            <a:r>
              <a:rPr lang="ko-KR" altLang="en-US" sz="2000" dirty="0"/>
              <a:t>에 대한 개념</a:t>
            </a:r>
            <a:endParaRPr lang="en-US" altLang="ko-KR" sz="2000" dirty="0"/>
          </a:p>
          <a:p>
            <a:pPr>
              <a:defRPr/>
            </a:pPr>
            <a:r>
              <a:rPr lang="ko-KR" altLang="en-US" sz="2000" dirty="0"/>
              <a:t>자유 소프트웨어는 심지어 무료로 얻은 소프트웨어를 유상으로 판매할 자유도 보장</a:t>
            </a:r>
          </a:p>
        </p:txBody>
      </p:sp>
      <p:sp>
        <p:nvSpPr>
          <p:cNvPr id="5" name="말풍선: 타원형 4">
            <a:extLst>
              <a:ext uri="{FF2B5EF4-FFF2-40B4-BE49-F238E27FC236}">
                <a16:creationId xmlns:a16="http://schemas.microsoft.com/office/drawing/2014/main" id="{A46E16CC-32F1-4F03-BB9C-07885BA9B4E9}"/>
              </a:ext>
            </a:extLst>
          </p:cNvPr>
          <p:cNvSpPr/>
          <p:nvPr/>
        </p:nvSpPr>
        <p:spPr>
          <a:xfrm>
            <a:off x="3306688" y="714375"/>
            <a:ext cx="1152128" cy="410369"/>
          </a:xfrm>
          <a:prstGeom prst="wedgeEllipseCallout">
            <a:avLst>
              <a:gd name="adj1" fmla="val -66556"/>
              <a:gd name="adj2" fmla="val 47936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60</a:t>
            </a:r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쪽</a:t>
            </a:r>
          </a:p>
        </p:txBody>
      </p:sp>
      <p:pic>
        <p:nvPicPr>
          <p:cNvPr id="6" name="그림 5" descr="사람, 실내, 남자, 창문이(가) 표시된 사진&#10;&#10;자동 생성된 설명">
            <a:extLst>
              <a:ext uri="{FF2B5EF4-FFF2-40B4-BE49-F238E27FC236}">
                <a16:creationId xmlns:a16="http://schemas.microsoft.com/office/drawing/2014/main" id="{EB85CF1E-BFF2-4D5B-B7CD-ABFFE43489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426991"/>
            <a:ext cx="1744962" cy="1718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690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ko-KR" altLang="en-US" sz="2800" dirty="0"/>
              <a:t>커널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072062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altLang="ko-KR" dirty="0"/>
              <a:t>https://www.kernel.org </a:t>
            </a:r>
            <a:r>
              <a:rPr lang="ko-KR" altLang="en-US" dirty="0"/>
              <a:t>에서 최신버전을 무료로 다운로드</a:t>
            </a:r>
            <a:endParaRPr lang="en-US" altLang="ko-KR" dirty="0"/>
          </a:p>
          <a:p>
            <a:pPr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r>
              <a:rPr lang="ko-KR" altLang="en-US" dirty="0" err="1"/>
              <a:t>커널</a:t>
            </a:r>
            <a:r>
              <a:rPr lang="ko-KR" altLang="en-US" dirty="0"/>
              <a:t> 변천사</a:t>
            </a:r>
            <a:endParaRPr lang="en-US" altLang="ko-KR" dirty="0"/>
          </a:p>
          <a:p>
            <a:pPr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r>
              <a:rPr lang="ko-KR" altLang="en-US" dirty="0" err="1"/>
              <a:t>커널</a:t>
            </a:r>
            <a:r>
              <a:rPr lang="ko-KR" altLang="en-US" dirty="0"/>
              <a:t> 버전의 의미 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: 5.4.0 )</a:t>
            </a:r>
          </a:p>
          <a:p>
            <a:pPr lvl="1">
              <a:defRPr/>
            </a:pPr>
            <a:r>
              <a:rPr lang="en-US" altLang="ko-KR" sz="2000" dirty="0"/>
              <a:t>5</a:t>
            </a:r>
            <a:r>
              <a:rPr lang="ko-KR" altLang="en-US" sz="2000" dirty="0"/>
              <a:t>는 주 버전 </a:t>
            </a:r>
            <a:r>
              <a:rPr lang="en-US" altLang="ko-KR" sz="2000" dirty="0"/>
              <a:t>(Major Version)</a:t>
            </a:r>
          </a:p>
          <a:p>
            <a:pPr lvl="1">
              <a:defRPr/>
            </a:pPr>
            <a:r>
              <a:rPr lang="en-US" altLang="ko-KR" sz="2000" dirty="0"/>
              <a:t>4</a:t>
            </a:r>
            <a:r>
              <a:rPr lang="ko-KR" altLang="en-US" sz="2000" dirty="0"/>
              <a:t>는 부 버전</a:t>
            </a:r>
            <a:r>
              <a:rPr lang="en-US" altLang="ko-KR" sz="2000" dirty="0"/>
              <a:t>(Minor Version)</a:t>
            </a:r>
          </a:p>
          <a:p>
            <a:pPr lvl="1">
              <a:defRPr/>
            </a:pPr>
            <a:r>
              <a:rPr lang="en-US" altLang="ko-KR" sz="2000" dirty="0"/>
              <a:t>0</a:t>
            </a:r>
            <a:r>
              <a:rPr lang="ko-KR" altLang="en-US" sz="2000" dirty="0"/>
              <a:t>은 패치 버전</a:t>
            </a:r>
            <a:r>
              <a:rPr lang="en-US" altLang="ko-KR" sz="2000" dirty="0"/>
              <a:t>(Patch Version)</a:t>
            </a:r>
          </a:p>
          <a:p>
            <a:pPr lvl="1">
              <a:defRPr/>
            </a:pPr>
            <a:endParaRPr lang="en-US" altLang="ko-KR" sz="2000" dirty="0"/>
          </a:p>
          <a:p>
            <a:pPr>
              <a:defRPr/>
            </a:pPr>
            <a:r>
              <a:rPr lang="ko-KR" altLang="en-US" dirty="0" err="1"/>
              <a:t>배포판에</a:t>
            </a:r>
            <a:r>
              <a:rPr lang="ko-KR" altLang="en-US" dirty="0"/>
              <a:t> 포함된 기본 </a:t>
            </a:r>
            <a:r>
              <a:rPr lang="ko-KR" altLang="en-US" dirty="0" err="1"/>
              <a:t>커널을</a:t>
            </a:r>
            <a:r>
              <a:rPr lang="ko-KR" altLang="en-US" dirty="0"/>
              <a:t> 사용자가 직접 최신의 </a:t>
            </a:r>
            <a:r>
              <a:rPr lang="ko-KR" altLang="en-US" dirty="0" err="1"/>
              <a:t>커널로</a:t>
            </a:r>
            <a:r>
              <a:rPr lang="ko-KR" altLang="en-US" dirty="0"/>
              <a:t> 업그레이드할 수 있음 </a:t>
            </a:r>
            <a:r>
              <a:rPr lang="en-US" altLang="ko-KR" dirty="0"/>
              <a:t>(</a:t>
            </a:r>
            <a:r>
              <a:rPr lang="ko-KR" altLang="en-US" dirty="0" err="1"/>
              <a:t>커널</a:t>
            </a:r>
            <a:r>
              <a:rPr lang="ko-KR" altLang="en-US" dirty="0"/>
              <a:t> 업그레이드</a:t>
            </a:r>
            <a:r>
              <a:rPr lang="en-US" altLang="ko-KR" dirty="0"/>
              <a:t>)</a:t>
            </a:r>
          </a:p>
        </p:txBody>
      </p:sp>
      <p:sp>
        <p:nvSpPr>
          <p:cNvPr id="5" name="가로로 말린 두루마리 모양 4"/>
          <p:cNvSpPr/>
          <p:nvPr/>
        </p:nvSpPr>
        <p:spPr>
          <a:xfrm>
            <a:off x="5262880" y="3970165"/>
            <a:ext cx="3495303" cy="1008112"/>
          </a:xfrm>
          <a:prstGeom prst="horizontalScroll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ko-KR" altLang="en-US" sz="140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우분투 </a:t>
            </a:r>
            <a:r>
              <a:rPr lang="en-US" altLang="ko-KR" sz="140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20.04</a:t>
            </a:r>
            <a:r>
              <a:rPr lang="ko-KR" altLang="en-US" sz="140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커널 </a:t>
            </a:r>
            <a:r>
              <a:rPr lang="en-US" altLang="ko-KR" sz="140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5.4</a:t>
            </a:r>
            <a:r>
              <a:rPr lang="ko-KR" altLang="en-US" sz="140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포함함</a:t>
            </a: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말풍선: 타원형 5">
            <a:extLst>
              <a:ext uri="{FF2B5EF4-FFF2-40B4-BE49-F238E27FC236}">
                <a16:creationId xmlns:a16="http://schemas.microsoft.com/office/drawing/2014/main" id="{8FAD0100-C461-42A6-B50A-00B95C629F32}"/>
              </a:ext>
            </a:extLst>
          </p:cNvPr>
          <p:cNvSpPr/>
          <p:nvPr/>
        </p:nvSpPr>
        <p:spPr>
          <a:xfrm>
            <a:off x="1691680" y="709143"/>
            <a:ext cx="1152128" cy="410369"/>
          </a:xfrm>
          <a:prstGeom prst="wedgeEllipseCallout">
            <a:avLst>
              <a:gd name="adj1" fmla="val -66556"/>
              <a:gd name="adj2" fmla="val 47936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62</a:t>
            </a:r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쪽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1F62F2F-F533-431A-B9D7-BABC68768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847494"/>
            <a:ext cx="5961905" cy="5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900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ko-KR" altLang="en-US" sz="2800" dirty="0"/>
              <a:t>데비안 리눅스와 우분투 리눅스</a:t>
            </a:r>
            <a:r>
              <a:rPr lang="en-US" altLang="ko-KR" sz="2800" dirty="0"/>
              <a:t>(1)</a:t>
            </a:r>
            <a:endParaRPr lang="ko-KR" altLang="en-US" sz="2800" dirty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072062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ko-KR" altLang="en-US" dirty="0"/>
              <a:t>유명한 배포판 중 하나가 데비안 프로젝트</a:t>
            </a:r>
            <a:r>
              <a:rPr lang="en-US" altLang="ko-KR" dirty="0"/>
              <a:t>(Debian Project)</a:t>
            </a:r>
            <a:r>
              <a:rPr lang="ko-KR" altLang="en-US" dirty="0"/>
              <a:t>에서 제작한 데비안 리눅스</a:t>
            </a:r>
            <a:r>
              <a:rPr lang="en-US" altLang="ko-KR" dirty="0"/>
              <a:t>(Debian Linux)</a:t>
            </a:r>
          </a:p>
          <a:p>
            <a:pPr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r>
              <a:rPr lang="ko-KR" altLang="en-US" dirty="0"/>
              <a:t>우분투 리눅스는 데비안 리눅스를 기초로 유니티</a:t>
            </a:r>
            <a:r>
              <a:rPr lang="en-US" altLang="ko-KR" dirty="0"/>
              <a:t>(Unity) </a:t>
            </a:r>
            <a:r>
              <a:rPr lang="ko-KR" altLang="en-US" dirty="0"/>
              <a:t>데스크톱 환경을 사용하는 리눅스 배포판으로 최초 버전은 </a:t>
            </a:r>
            <a:r>
              <a:rPr lang="en-US" altLang="ko-KR" dirty="0"/>
              <a:t>2004</a:t>
            </a:r>
            <a:r>
              <a:rPr lang="ko-KR" altLang="en-US" dirty="0"/>
              <a:t>년 </a:t>
            </a:r>
            <a:r>
              <a:rPr lang="en-US" altLang="ko-KR" dirty="0"/>
              <a:t>10</a:t>
            </a:r>
            <a:r>
              <a:rPr lang="ko-KR" altLang="en-US" dirty="0"/>
              <a:t>월에 우분투 </a:t>
            </a:r>
            <a:r>
              <a:rPr lang="en-US" altLang="ko-KR" dirty="0"/>
              <a:t>4.10</a:t>
            </a:r>
            <a:r>
              <a:rPr lang="ko-KR" altLang="en-US" dirty="0"/>
              <a:t>버전부터 시작</a:t>
            </a:r>
            <a:r>
              <a:rPr lang="en-US" altLang="ko-KR" dirty="0"/>
              <a:t>. </a:t>
            </a:r>
            <a:r>
              <a:rPr lang="ko-KR" altLang="en-US" dirty="0"/>
              <a:t>현재는</a:t>
            </a:r>
            <a:r>
              <a:rPr lang="en-US" altLang="ko-KR" dirty="0"/>
              <a:t> </a:t>
            </a:r>
            <a:r>
              <a:rPr lang="ko-KR" altLang="en-US" dirty="0" err="1"/>
              <a:t>그놈</a:t>
            </a:r>
            <a:r>
              <a:rPr lang="en-US" altLang="ko-KR" dirty="0"/>
              <a:t>(Gnome) </a:t>
            </a:r>
            <a:r>
              <a:rPr lang="ko-KR" altLang="en-US" dirty="0"/>
              <a:t>데스크톱 환경으로 배포됨</a:t>
            </a:r>
            <a:endParaRPr lang="en-US" altLang="ko-KR" dirty="0"/>
          </a:p>
          <a:p>
            <a:pPr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r>
              <a:rPr lang="ko-KR" altLang="en-US" dirty="0"/>
              <a:t>우분투 배포판은 </a:t>
            </a:r>
            <a:r>
              <a:rPr lang="ko-KR" altLang="en-US" dirty="0">
                <a:solidFill>
                  <a:srgbClr val="FF0000"/>
                </a:solidFill>
              </a:rPr>
              <a:t>우분투 데스크톱</a:t>
            </a:r>
            <a:r>
              <a:rPr lang="ko-KR" altLang="en-US" dirty="0"/>
              <a:t>과 </a:t>
            </a:r>
            <a:r>
              <a:rPr lang="ko-KR" altLang="en-US" dirty="0">
                <a:solidFill>
                  <a:srgbClr val="FF0000"/>
                </a:solidFill>
              </a:rPr>
              <a:t>우분투 서버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/>
              <a:t>두 가지를 기본적으로 배포</a:t>
            </a:r>
            <a:endParaRPr lang="en-US" altLang="ko-KR" dirty="0"/>
          </a:p>
          <a:p>
            <a:pPr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r>
              <a:rPr lang="en-US" altLang="ko-KR" dirty="0"/>
              <a:t>Ubuntu </a:t>
            </a:r>
            <a:r>
              <a:rPr lang="en-US" altLang="ko-KR" dirty="0" err="1"/>
              <a:t>flavours</a:t>
            </a:r>
            <a:r>
              <a:rPr lang="en-US" altLang="ko-KR" dirty="0"/>
              <a:t> : </a:t>
            </a:r>
            <a:r>
              <a:rPr lang="ko-KR" altLang="en-US" dirty="0" err="1">
                <a:solidFill>
                  <a:srgbClr val="FF0000"/>
                </a:solidFill>
              </a:rPr>
              <a:t>쿠분투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en-US" altLang="ko-KR" dirty="0" err="1">
                <a:solidFill>
                  <a:srgbClr val="FF0000"/>
                </a:solidFill>
              </a:rPr>
              <a:t>Kubuntu</a:t>
            </a:r>
            <a:r>
              <a:rPr lang="en-US" altLang="ko-KR" dirty="0">
                <a:solidFill>
                  <a:srgbClr val="FF0000"/>
                </a:solidFill>
              </a:rPr>
              <a:t>),</a:t>
            </a:r>
            <a:r>
              <a:rPr lang="en-US" altLang="ko-KR" dirty="0"/>
              <a:t> </a:t>
            </a:r>
            <a:r>
              <a:rPr lang="ko-KR" altLang="en-US" dirty="0"/>
              <a:t>우분투 기린</a:t>
            </a:r>
            <a:r>
              <a:rPr lang="en-US" altLang="ko-KR" dirty="0"/>
              <a:t>(Ubuntu </a:t>
            </a:r>
            <a:r>
              <a:rPr lang="en-US" altLang="ko-KR" dirty="0" err="1"/>
              <a:t>Kylin</a:t>
            </a:r>
            <a:r>
              <a:rPr lang="en-US" altLang="ko-KR" dirty="0"/>
              <a:t>), </a:t>
            </a:r>
            <a:r>
              <a:rPr lang="ko-KR" altLang="en-US" dirty="0" err="1"/>
              <a:t>루분투</a:t>
            </a:r>
            <a:r>
              <a:rPr lang="en-US" altLang="ko-KR" dirty="0"/>
              <a:t>(</a:t>
            </a:r>
            <a:r>
              <a:rPr lang="en-US" altLang="ko-KR" dirty="0" err="1"/>
              <a:t>Lubuntu</a:t>
            </a:r>
            <a:r>
              <a:rPr lang="en-US" altLang="ko-KR" dirty="0"/>
              <a:t>) </a:t>
            </a:r>
            <a:r>
              <a:rPr lang="ko-KR" altLang="en-US" dirty="0"/>
              <a:t>등</a:t>
            </a:r>
            <a:endParaRPr lang="en-US" altLang="ko-KR" dirty="0"/>
          </a:p>
        </p:txBody>
      </p:sp>
      <p:sp>
        <p:nvSpPr>
          <p:cNvPr id="4" name="말풍선: 타원형 3"/>
          <p:cNvSpPr/>
          <p:nvPr/>
        </p:nvSpPr>
        <p:spPr>
          <a:xfrm>
            <a:off x="6228184" y="602123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>
                <a:latin typeface="+mn-ea"/>
              </a:rPr>
              <a:t>63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2490481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ko-KR" altLang="en-US" sz="2800" dirty="0"/>
              <a:t>데비안 리눅스와 우분투 리눅스</a:t>
            </a:r>
            <a:r>
              <a:rPr lang="en-US" altLang="ko-KR" sz="2800" dirty="0"/>
              <a:t>(2) </a:t>
            </a:r>
            <a:endParaRPr lang="ko-KR" altLang="en-US" sz="2800" dirty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072062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우분투 버전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3774948" y="3887913"/>
            <a:ext cx="8771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/>
              <a:t>…</a:t>
            </a:r>
            <a:endParaRPr lang="ko-KR" altLang="en-US" sz="5400" dirty="0"/>
          </a:p>
        </p:txBody>
      </p:sp>
      <p:sp>
        <p:nvSpPr>
          <p:cNvPr id="10" name="가로로 말린 두루마리 모양 6"/>
          <p:cNvSpPr/>
          <p:nvPr/>
        </p:nvSpPr>
        <p:spPr>
          <a:xfrm>
            <a:off x="3491880" y="1255077"/>
            <a:ext cx="5400600" cy="710261"/>
          </a:xfrm>
          <a:prstGeom prst="horizontalScroll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6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개월마다 새로운 버전을 발표하며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, 4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회에 한 번씩 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LTS(Long Term Support) 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버전을 발표하고 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5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년 동안 지원</a:t>
            </a:r>
            <a:endParaRPr lang="en-US" altLang="ko-KR" sz="140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9" name="말풍선: 타원형 8"/>
          <p:cNvSpPr/>
          <p:nvPr/>
        </p:nvSpPr>
        <p:spPr>
          <a:xfrm>
            <a:off x="6171347" y="539720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>
                <a:latin typeface="+mn-ea"/>
              </a:rPr>
              <a:t>65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477A27E-229E-4264-B13D-A17CD05A1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358" y="2318604"/>
            <a:ext cx="7590476" cy="158095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0DB8AD1-AC98-4E38-9844-8E87327FEF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4807685"/>
            <a:ext cx="7609524" cy="15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351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ko-KR" sz="2800" dirty="0"/>
              <a:t>Ubuntu 20.04</a:t>
            </a:r>
            <a:r>
              <a:rPr lang="ko-KR" altLang="en-US" sz="2800" dirty="0"/>
              <a:t>를</a:t>
            </a:r>
            <a:r>
              <a:rPr lang="en-US" altLang="ko-KR" sz="2800" dirty="0"/>
              <a:t> </a:t>
            </a:r>
            <a:r>
              <a:rPr lang="ko-KR" altLang="en-US" sz="2800" dirty="0"/>
              <a:t>설치하기 위한 하드웨어 요구 사항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772815"/>
            <a:ext cx="8229600" cy="4656559"/>
          </a:xfrm>
        </p:spPr>
        <p:txBody>
          <a:bodyPr/>
          <a:lstStyle/>
          <a:p>
            <a:pPr>
              <a:buFont typeface="Georgia" panose="02040502050405020303" pitchFamily="18" charset="0"/>
              <a:buNone/>
              <a:defRPr/>
            </a:pPr>
            <a:r>
              <a:rPr lang="en-US" altLang="ko-KR" dirty="0"/>
              <a:t>① </a:t>
            </a:r>
            <a:r>
              <a:rPr lang="en-US" altLang="ko-KR" b="1" dirty="0"/>
              <a:t>CPU</a:t>
            </a:r>
          </a:p>
          <a:p>
            <a:pPr lvl="1">
              <a:buNone/>
              <a:defRPr/>
            </a:pPr>
            <a:r>
              <a:rPr lang="en-US" altLang="ko-KR" sz="2000" dirty="0"/>
              <a:t>•2GHz</a:t>
            </a:r>
            <a:r>
              <a:rPr lang="ko-KR" altLang="en-US" sz="2000" dirty="0"/>
              <a:t>보다 빠른 프로세서</a:t>
            </a:r>
            <a:endParaRPr lang="en-US" altLang="ko-KR" sz="2000" dirty="0"/>
          </a:p>
          <a:p>
            <a:pPr lvl="1">
              <a:buNone/>
              <a:defRPr/>
            </a:pPr>
            <a:endParaRPr lang="en-US" altLang="ko-KR" sz="2000" dirty="0"/>
          </a:p>
          <a:p>
            <a:pPr>
              <a:buFont typeface="Georgia" panose="02040502050405020303" pitchFamily="18" charset="0"/>
              <a:buNone/>
              <a:defRPr/>
            </a:pPr>
            <a:r>
              <a:rPr lang="ko-KR" altLang="en-US" dirty="0"/>
              <a:t>② 하드디스크 여유 공간</a:t>
            </a:r>
          </a:p>
          <a:p>
            <a:pPr lvl="1">
              <a:buFont typeface="Georgia" panose="02040502050405020303" pitchFamily="18" charset="0"/>
              <a:buNone/>
              <a:defRPr/>
            </a:pPr>
            <a:r>
              <a:rPr lang="en-US" altLang="ko-KR" dirty="0"/>
              <a:t>• </a:t>
            </a:r>
            <a:r>
              <a:rPr lang="en-US" altLang="ko-KR" sz="2000" dirty="0"/>
              <a:t>25GB </a:t>
            </a:r>
            <a:r>
              <a:rPr lang="ko-KR" altLang="en-US" sz="2000" dirty="0"/>
              <a:t>이상의 여유공간 권장</a:t>
            </a:r>
            <a:r>
              <a:rPr lang="en-US" altLang="ko-KR" sz="2000" dirty="0"/>
              <a:t>(</a:t>
            </a:r>
            <a:r>
              <a:rPr lang="ko-KR" altLang="en-US" sz="2000" dirty="0"/>
              <a:t>추가 설치에 따라서 달라질 수 있음</a:t>
            </a:r>
            <a:r>
              <a:rPr lang="en-US" altLang="ko-KR" sz="2000" dirty="0"/>
              <a:t>)</a:t>
            </a:r>
          </a:p>
          <a:p>
            <a:pPr lvl="1">
              <a:buFont typeface="Georgia" panose="02040502050405020303" pitchFamily="18" charset="0"/>
              <a:buNone/>
              <a:defRPr/>
            </a:pPr>
            <a:endParaRPr lang="en-US" altLang="ko-KR" dirty="0"/>
          </a:p>
          <a:p>
            <a:pPr>
              <a:buFont typeface="Georgia" panose="02040502050405020303" pitchFamily="18" charset="0"/>
              <a:buNone/>
              <a:defRPr/>
            </a:pPr>
            <a:r>
              <a:rPr lang="ko-KR" altLang="en-US" dirty="0"/>
              <a:t>③ 메모리</a:t>
            </a:r>
          </a:p>
          <a:p>
            <a:pPr lvl="1">
              <a:buNone/>
              <a:defRPr/>
            </a:pPr>
            <a:r>
              <a:rPr lang="en-US" altLang="ko-KR" sz="2000" dirty="0"/>
              <a:t>•</a:t>
            </a:r>
            <a:r>
              <a:rPr lang="ko-KR" altLang="en-US" sz="2000" dirty="0"/>
              <a:t>최소 </a:t>
            </a:r>
            <a:r>
              <a:rPr lang="en-US" altLang="ko-KR" sz="2000" dirty="0"/>
              <a:t>4GB</a:t>
            </a:r>
          </a:p>
          <a:p>
            <a:pPr lvl="1">
              <a:buNone/>
              <a:defRPr/>
            </a:pPr>
            <a:endParaRPr lang="en-US" altLang="ko-KR" sz="2000" dirty="0"/>
          </a:p>
          <a:p>
            <a:pPr>
              <a:buNone/>
              <a:defRPr/>
            </a:pPr>
            <a:r>
              <a:rPr lang="ko-KR" altLang="en-US" dirty="0"/>
              <a:t>④ 그래픽 카드</a:t>
            </a:r>
          </a:p>
          <a:p>
            <a:pPr lvl="1">
              <a:buNone/>
              <a:defRPr/>
            </a:pPr>
            <a:r>
              <a:rPr lang="en-US" altLang="ko-KR" sz="2000" dirty="0"/>
              <a:t>•1024x768  </a:t>
            </a:r>
            <a:r>
              <a:rPr lang="ko-KR" altLang="en-US" sz="2000" dirty="0"/>
              <a:t>이상의 해상도</a:t>
            </a:r>
            <a:endParaRPr lang="en-US" altLang="ko-KR" sz="2000" dirty="0"/>
          </a:p>
          <a:p>
            <a:pPr lvl="1">
              <a:buNone/>
              <a:defRPr/>
            </a:pPr>
            <a:endParaRPr lang="en-US" altLang="ko-KR" sz="2000" dirty="0"/>
          </a:p>
        </p:txBody>
      </p:sp>
      <p:sp>
        <p:nvSpPr>
          <p:cNvPr id="7" name="가로로 말린 두루마리 모양 6"/>
          <p:cNvSpPr/>
          <p:nvPr/>
        </p:nvSpPr>
        <p:spPr>
          <a:xfrm>
            <a:off x="3491880" y="3861048"/>
            <a:ext cx="5040560" cy="857250"/>
          </a:xfrm>
          <a:prstGeom prst="horizontalScroll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Vmware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를 사용할 경우에는 훨씬 높은 사양이 요구됨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.</a:t>
            </a:r>
          </a:p>
        </p:txBody>
      </p:sp>
      <p:sp>
        <p:nvSpPr>
          <p:cNvPr id="5" name="말풍선: 타원형 4"/>
          <p:cNvSpPr/>
          <p:nvPr/>
        </p:nvSpPr>
        <p:spPr>
          <a:xfrm>
            <a:off x="8007794" y="402989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dirty="0">
                <a:latin typeface="+mn-ea"/>
              </a:rPr>
              <a:t>66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40969955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파랑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[우분투]00장.시작하기전에(Ver 1.0).pptx" id="{9CB7B681-7F69-4437-97DB-78D719B423D5}" vid="{18BC4063-0A75-45F0-B6F0-A104C17F8AB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2127</TotalTime>
  <Words>404</Words>
  <Application>Microsoft Office PowerPoint</Application>
  <PresentationFormat>화면 슬라이드 쇼(4:3)</PresentationFormat>
  <Paragraphs>61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9" baseType="lpstr">
      <vt:lpstr>HY견고딕</vt:lpstr>
      <vt:lpstr>굴림</vt:lpstr>
      <vt:lpstr>나눔고딕 ExtraBold</vt:lpstr>
      <vt:lpstr>나눔스퀘어 Bold</vt:lpstr>
      <vt:lpstr>나눔스퀘어 ExtraBold</vt:lpstr>
      <vt:lpstr>나눔스퀘어라운드 ExtraBold</vt:lpstr>
      <vt:lpstr>맑은 고딕</vt:lpstr>
      <vt:lpstr>Georgia</vt:lpstr>
      <vt:lpstr>Trebuchet MS</vt:lpstr>
      <vt:lpstr>Wingdings</vt:lpstr>
      <vt:lpstr>Wingdings 2</vt:lpstr>
      <vt:lpstr>Urban</vt:lpstr>
      <vt:lpstr>PowerPoint 프레젠테이션</vt:lpstr>
      <vt:lpstr>리눅스의 개요  </vt:lpstr>
      <vt:lpstr>GNU 프로젝트  </vt:lpstr>
      <vt:lpstr>커널</vt:lpstr>
      <vt:lpstr>데비안 리눅스와 우분투 리눅스(1)</vt:lpstr>
      <vt:lpstr>데비안 리눅스와 우분투 리눅스(2) </vt:lpstr>
      <vt:lpstr>Ubuntu 20.04를 설치하기 위한 하드웨어 요구 사항</vt:lpstr>
    </vt:vector>
  </TitlesOfParts>
  <Company>DTSOLUTION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이것이 리눅스다</dc:title>
  <dc:creator>한빛미디어</dc:creator>
  <cp:lastModifiedBy>B40932@office365.blue</cp:lastModifiedBy>
  <cp:revision>103</cp:revision>
  <dcterms:created xsi:type="dcterms:W3CDTF">2007-02-12T03:01:34Z</dcterms:created>
  <dcterms:modified xsi:type="dcterms:W3CDTF">2020-11-16T04:33:36Z</dcterms:modified>
</cp:coreProperties>
</file>