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302" r:id="rId8"/>
    <p:sldId id="303" r:id="rId9"/>
    <p:sldId id="304" r:id="rId10"/>
    <p:sldId id="305" r:id="rId11"/>
    <p:sldId id="306" r:id="rId12"/>
    <p:sldId id="307" r:id="rId13"/>
    <p:sldId id="262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2" autoAdjust="0"/>
  </p:normalViewPr>
  <p:slideViewPr>
    <p:cSldViewPr snapToGrid="0">
      <p:cViewPr varScale="1">
        <p:scale>
          <a:sx n="74" d="100"/>
          <a:sy n="74" d="100"/>
        </p:scale>
        <p:origin x="365" y="77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2024-07-07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5756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615254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0836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4201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1413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1553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/>
              <a:t>훈련교과 시간표 </a:t>
            </a:r>
            <a:endParaRPr lang="ko-KR" altLang="en-US" noProof="1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[</a:t>
            </a:r>
            <a:r>
              <a:rPr lang="ko-KR" altLang="en-US" noProof="1" smtClean="0"/>
              <a:t>인공지능</a:t>
            </a:r>
            <a:r>
              <a:rPr lang="en-US" altLang="ko-KR" noProof="1" smtClean="0"/>
              <a:t>] AIoT</a:t>
            </a:r>
            <a:r>
              <a:rPr lang="ko-KR" altLang="en-US" noProof="1" smtClean="0"/>
              <a:t>를 이용한 빅데이터 분석 산업솔루션 개발 취업연계부트캠프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 smtClean="0"/>
              <a:t>훈련교과 시간표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2851"/>
            <a:ext cx="10833847" cy="4604432"/>
          </a:xfrm>
        </p:spPr>
        <p:txBody>
          <a:bodyPr rtlCol="0">
            <a:normAutofit fontScale="85000" lnSpcReduction="10000"/>
          </a:bodyPr>
          <a:lstStyle/>
          <a:p>
            <a:r>
              <a:rPr lang="en-US" altLang="ko-KR" b="1" noProof="1"/>
              <a:t>1. R</a:t>
            </a:r>
            <a:r>
              <a:rPr lang="ko-KR" altLang="en-US" b="1" noProof="1"/>
              <a:t>을 통한 기초 통계 및 </a:t>
            </a:r>
            <a:r>
              <a:rPr lang="en-US" altLang="ko-KR" b="1" noProof="1"/>
              <a:t>AI </a:t>
            </a:r>
            <a:r>
              <a:rPr lang="ko-KR" altLang="en-US" b="1" noProof="1"/>
              <a:t>이해 </a:t>
            </a:r>
            <a:r>
              <a:rPr lang="ko-KR" altLang="en-US" b="1" noProof="1" smtClean="0"/>
              <a:t>                            </a:t>
            </a:r>
            <a:r>
              <a:rPr lang="en-US" altLang="ko-KR" b="1" noProof="1" smtClean="0">
                <a:solidFill>
                  <a:srgbClr val="0070C0"/>
                </a:solidFill>
              </a:rPr>
              <a:t>7/26~8/02 </a:t>
            </a:r>
            <a:r>
              <a:rPr lang="en-US" altLang="ko-KR" b="1" noProof="1">
                <a:solidFill>
                  <a:srgbClr val="0070C0"/>
                </a:solidFill>
              </a:rPr>
              <a:t>(50 </a:t>
            </a:r>
            <a:r>
              <a:rPr lang="ko-KR" altLang="en-US" b="1" noProof="1">
                <a:solidFill>
                  <a:srgbClr val="0070C0"/>
                </a:solidFill>
              </a:rPr>
              <a:t>시간</a:t>
            </a:r>
            <a:r>
              <a:rPr lang="en-US" altLang="ko-KR" b="1" noProof="1">
                <a:solidFill>
                  <a:srgbClr val="0070C0"/>
                </a:solidFill>
              </a:rPr>
              <a:t>)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가설 설정하고 통계 모델 개발</a:t>
            </a:r>
            <a:r>
              <a:rPr lang="en-US" altLang="ko-KR" noProof="1"/>
              <a:t>, </a:t>
            </a:r>
            <a:r>
              <a:rPr lang="ko-KR" altLang="en-US" noProof="1"/>
              <a:t>통계 모델 평가 검증하기를 통한 통계기반 데이터 분석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머신러닝 수행방법계획</a:t>
            </a:r>
            <a:r>
              <a:rPr lang="en-US" altLang="ko-KR" noProof="1"/>
              <a:t>,</a:t>
            </a:r>
            <a:r>
              <a:rPr lang="ko-KR" altLang="en-US" noProof="1"/>
              <a:t>데이터셋 분할</a:t>
            </a:r>
            <a:r>
              <a:rPr lang="en-US" altLang="ko-KR" noProof="1"/>
              <a:t>, </a:t>
            </a:r>
            <a:r>
              <a:rPr lang="ko-KR" altLang="en-US" noProof="1"/>
              <a:t>지도학습 모델 적용</a:t>
            </a:r>
            <a:r>
              <a:rPr lang="en-US" altLang="ko-KR" noProof="1"/>
              <a:t>, </a:t>
            </a:r>
            <a:r>
              <a:rPr lang="ko-KR" altLang="en-US" noProof="1"/>
              <a:t>성능 평가하기를 통한 머신러닝 기반 데이터 분석</a:t>
            </a:r>
          </a:p>
          <a:p>
            <a:endParaRPr lang="ko-KR" altLang="en-US" noProof="1"/>
          </a:p>
          <a:p>
            <a:r>
              <a:rPr lang="en-US" altLang="ko-KR" b="1" noProof="1"/>
              <a:t>2. SW </a:t>
            </a:r>
            <a:r>
              <a:rPr lang="ko-KR" altLang="en-US" b="1" noProof="1"/>
              <a:t>언어의 이해</a:t>
            </a:r>
            <a:r>
              <a:rPr lang="en-US" altLang="ko-KR" b="1" noProof="1"/>
              <a:t>(Python </a:t>
            </a:r>
            <a:r>
              <a:rPr lang="ko-KR" altLang="en-US" b="1" noProof="1"/>
              <a:t>기초</a:t>
            </a:r>
            <a:r>
              <a:rPr lang="en-US" altLang="ko-KR" b="1" noProof="1"/>
              <a:t>) </a:t>
            </a:r>
            <a:r>
              <a:rPr lang="en-US" altLang="ko-KR" b="1" noProof="1" smtClean="0"/>
              <a:t>                              </a:t>
            </a:r>
            <a:r>
              <a:rPr lang="en-US" altLang="ko-KR" b="1" noProof="1" smtClean="0">
                <a:solidFill>
                  <a:srgbClr val="0070C0"/>
                </a:solidFill>
              </a:rPr>
              <a:t>7/08~7/17 </a:t>
            </a:r>
            <a:r>
              <a:rPr lang="en-US" altLang="ko-KR" b="1" noProof="1">
                <a:solidFill>
                  <a:srgbClr val="0070C0"/>
                </a:solidFill>
              </a:rPr>
              <a:t>(60 </a:t>
            </a:r>
            <a:r>
              <a:rPr lang="ko-KR" altLang="en-US" b="1" noProof="1">
                <a:solidFill>
                  <a:srgbClr val="0070C0"/>
                </a:solidFill>
              </a:rPr>
              <a:t>시간</a:t>
            </a:r>
            <a:r>
              <a:rPr lang="en-US" altLang="ko-KR" b="1" noProof="1">
                <a:solidFill>
                  <a:srgbClr val="0070C0"/>
                </a:solidFill>
              </a:rPr>
              <a:t>)</a:t>
            </a:r>
          </a:p>
          <a:p>
            <a:r>
              <a:rPr lang="en-US" altLang="ko-KR" noProof="1"/>
              <a:t>-Python </a:t>
            </a:r>
            <a:r>
              <a:rPr lang="ko-KR" altLang="en-US" noProof="1"/>
              <a:t>설치</a:t>
            </a:r>
            <a:r>
              <a:rPr lang="en-US" altLang="ko-KR" noProof="1"/>
              <a:t>, PIP</a:t>
            </a:r>
            <a:r>
              <a:rPr lang="ko-KR" altLang="en-US" noProof="1"/>
              <a:t>로 라이브러리 관리</a:t>
            </a:r>
            <a:r>
              <a:rPr lang="en-US" altLang="ko-KR" noProof="1"/>
              <a:t>, </a:t>
            </a:r>
            <a:r>
              <a:rPr lang="ko-KR" altLang="en-US" noProof="1"/>
              <a:t>가상환경 및 개발툴 이해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자료형과 변수</a:t>
            </a:r>
            <a:r>
              <a:rPr lang="en-US" altLang="ko-KR" noProof="1"/>
              <a:t>, </a:t>
            </a:r>
            <a:r>
              <a:rPr lang="ko-KR" altLang="en-US" noProof="1"/>
              <a:t>연산과 연산자</a:t>
            </a:r>
            <a:r>
              <a:rPr lang="en-US" altLang="ko-KR" noProof="1"/>
              <a:t>,</a:t>
            </a:r>
            <a:r>
              <a:rPr lang="ko-KR" altLang="en-US" noProof="1"/>
              <a:t>리스트</a:t>
            </a:r>
            <a:r>
              <a:rPr lang="en-US" altLang="ko-KR" noProof="1"/>
              <a:t>,</a:t>
            </a:r>
            <a:r>
              <a:rPr lang="ko-KR" altLang="en-US" noProof="1"/>
              <a:t>모듈</a:t>
            </a:r>
            <a:r>
              <a:rPr lang="en-US" altLang="ko-KR" noProof="1"/>
              <a:t>,</a:t>
            </a:r>
            <a:r>
              <a:rPr lang="ko-KR" altLang="en-US" noProof="1"/>
              <a:t>함수 알고리즘 이해하고 구현하기</a:t>
            </a:r>
          </a:p>
          <a:p>
            <a:endParaRPr lang="ko-KR" altLang="en-US" noProof="1"/>
          </a:p>
          <a:p>
            <a:r>
              <a:rPr lang="en-US" altLang="ko-KR" b="1" noProof="1"/>
              <a:t>3. AI </a:t>
            </a:r>
            <a:r>
              <a:rPr lang="ko-KR" altLang="en-US" b="1" noProof="1"/>
              <a:t>기초이론 학습 </a:t>
            </a:r>
            <a:r>
              <a:rPr lang="ko-KR" altLang="en-US" b="1" noProof="1" smtClean="0"/>
              <a:t>                                               </a:t>
            </a:r>
            <a:r>
              <a:rPr lang="en-US" altLang="ko-KR" b="1" noProof="1" smtClean="0">
                <a:solidFill>
                  <a:srgbClr val="0070C0"/>
                </a:solidFill>
              </a:rPr>
              <a:t>7/18~7/25 </a:t>
            </a:r>
            <a:r>
              <a:rPr lang="en-US" altLang="ko-KR" b="1" noProof="1">
                <a:solidFill>
                  <a:srgbClr val="0070C0"/>
                </a:solidFill>
              </a:rPr>
              <a:t>(50 </a:t>
            </a:r>
            <a:r>
              <a:rPr lang="ko-KR" altLang="en-US" b="1" noProof="1">
                <a:solidFill>
                  <a:srgbClr val="0070C0"/>
                </a:solidFill>
              </a:rPr>
              <a:t>시간</a:t>
            </a:r>
            <a:r>
              <a:rPr lang="en-US" altLang="ko-KR" b="1" noProof="1">
                <a:solidFill>
                  <a:srgbClr val="0070C0"/>
                </a:solidFill>
              </a:rPr>
              <a:t>)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파이썬 프로그래밍</a:t>
            </a:r>
            <a:r>
              <a:rPr lang="en-US" altLang="ko-KR" noProof="1"/>
              <a:t>, </a:t>
            </a:r>
            <a:r>
              <a:rPr lang="ko-KR" altLang="en-US" noProof="1"/>
              <a:t>머신러닝</a:t>
            </a:r>
            <a:r>
              <a:rPr lang="en-US" altLang="ko-KR" noProof="1"/>
              <a:t>, </a:t>
            </a:r>
            <a:r>
              <a:rPr lang="ko-KR" altLang="en-US" noProof="1"/>
              <a:t>데이터분석</a:t>
            </a:r>
            <a:r>
              <a:rPr lang="en-US" altLang="ko-KR" noProof="1"/>
              <a:t>, </a:t>
            </a:r>
            <a:r>
              <a:rPr lang="ko-KR" altLang="en-US" noProof="1"/>
              <a:t>수학</a:t>
            </a:r>
            <a:r>
              <a:rPr lang="en-US" altLang="ko-KR" noProof="1"/>
              <a:t>(</a:t>
            </a:r>
            <a:r>
              <a:rPr lang="ko-KR" altLang="en-US" noProof="1"/>
              <a:t>선형대수 및 확률통계</a:t>
            </a:r>
            <a:r>
              <a:rPr lang="en-US" altLang="ko-KR" noProof="1"/>
              <a:t>)</a:t>
            </a:r>
            <a:r>
              <a:rPr lang="ko-KR" altLang="en-US" noProof="1"/>
              <a:t>과 같은 핵심 개념들을 프로그래밍 실습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프로젝트 수행에 필요한 기본 이론 및 </a:t>
            </a:r>
            <a:r>
              <a:rPr lang="en-US" altLang="ko-KR" noProof="1"/>
              <a:t>Tensorflow </a:t>
            </a:r>
            <a:r>
              <a:rPr lang="ko-KR" altLang="en-US" noProof="1"/>
              <a:t>코드에 대한 상세한 설명과 실습을 통해 </a:t>
            </a:r>
            <a:r>
              <a:rPr lang="en-US" altLang="ko-KR" noProof="1"/>
              <a:t>AI</a:t>
            </a:r>
            <a:r>
              <a:rPr lang="ko-KR" altLang="en-US" noProof="1"/>
              <a:t>의 학습 패턴을 </a:t>
            </a:r>
            <a:r>
              <a:rPr lang="ko-KR" altLang="en-US" noProof="1" smtClean="0"/>
              <a:t>이해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 smtClean="0"/>
              <a:t>훈련교과 시간표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2851"/>
            <a:ext cx="10833847" cy="4604432"/>
          </a:xfrm>
        </p:spPr>
        <p:txBody>
          <a:bodyPr rtlCol="0">
            <a:normAutofit/>
          </a:bodyPr>
          <a:lstStyle/>
          <a:p>
            <a:r>
              <a:rPr lang="en-US" altLang="ko-KR" b="1" noProof="1"/>
              <a:t>4. </a:t>
            </a:r>
            <a:r>
              <a:rPr lang="ko-KR" altLang="en-US" b="1" noProof="1"/>
              <a:t>웹</a:t>
            </a:r>
            <a:r>
              <a:rPr lang="en-US" altLang="ko-KR" b="1" noProof="1"/>
              <a:t>(Web) </a:t>
            </a:r>
            <a:r>
              <a:rPr lang="ko-KR" altLang="en-US" b="1" noProof="1"/>
              <a:t>개발 프로그래밍 언어</a:t>
            </a:r>
            <a:r>
              <a:rPr lang="en-US" altLang="ko-KR" b="1" noProof="1"/>
              <a:t>(Web, JSP, JAVA) </a:t>
            </a:r>
            <a:r>
              <a:rPr lang="ko-KR" altLang="en-US" b="1" noProof="1" smtClean="0"/>
              <a:t>학습      </a:t>
            </a:r>
            <a:r>
              <a:rPr lang="en-US" altLang="ko-KR" b="1" noProof="1">
                <a:solidFill>
                  <a:srgbClr val="0070C0"/>
                </a:solidFill>
              </a:rPr>
              <a:t>9/04~9/17 (80 </a:t>
            </a:r>
            <a:r>
              <a:rPr lang="ko-KR" altLang="en-US" b="1" noProof="1">
                <a:solidFill>
                  <a:srgbClr val="0070C0"/>
                </a:solidFill>
              </a:rPr>
              <a:t>시간</a:t>
            </a:r>
            <a:r>
              <a:rPr lang="en-US" altLang="ko-KR" b="1" noProof="1">
                <a:solidFill>
                  <a:srgbClr val="0070C0"/>
                </a:solidFill>
              </a:rPr>
              <a:t>)</a:t>
            </a:r>
          </a:p>
          <a:p>
            <a:r>
              <a:rPr lang="en-US" altLang="ko-KR" noProof="1"/>
              <a:t>-HTML </a:t>
            </a:r>
            <a:r>
              <a:rPr lang="ko-KR" altLang="en-US" noProof="1"/>
              <a:t>문법</a:t>
            </a:r>
            <a:r>
              <a:rPr lang="en-US" altLang="ko-KR" noProof="1"/>
              <a:t>(</a:t>
            </a:r>
            <a:r>
              <a:rPr lang="ko-KR" altLang="en-US" noProof="1"/>
              <a:t>태그</a:t>
            </a:r>
            <a:r>
              <a:rPr lang="en-US" altLang="ko-KR" noProof="1"/>
              <a:t>,Form(Get/Post),DOM,JSON CSS,Javascript,JQuery,</a:t>
            </a:r>
            <a:r>
              <a:rPr lang="ko-KR" altLang="en-US" noProof="1"/>
              <a:t>동적 개발 환경 이해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객체지향</a:t>
            </a:r>
            <a:r>
              <a:rPr lang="en-US" altLang="ko-KR" noProof="1"/>
              <a:t>(</a:t>
            </a:r>
            <a:r>
              <a:rPr lang="ko-KR" altLang="en-US" noProof="1"/>
              <a:t>객체특성</a:t>
            </a:r>
            <a:r>
              <a:rPr lang="en-US" altLang="ko-KR" noProof="1"/>
              <a:t>,</a:t>
            </a:r>
            <a:r>
              <a:rPr lang="ko-KR" altLang="en-US" noProof="1"/>
              <a:t>객체생성 및 활용</a:t>
            </a:r>
            <a:r>
              <a:rPr lang="en-US" altLang="ko-KR" noProof="1"/>
              <a:t>, </a:t>
            </a:r>
            <a:r>
              <a:rPr lang="ko-KR" altLang="en-US" noProof="1"/>
              <a:t>상속</a:t>
            </a:r>
            <a:r>
              <a:rPr lang="en-US" altLang="ko-KR" noProof="1"/>
              <a:t>,</a:t>
            </a:r>
            <a:r>
              <a:rPr lang="ko-KR" altLang="en-US" noProof="1"/>
              <a:t>다형성</a:t>
            </a:r>
            <a:r>
              <a:rPr lang="en-US" altLang="ko-KR" noProof="1"/>
              <a:t>,</a:t>
            </a:r>
            <a:r>
              <a:rPr lang="ko-KR" altLang="en-US" noProof="1"/>
              <a:t>추상클래스</a:t>
            </a:r>
            <a:r>
              <a:rPr lang="en-US" altLang="ko-KR" noProof="1"/>
              <a:t>,</a:t>
            </a:r>
            <a:r>
              <a:rPr lang="ko-KR" altLang="en-US" noProof="1"/>
              <a:t>인터페이스</a:t>
            </a:r>
            <a:r>
              <a:rPr lang="en-US" altLang="ko-KR" noProof="1"/>
              <a:t>)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자료구조</a:t>
            </a:r>
            <a:r>
              <a:rPr lang="en-US" altLang="ko-KR" noProof="1"/>
              <a:t>(ArrayListVector,Stack,Queue,Graph,Tree,Heap,HashMap)</a:t>
            </a:r>
          </a:p>
          <a:p>
            <a:endParaRPr lang="en-US" altLang="ko-KR" noProof="1"/>
          </a:p>
          <a:p>
            <a:r>
              <a:rPr lang="en-US" altLang="ko-KR" b="1" noProof="1"/>
              <a:t>5. AI </a:t>
            </a:r>
            <a:r>
              <a:rPr lang="ko-KR" altLang="en-US" b="1" noProof="1"/>
              <a:t>라이브러리 학습</a:t>
            </a:r>
            <a:r>
              <a:rPr lang="en-US" altLang="ko-KR" b="1" noProof="1"/>
              <a:t>(Python </a:t>
            </a:r>
            <a:r>
              <a:rPr lang="ko-KR" altLang="en-US" b="1" noProof="1"/>
              <a:t>심화</a:t>
            </a:r>
            <a:r>
              <a:rPr lang="en-US" altLang="ko-KR" b="1" noProof="1" smtClean="0"/>
              <a:t>)        </a:t>
            </a:r>
            <a:r>
              <a:rPr lang="en-US" altLang="ko-KR" b="1" noProof="1">
                <a:solidFill>
                  <a:srgbClr val="0070C0"/>
                </a:solidFill>
              </a:rPr>
              <a:t>8/05~8/16 (70 </a:t>
            </a:r>
            <a:r>
              <a:rPr lang="ko-KR" altLang="en-US" b="1" noProof="1">
                <a:solidFill>
                  <a:srgbClr val="0070C0"/>
                </a:solidFill>
              </a:rPr>
              <a:t>시간</a:t>
            </a:r>
            <a:r>
              <a:rPr lang="en-US" altLang="ko-KR" b="1" noProof="1">
                <a:solidFill>
                  <a:srgbClr val="0070C0"/>
                </a:solidFill>
              </a:rPr>
              <a:t>)   8/15 </a:t>
            </a:r>
            <a:r>
              <a:rPr lang="ko-KR" altLang="en-US" b="1" noProof="1">
                <a:solidFill>
                  <a:srgbClr val="0070C0"/>
                </a:solidFill>
              </a:rPr>
              <a:t>휴일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리스트 등 컬랙션 데이터 타입</a:t>
            </a:r>
            <a:r>
              <a:rPr lang="en-US" altLang="ko-KR" noProof="1"/>
              <a:t>, </a:t>
            </a:r>
            <a:r>
              <a:rPr lang="ko-KR" altLang="en-US" noProof="1"/>
              <a:t>함수 개발하기</a:t>
            </a:r>
            <a:r>
              <a:rPr lang="en-US" altLang="ko-KR" noProof="1"/>
              <a:t>,</a:t>
            </a:r>
            <a:r>
              <a:rPr lang="ko-KR" altLang="en-US" noProof="1"/>
              <a:t>람다</a:t>
            </a:r>
            <a:r>
              <a:rPr lang="en-US" altLang="ko-KR" noProof="1"/>
              <a:t>,Map</a:t>
            </a:r>
            <a:r>
              <a:rPr lang="ko-KR" altLang="en-US" noProof="1"/>
              <a:t>함수</a:t>
            </a:r>
          </a:p>
          <a:p>
            <a:r>
              <a:rPr lang="en-US" altLang="ko-KR" noProof="1"/>
              <a:t>-Numpy,Pandas,SKLearn,Matplot </a:t>
            </a:r>
            <a:r>
              <a:rPr lang="ko-KR" altLang="en-US" noProof="1"/>
              <a:t>학습하기</a:t>
            </a:r>
          </a:p>
          <a:p>
            <a:r>
              <a:rPr lang="en-US" altLang="ko-KR" noProof="1"/>
              <a:t>-TKInter</a:t>
            </a:r>
            <a:r>
              <a:rPr lang="ko-KR" altLang="en-US" noProof="1"/>
              <a:t>를 사용한 </a:t>
            </a:r>
            <a:r>
              <a:rPr lang="en-US" altLang="ko-KR" noProof="1"/>
              <a:t>GUI</a:t>
            </a:r>
            <a:r>
              <a:rPr lang="ko-KR" altLang="en-US" noProof="1"/>
              <a:t>개발 및 </a:t>
            </a:r>
            <a:r>
              <a:rPr lang="en-US" altLang="ko-KR" noProof="1"/>
              <a:t>FLASK</a:t>
            </a:r>
            <a:r>
              <a:rPr lang="ko-KR" altLang="en-US" noProof="1"/>
              <a:t>를 이용한 웹개발</a:t>
            </a:r>
          </a:p>
        </p:txBody>
      </p:sp>
    </p:spTree>
    <p:extLst>
      <p:ext uri="{BB962C8B-B14F-4D97-AF65-F5344CB8AC3E}">
        <p14:creationId xmlns:p14="http://schemas.microsoft.com/office/powerpoint/2010/main" val="39118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 smtClean="0"/>
              <a:t>훈련교과 시간표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2851"/>
            <a:ext cx="10833847" cy="4604432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ko-KR" b="1" noProof="1"/>
              <a:t>6. AI </a:t>
            </a:r>
            <a:r>
              <a:rPr lang="ko-KR" altLang="en-US" b="1" noProof="1"/>
              <a:t>이론</a:t>
            </a:r>
            <a:r>
              <a:rPr lang="en-US" altLang="ko-KR" b="1" noProof="1"/>
              <a:t>/</a:t>
            </a:r>
            <a:r>
              <a:rPr lang="ko-KR" altLang="en-US" b="1" noProof="1"/>
              <a:t>실습 심화 학습 </a:t>
            </a:r>
            <a:r>
              <a:rPr lang="ko-KR" altLang="en-US" b="1" noProof="1" smtClean="0"/>
              <a:t>                       </a:t>
            </a:r>
            <a:r>
              <a:rPr lang="en-US" altLang="ko-KR" b="1" noProof="1" smtClean="0">
                <a:solidFill>
                  <a:srgbClr val="0070C0"/>
                </a:solidFill>
              </a:rPr>
              <a:t>8/19~9/03 </a:t>
            </a:r>
            <a:r>
              <a:rPr lang="en-US" altLang="ko-KR" b="1" noProof="1">
                <a:solidFill>
                  <a:srgbClr val="0070C0"/>
                </a:solidFill>
              </a:rPr>
              <a:t>(100 </a:t>
            </a:r>
            <a:r>
              <a:rPr lang="ko-KR" altLang="en-US" b="1" noProof="1">
                <a:solidFill>
                  <a:srgbClr val="0070C0"/>
                </a:solidFill>
              </a:rPr>
              <a:t>시간</a:t>
            </a:r>
            <a:r>
              <a:rPr lang="en-US" altLang="ko-KR" b="1" noProof="1">
                <a:solidFill>
                  <a:srgbClr val="0070C0"/>
                </a:solidFill>
              </a:rPr>
              <a:t>)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딥러닝 동작원리</a:t>
            </a:r>
            <a:r>
              <a:rPr lang="en-US" altLang="ko-KR" noProof="1"/>
              <a:t>, </a:t>
            </a:r>
            <a:r>
              <a:rPr lang="ko-KR" altLang="en-US" noProof="1"/>
              <a:t>성과</a:t>
            </a:r>
            <a:r>
              <a:rPr lang="en-US" altLang="ko-KR" noProof="1"/>
              <a:t>, </a:t>
            </a:r>
            <a:r>
              <a:rPr lang="ko-KR" altLang="en-US" noProof="1"/>
              <a:t>특징</a:t>
            </a:r>
            <a:r>
              <a:rPr lang="en-US" altLang="ko-KR" noProof="1"/>
              <a:t>, </a:t>
            </a:r>
            <a:r>
              <a:rPr lang="ko-KR" altLang="en-US" noProof="1"/>
              <a:t>실습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퍼셉트론</a:t>
            </a:r>
            <a:r>
              <a:rPr lang="en-US" altLang="ko-KR" noProof="1"/>
              <a:t>,</a:t>
            </a:r>
            <a:r>
              <a:rPr lang="ko-KR" altLang="en-US" noProof="1"/>
              <a:t>정규화</a:t>
            </a:r>
            <a:r>
              <a:rPr lang="en-US" altLang="ko-KR" noProof="1"/>
              <a:t>,</a:t>
            </a:r>
            <a:r>
              <a:rPr lang="ko-KR" altLang="en-US" noProof="1"/>
              <a:t>회귀</a:t>
            </a:r>
            <a:r>
              <a:rPr lang="en-US" altLang="ko-KR" noProof="1"/>
              <a:t>,</a:t>
            </a:r>
            <a:r>
              <a:rPr lang="ko-KR" altLang="en-US" noProof="1"/>
              <a:t>컨볼루션 신경망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비지도 학습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군집분석</a:t>
            </a:r>
            <a:r>
              <a:rPr lang="en-US" altLang="ko-KR" noProof="1"/>
              <a:t>,</a:t>
            </a:r>
            <a:r>
              <a:rPr lang="ko-KR" altLang="en-US" noProof="1"/>
              <a:t>차원축소 및 추천 시스템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지도학습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의사결정 트리</a:t>
            </a:r>
            <a:r>
              <a:rPr lang="en-US" altLang="ko-KR" noProof="1"/>
              <a:t>,</a:t>
            </a:r>
            <a:r>
              <a:rPr lang="ko-KR" altLang="en-US" noProof="1"/>
              <a:t>서포트 벡터 머신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인공지능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신경망 개념 및 적용</a:t>
            </a:r>
            <a:r>
              <a:rPr lang="en-US" altLang="ko-KR" noProof="1"/>
              <a:t>, </a:t>
            </a:r>
            <a:r>
              <a:rPr lang="ko-KR" altLang="en-US" noProof="1"/>
              <a:t>이미지</a:t>
            </a:r>
            <a:r>
              <a:rPr lang="en-US" altLang="ko-KR" noProof="1"/>
              <a:t>/</a:t>
            </a:r>
            <a:r>
              <a:rPr lang="ko-KR" altLang="en-US" noProof="1"/>
              <a:t>텍스트 데이터 이해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기타 인공지능 기법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강화학습</a:t>
            </a:r>
            <a:r>
              <a:rPr lang="en-US" altLang="ko-KR" noProof="1"/>
              <a:t>, GAN(</a:t>
            </a:r>
            <a:r>
              <a:rPr lang="ko-KR" altLang="en-US" noProof="1"/>
              <a:t>생성적 적대 신경망</a:t>
            </a:r>
            <a:r>
              <a:rPr lang="en-US" altLang="ko-KR" noProof="1"/>
              <a:t>)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095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 smtClean="0"/>
              <a:t>훈련교과 시간표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2851"/>
            <a:ext cx="10833847" cy="4604432"/>
          </a:xfrm>
        </p:spPr>
        <p:txBody>
          <a:bodyPr rtlCol="0">
            <a:normAutofit/>
          </a:bodyPr>
          <a:lstStyle/>
          <a:p>
            <a:r>
              <a:rPr lang="en-US" altLang="ko-KR" b="1" noProof="1"/>
              <a:t>7. DB </a:t>
            </a:r>
            <a:r>
              <a:rPr lang="ko-KR" altLang="en-US" b="1" noProof="1"/>
              <a:t>활용 </a:t>
            </a:r>
            <a:r>
              <a:rPr lang="ko-KR" altLang="en-US" b="1" noProof="1" smtClean="0"/>
              <a:t>                               </a:t>
            </a:r>
            <a:r>
              <a:rPr lang="en-US" altLang="ko-KR" b="1" noProof="1" smtClean="0">
                <a:solidFill>
                  <a:srgbClr val="0070C0"/>
                </a:solidFill>
              </a:rPr>
              <a:t>9/18~9/30 </a:t>
            </a:r>
            <a:r>
              <a:rPr lang="en-US" altLang="ko-KR" b="1" noProof="1">
                <a:solidFill>
                  <a:srgbClr val="0070C0"/>
                </a:solidFill>
              </a:rPr>
              <a:t>(70 </a:t>
            </a:r>
            <a:r>
              <a:rPr lang="ko-KR" altLang="en-US" b="1" noProof="1">
                <a:solidFill>
                  <a:srgbClr val="0070C0"/>
                </a:solidFill>
              </a:rPr>
              <a:t>시간</a:t>
            </a:r>
            <a:r>
              <a:rPr lang="en-US" altLang="ko-KR" b="1" noProof="1">
                <a:solidFill>
                  <a:srgbClr val="0070C0"/>
                </a:solidFill>
              </a:rPr>
              <a:t>)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데이터베이스 구축과 활용 모델링</a:t>
            </a:r>
            <a:r>
              <a:rPr lang="en-US" altLang="ko-KR" noProof="1"/>
              <a:t>, </a:t>
            </a:r>
            <a:r>
              <a:rPr lang="ko-KR" altLang="en-US" noProof="1"/>
              <a:t>정규화</a:t>
            </a:r>
            <a:r>
              <a:rPr lang="en-US" altLang="ko-KR" noProof="1"/>
              <a:t>, </a:t>
            </a:r>
            <a:r>
              <a:rPr lang="ko-KR" altLang="en-US" noProof="1"/>
              <a:t>설계 및 구축</a:t>
            </a:r>
          </a:p>
          <a:p>
            <a:r>
              <a:rPr lang="en-US" altLang="ko-KR" noProof="1"/>
              <a:t>-DBMS </a:t>
            </a:r>
            <a:r>
              <a:rPr lang="ko-KR" altLang="en-US" noProof="1"/>
              <a:t>제작에 인덱싱</a:t>
            </a:r>
            <a:r>
              <a:rPr lang="en-US" altLang="ko-KR" noProof="1"/>
              <a:t>, </a:t>
            </a:r>
            <a:r>
              <a:rPr lang="ko-KR" altLang="en-US" noProof="1"/>
              <a:t>트랜잭션처리</a:t>
            </a:r>
            <a:r>
              <a:rPr lang="en-US" altLang="ko-KR" noProof="1"/>
              <a:t>,</a:t>
            </a:r>
            <a:r>
              <a:rPr lang="ko-KR" altLang="en-US" noProof="1"/>
              <a:t>동시성제어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웹연동</a:t>
            </a:r>
            <a:r>
              <a:rPr lang="en-US" altLang="ko-KR" noProof="1"/>
              <a:t>, </a:t>
            </a:r>
            <a:r>
              <a:rPr lang="ko-KR" altLang="en-US" noProof="1"/>
              <a:t>데이터마이닝</a:t>
            </a:r>
            <a:r>
              <a:rPr lang="en-US" altLang="ko-KR" noProof="1"/>
              <a:t>, SQL </a:t>
            </a:r>
            <a:r>
              <a:rPr lang="ko-KR" altLang="en-US" noProof="1"/>
              <a:t>튜닝</a:t>
            </a:r>
            <a:r>
              <a:rPr lang="en-US" altLang="ko-KR" noProof="1"/>
              <a:t>, Backup </a:t>
            </a:r>
            <a:r>
              <a:rPr lang="ko-KR" altLang="en-US" noProof="1"/>
              <a:t>관리</a:t>
            </a:r>
          </a:p>
          <a:p>
            <a:endParaRPr lang="ko-KR" altLang="en-US" noProof="1"/>
          </a:p>
          <a:p>
            <a:r>
              <a:rPr lang="en-US" altLang="ko-KR" b="1" noProof="1"/>
              <a:t>8. AI </a:t>
            </a:r>
            <a:r>
              <a:rPr lang="ko-KR" altLang="en-US" b="1" noProof="1"/>
              <a:t>영상처리 </a:t>
            </a:r>
            <a:r>
              <a:rPr lang="ko-KR" altLang="en-US" b="1" noProof="1" smtClean="0"/>
              <a:t>                            </a:t>
            </a:r>
            <a:r>
              <a:rPr lang="en-US" altLang="ko-KR" b="1" noProof="1" smtClean="0">
                <a:solidFill>
                  <a:srgbClr val="0070C0"/>
                </a:solidFill>
              </a:rPr>
              <a:t>10/01~10/14 </a:t>
            </a:r>
            <a:r>
              <a:rPr lang="en-US" altLang="ko-KR" b="1" noProof="1">
                <a:solidFill>
                  <a:srgbClr val="0070C0"/>
                </a:solidFill>
              </a:rPr>
              <a:t>(80 </a:t>
            </a:r>
            <a:r>
              <a:rPr lang="ko-KR" altLang="en-US" b="1" noProof="1">
                <a:solidFill>
                  <a:srgbClr val="0070C0"/>
                </a:solidFill>
              </a:rPr>
              <a:t>시간</a:t>
            </a:r>
            <a:r>
              <a:rPr lang="en-US" altLang="ko-KR" b="1" noProof="1">
                <a:solidFill>
                  <a:srgbClr val="0070C0"/>
                </a:solidFill>
              </a:rPr>
              <a:t>)</a:t>
            </a:r>
          </a:p>
          <a:p>
            <a:r>
              <a:rPr lang="en-US" altLang="ko-KR" noProof="1"/>
              <a:t>-OpenCV</a:t>
            </a:r>
            <a:r>
              <a:rPr lang="ko-KR" altLang="en-US" noProof="1"/>
              <a:t>를 통한 실시간 영상처리</a:t>
            </a:r>
            <a:r>
              <a:rPr lang="en-US" altLang="ko-KR" noProof="1"/>
              <a:t>/</a:t>
            </a:r>
            <a:r>
              <a:rPr lang="ko-KR" altLang="en-US" noProof="1"/>
              <a:t>켑처</a:t>
            </a:r>
            <a:r>
              <a:rPr lang="en-US" altLang="ko-KR" noProof="1"/>
              <a:t>, </a:t>
            </a:r>
            <a:r>
              <a:rPr lang="ko-KR" altLang="en-US" noProof="1"/>
              <a:t>영상 프레임 분석</a:t>
            </a:r>
          </a:p>
          <a:p>
            <a:r>
              <a:rPr lang="en-US" altLang="ko-KR" noProof="1"/>
              <a:t>-Numpy</a:t>
            </a:r>
            <a:r>
              <a:rPr lang="ko-KR" altLang="en-US" noProof="1"/>
              <a:t>를 통한 이미지 처리 </a:t>
            </a:r>
            <a:r>
              <a:rPr lang="en-US" altLang="ko-KR" noProof="1"/>
              <a:t>CNN,RNN,LSTM </a:t>
            </a:r>
            <a:r>
              <a:rPr lang="ko-KR" altLang="en-US" noProof="1"/>
              <a:t>등 이론 이해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인공지능 영상 처리기법</a:t>
            </a:r>
            <a:r>
              <a:rPr lang="en-US" altLang="ko-KR" noProof="1"/>
              <a:t>(CNN,RNN,</a:t>
            </a:r>
            <a:r>
              <a:rPr lang="ko-KR" altLang="en-US" noProof="1"/>
              <a:t>객체인식</a:t>
            </a:r>
            <a:r>
              <a:rPr lang="en-US" altLang="ko-KR" noProof="1"/>
              <a:t>,</a:t>
            </a:r>
            <a:r>
              <a:rPr lang="ko-KR" altLang="en-US" noProof="1"/>
              <a:t>인체동작 인식</a:t>
            </a:r>
            <a:r>
              <a:rPr lang="en-US" altLang="ko-KR" noProof="1"/>
              <a:t>)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9110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 smtClean="0"/>
              <a:t>훈련교과 시간표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2851"/>
            <a:ext cx="10833847" cy="4604432"/>
          </a:xfrm>
        </p:spPr>
        <p:txBody>
          <a:bodyPr rtlCol="0">
            <a:normAutofit fontScale="92500" lnSpcReduction="10000"/>
          </a:bodyPr>
          <a:lstStyle/>
          <a:p>
            <a:r>
              <a:rPr lang="en-US" altLang="ko-KR" b="1" noProof="1"/>
              <a:t>9. AI </a:t>
            </a:r>
            <a:r>
              <a:rPr lang="ko-KR" altLang="en-US" b="1" noProof="1"/>
              <a:t>오픈 플랫폼 활용 </a:t>
            </a:r>
            <a:r>
              <a:rPr lang="ko-KR" altLang="en-US" b="1" noProof="1" smtClean="0"/>
              <a:t>                      </a:t>
            </a:r>
            <a:r>
              <a:rPr lang="en-US" altLang="ko-KR" b="1" noProof="1" smtClean="0">
                <a:solidFill>
                  <a:srgbClr val="0070C0"/>
                </a:solidFill>
              </a:rPr>
              <a:t>10/15~11/04 </a:t>
            </a:r>
            <a:r>
              <a:rPr lang="en-US" altLang="ko-KR" b="1" noProof="1">
                <a:solidFill>
                  <a:srgbClr val="0070C0"/>
                </a:solidFill>
              </a:rPr>
              <a:t>(120 </a:t>
            </a:r>
            <a:r>
              <a:rPr lang="ko-KR" altLang="en-US" b="1" noProof="1">
                <a:solidFill>
                  <a:srgbClr val="0070C0"/>
                </a:solidFill>
              </a:rPr>
              <a:t>시간</a:t>
            </a:r>
            <a:r>
              <a:rPr lang="en-US" altLang="ko-KR" b="1" noProof="1">
                <a:solidFill>
                  <a:srgbClr val="0070C0"/>
                </a:solidFill>
              </a:rPr>
              <a:t>)</a:t>
            </a:r>
          </a:p>
          <a:p>
            <a:r>
              <a:rPr lang="en-US" altLang="ko-KR" noProof="1"/>
              <a:t>-Google</a:t>
            </a:r>
            <a:r>
              <a:rPr lang="ko-KR" altLang="en-US" noProof="1"/>
              <a:t>의 </a:t>
            </a:r>
            <a:r>
              <a:rPr lang="en-US" altLang="ko-KR" noProof="1"/>
              <a:t>Tensorflow</a:t>
            </a:r>
            <a:r>
              <a:rPr lang="ko-KR" altLang="en-US" noProof="1"/>
              <a:t>를 </a:t>
            </a:r>
            <a:r>
              <a:rPr lang="en-US" altLang="ko-KR" noProof="1"/>
              <a:t>COLAB</a:t>
            </a:r>
            <a:r>
              <a:rPr lang="ko-KR" altLang="en-US" noProof="1"/>
              <a:t>에서 활용하여 학습하기</a:t>
            </a:r>
          </a:p>
          <a:p>
            <a:r>
              <a:rPr lang="en-US" altLang="ko-KR" noProof="1"/>
              <a:t>-AWS </a:t>
            </a:r>
            <a:r>
              <a:rPr lang="ko-KR" altLang="en-US" noProof="1"/>
              <a:t>등 아마존 </a:t>
            </a:r>
            <a:r>
              <a:rPr lang="en-US" altLang="ko-KR" noProof="1"/>
              <a:t>AI </a:t>
            </a:r>
            <a:r>
              <a:rPr lang="ko-KR" altLang="en-US" noProof="1"/>
              <a:t>클라우드와 연동하기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톰켓등 웹서비스 </a:t>
            </a:r>
            <a:r>
              <a:rPr lang="en-US" altLang="ko-KR" noProof="1"/>
              <a:t>JSP,Javascript </a:t>
            </a:r>
            <a:r>
              <a:rPr lang="ko-KR" altLang="en-US" noProof="1"/>
              <a:t>학습 및 웹시각화 개발 학습</a:t>
            </a:r>
          </a:p>
          <a:p>
            <a:r>
              <a:rPr lang="en-US" altLang="ko-KR" noProof="1"/>
              <a:t>-AI</a:t>
            </a:r>
            <a:r>
              <a:rPr lang="ko-KR" altLang="en-US" noProof="1"/>
              <a:t>와 연동할 수 있는 </a:t>
            </a:r>
            <a:r>
              <a:rPr lang="en-US" altLang="ko-KR" noProof="1"/>
              <a:t>IoT</a:t>
            </a:r>
            <a:r>
              <a:rPr lang="ko-KR" altLang="en-US" noProof="1"/>
              <a:t>기기 라즈베리파이에 적용하기</a:t>
            </a:r>
          </a:p>
          <a:p>
            <a:endParaRPr lang="ko-KR" altLang="en-US" noProof="1"/>
          </a:p>
          <a:p>
            <a:r>
              <a:rPr lang="en-US" altLang="ko-KR" b="1" noProof="1"/>
              <a:t>10. AI </a:t>
            </a:r>
            <a:r>
              <a:rPr lang="ko-KR" altLang="en-US" b="1" noProof="1"/>
              <a:t>프로젝트 </a:t>
            </a:r>
            <a:r>
              <a:rPr lang="ko-KR" altLang="en-US" b="1" noProof="1" smtClean="0"/>
              <a:t>                                 </a:t>
            </a:r>
            <a:r>
              <a:rPr lang="en-US" altLang="ko-KR" b="1" noProof="1" smtClean="0">
                <a:solidFill>
                  <a:srgbClr val="0070C0"/>
                </a:solidFill>
              </a:rPr>
              <a:t>11/05~1/15 </a:t>
            </a:r>
            <a:r>
              <a:rPr lang="en-US" altLang="ko-KR" b="1" noProof="1">
                <a:solidFill>
                  <a:srgbClr val="0070C0"/>
                </a:solidFill>
              </a:rPr>
              <a:t>(400 </a:t>
            </a:r>
            <a:r>
              <a:rPr lang="ko-KR" altLang="en-US" b="1" noProof="1">
                <a:solidFill>
                  <a:srgbClr val="0070C0"/>
                </a:solidFill>
              </a:rPr>
              <a:t>시간</a:t>
            </a:r>
            <a:r>
              <a:rPr lang="en-US" altLang="ko-KR" b="1" noProof="1">
                <a:solidFill>
                  <a:srgbClr val="0070C0"/>
                </a:solidFill>
              </a:rPr>
              <a:t>)  12/25</a:t>
            </a:r>
            <a:r>
              <a:rPr lang="en-US" altLang="ko-KR" b="1" noProof="1" smtClean="0">
                <a:solidFill>
                  <a:srgbClr val="0070C0"/>
                </a:solidFill>
              </a:rPr>
              <a:t>, 1/01 </a:t>
            </a:r>
            <a:r>
              <a:rPr lang="ko-KR" altLang="en-US" b="1" noProof="1">
                <a:solidFill>
                  <a:srgbClr val="0070C0"/>
                </a:solidFill>
              </a:rPr>
              <a:t>휴일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산업현장 사용가능한 </a:t>
            </a:r>
            <a:r>
              <a:rPr lang="en-US" altLang="ko-KR" noProof="1"/>
              <a:t>AI </a:t>
            </a:r>
            <a:r>
              <a:rPr lang="ko-KR" altLang="en-US" noProof="1"/>
              <a:t>프로젝트 기획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산업현장 사용가능한 </a:t>
            </a:r>
            <a:r>
              <a:rPr lang="en-US" altLang="ko-KR" noProof="1"/>
              <a:t>AI </a:t>
            </a:r>
            <a:r>
              <a:rPr lang="ko-KR" altLang="en-US" noProof="1"/>
              <a:t>프로젝트 설계</a:t>
            </a:r>
          </a:p>
          <a:p>
            <a:r>
              <a:rPr lang="en-US" altLang="ko-KR" noProof="1"/>
              <a:t>-</a:t>
            </a:r>
            <a:r>
              <a:rPr lang="ko-KR" altLang="en-US" noProof="1"/>
              <a:t>산업현장 사용가능한 </a:t>
            </a:r>
            <a:r>
              <a:rPr lang="en-US" altLang="ko-KR" noProof="1"/>
              <a:t>AI </a:t>
            </a:r>
            <a:r>
              <a:rPr lang="ko-KR" altLang="en-US" noProof="1"/>
              <a:t>프로젝트 제작</a:t>
            </a:r>
          </a:p>
          <a:p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6710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 smtClean="0"/>
              <a:t>훈련교과 시간표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2851"/>
            <a:ext cx="10833847" cy="4604432"/>
          </a:xfrm>
        </p:spPr>
        <p:txBody>
          <a:bodyPr rtlCol="0">
            <a:normAutofit/>
          </a:bodyPr>
          <a:lstStyle/>
          <a:p>
            <a:r>
              <a:rPr lang="en-US" altLang="ko-KR" b="1" noProof="1"/>
              <a:t>11. </a:t>
            </a:r>
            <a:r>
              <a:rPr lang="ko-KR" altLang="en-US" b="1" noProof="1" smtClean="0"/>
              <a:t>수료식                                      </a:t>
            </a:r>
            <a:r>
              <a:rPr lang="en-US" altLang="ko-KR" b="1" noProof="1" smtClean="0">
                <a:solidFill>
                  <a:srgbClr val="0070C0"/>
                </a:solidFill>
              </a:rPr>
              <a:t>1/17 </a:t>
            </a:r>
            <a:r>
              <a:rPr lang="en-US" altLang="ko-KR" b="1" noProof="1">
                <a:solidFill>
                  <a:srgbClr val="0070C0"/>
                </a:solidFill>
              </a:rPr>
              <a:t>(2</a:t>
            </a:r>
            <a:r>
              <a:rPr lang="ko-KR" altLang="en-US" b="1" noProof="1">
                <a:solidFill>
                  <a:srgbClr val="0070C0"/>
                </a:solidFill>
              </a:rPr>
              <a:t>시간</a:t>
            </a:r>
            <a:r>
              <a:rPr lang="en-US" altLang="ko-KR" b="1" noProof="1">
                <a:solidFill>
                  <a:srgbClr val="0070C0"/>
                </a:solidFill>
              </a:rPr>
              <a:t>)</a:t>
            </a:r>
          </a:p>
          <a:p>
            <a:r>
              <a:rPr lang="en-US" altLang="ko-KR" noProof="1"/>
              <a:t>- </a:t>
            </a:r>
            <a:r>
              <a:rPr lang="ko-KR" altLang="en-US" noProof="1"/>
              <a:t>수료식</a:t>
            </a:r>
            <a:r>
              <a:rPr lang="en-US" altLang="ko-KR" noProof="1"/>
              <a:t>(</a:t>
            </a:r>
            <a:r>
              <a:rPr lang="ko-KR" altLang="en-US" noProof="1"/>
              <a:t>수료증 및 상장수여</a:t>
            </a:r>
            <a:r>
              <a:rPr lang="en-US" altLang="ko-KR" noProof="1"/>
              <a:t>, </a:t>
            </a:r>
            <a:r>
              <a:rPr lang="ko-KR" altLang="en-US" noProof="1"/>
              <a:t>수강평 수료후 취업지원안내</a:t>
            </a:r>
            <a:r>
              <a:rPr lang="en-US" altLang="ko-KR" noProof="1"/>
              <a:t>)</a:t>
            </a:r>
          </a:p>
          <a:p>
            <a:endParaRPr lang="en-US" altLang="ko-KR" noProof="1"/>
          </a:p>
          <a:p>
            <a:r>
              <a:rPr lang="en-US" altLang="ko-KR" b="1" noProof="1"/>
              <a:t>12. </a:t>
            </a:r>
            <a:r>
              <a:rPr lang="ko-KR" altLang="en-US" b="1" noProof="1"/>
              <a:t>취업지원</a:t>
            </a:r>
            <a:r>
              <a:rPr lang="en-US" altLang="ko-KR" b="1" noProof="1"/>
              <a:t>, </a:t>
            </a:r>
            <a:r>
              <a:rPr lang="ko-KR" altLang="en-US" b="1" noProof="1"/>
              <a:t>면접특강 </a:t>
            </a:r>
            <a:r>
              <a:rPr lang="ko-KR" altLang="en-US" b="1" noProof="1" smtClean="0"/>
              <a:t>                      </a:t>
            </a:r>
            <a:r>
              <a:rPr lang="en-US" altLang="ko-KR" b="1" noProof="1" smtClean="0">
                <a:solidFill>
                  <a:srgbClr val="0070C0"/>
                </a:solidFill>
              </a:rPr>
              <a:t>1/16 </a:t>
            </a:r>
            <a:r>
              <a:rPr lang="en-US" altLang="ko-KR" b="1" noProof="1">
                <a:solidFill>
                  <a:srgbClr val="0070C0"/>
                </a:solidFill>
              </a:rPr>
              <a:t>(8</a:t>
            </a:r>
            <a:r>
              <a:rPr lang="ko-KR" altLang="en-US" b="1" noProof="1">
                <a:solidFill>
                  <a:srgbClr val="0070C0"/>
                </a:solidFill>
              </a:rPr>
              <a:t>시간</a:t>
            </a:r>
            <a:r>
              <a:rPr lang="en-US" altLang="ko-KR" b="1" noProof="1">
                <a:solidFill>
                  <a:srgbClr val="0070C0"/>
                </a:solidFill>
              </a:rPr>
              <a:t>) </a:t>
            </a:r>
          </a:p>
          <a:p>
            <a:r>
              <a:rPr lang="en-US" altLang="ko-KR" noProof="1"/>
              <a:t>- </a:t>
            </a:r>
            <a:r>
              <a:rPr lang="ko-KR" altLang="en-US" noProof="1"/>
              <a:t>취업지원</a:t>
            </a:r>
            <a:r>
              <a:rPr lang="en-US" altLang="ko-KR" noProof="1"/>
              <a:t>(</a:t>
            </a:r>
            <a:r>
              <a:rPr lang="ko-KR" altLang="en-US" noProof="1"/>
              <a:t>취업니즈조사</a:t>
            </a:r>
            <a:r>
              <a:rPr lang="en-US" altLang="ko-KR" noProof="1"/>
              <a:t>, </a:t>
            </a:r>
            <a:r>
              <a:rPr lang="ko-KR" altLang="en-US" noProof="1"/>
              <a:t>취업상담</a:t>
            </a:r>
            <a:r>
              <a:rPr lang="en-US" altLang="ko-KR" noProof="1"/>
              <a:t>, </a:t>
            </a:r>
            <a:r>
              <a:rPr lang="ko-KR" altLang="en-US" noProof="1"/>
              <a:t>취업준비</a:t>
            </a:r>
            <a:r>
              <a:rPr lang="en-US" altLang="ko-KR" noProof="1"/>
              <a:t>), </a:t>
            </a:r>
            <a:r>
              <a:rPr lang="ko-KR" altLang="en-US" noProof="1"/>
              <a:t>면접특강</a:t>
            </a:r>
          </a:p>
        </p:txBody>
      </p:sp>
    </p:spTree>
    <p:extLst>
      <p:ext uri="{BB962C8B-B14F-4D97-AF65-F5344CB8AC3E}">
        <p14:creationId xmlns:p14="http://schemas.microsoft.com/office/powerpoint/2010/main" val="46959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 smtClean="0"/>
              <a:t>교재 </a:t>
            </a:r>
            <a:r>
              <a:rPr lang="en-US" altLang="ko-KR" noProof="1" smtClean="0"/>
              <a:t>(HRD-Net </a:t>
            </a:r>
            <a:r>
              <a:rPr lang="ko-KR" altLang="en-US" noProof="1" smtClean="0"/>
              <a:t>훈련교재</a:t>
            </a:r>
            <a:r>
              <a:rPr lang="en-US" altLang="ko-KR" noProof="1" smtClean="0"/>
              <a:t>)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2851"/>
            <a:ext cx="10833847" cy="4604432"/>
          </a:xfrm>
        </p:spPr>
        <p:txBody>
          <a:bodyPr rtlCol="0"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ko-KR" altLang="en-US" b="1" noProof="1" smtClean="0"/>
              <a:t>파이썬을 이용한 머신러닝</a:t>
            </a:r>
            <a:r>
              <a:rPr lang="en-US" altLang="ko-KR" b="1" noProof="1" smtClean="0"/>
              <a:t>, </a:t>
            </a:r>
            <a:r>
              <a:rPr lang="ko-KR" altLang="en-US" b="1" noProof="1" smtClean="0"/>
              <a:t>딥러닝 실전개발 입문</a:t>
            </a:r>
            <a:endParaRPr lang="en-US" altLang="ko-KR" b="1" noProof="1" smtClean="0"/>
          </a:p>
          <a:p>
            <a:pPr marL="342900" indent="-342900">
              <a:buAutoNum type="arabicPeriod"/>
            </a:pPr>
            <a:r>
              <a:rPr lang="ko-KR" altLang="en-US" b="1" noProof="1" smtClean="0"/>
              <a:t>오라클 </a:t>
            </a:r>
            <a:r>
              <a:rPr lang="en-US" altLang="ko-KR" b="1" noProof="1" smtClean="0"/>
              <a:t>SQL</a:t>
            </a:r>
            <a:r>
              <a:rPr lang="ko-KR" altLang="en-US" b="1" noProof="1" smtClean="0"/>
              <a:t>과 </a:t>
            </a:r>
            <a:r>
              <a:rPr lang="en-US" altLang="ko-KR" b="1" noProof="1" smtClean="0"/>
              <a:t>PL/SQL </a:t>
            </a:r>
            <a:r>
              <a:rPr lang="ko-KR" altLang="en-US" b="1" noProof="1" smtClean="0"/>
              <a:t>을</a:t>
            </a:r>
            <a:r>
              <a:rPr lang="en-US" altLang="ko-KR" b="1" noProof="1"/>
              <a:t> </a:t>
            </a:r>
            <a:r>
              <a:rPr lang="ko-KR" altLang="en-US" b="1" noProof="1" smtClean="0"/>
              <a:t>다루는 기술</a:t>
            </a:r>
            <a:endParaRPr lang="en-US" altLang="ko-KR" b="1" noProof="1" smtClean="0"/>
          </a:p>
          <a:p>
            <a:pPr marL="342900" indent="-342900">
              <a:buAutoNum type="arabicPeriod"/>
            </a:pPr>
            <a:r>
              <a:rPr lang="ko-KR" altLang="en-US" b="1" noProof="1" smtClean="0"/>
              <a:t>코드로 배우는 스프링 웹 프로젝트</a:t>
            </a:r>
            <a:endParaRPr lang="en-US" altLang="ko-KR" b="1" noProof="1" smtClean="0"/>
          </a:p>
          <a:p>
            <a:pPr marL="342900" indent="-342900">
              <a:buAutoNum type="arabicPeriod"/>
            </a:pPr>
            <a:r>
              <a:rPr lang="ko-KR" altLang="en-US" b="1" noProof="1" smtClean="0"/>
              <a:t>이것이 자바다</a:t>
            </a:r>
            <a:endParaRPr lang="en-US" altLang="ko-KR" b="1" noProof="1" smtClean="0"/>
          </a:p>
          <a:p>
            <a:pPr marL="342900" indent="-342900">
              <a:buAutoNum type="arabicPeriod"/>
            </a:pPr>
            <a:r>
              <a:rPr lang="ko-KR" altLang="en-US" b="1" noProof="1" smtClean="0"/>
              <a:t>혼자 공부하는 </a:t>
            </a:r>
            <a:r>
              <a:rPr lang="en-US" altLang="ko-KR" b="1" noProof="1" smtClean="0"/>
              <a:t>R </a:t>
            </a:r>
            <a:r>
              <a:rPr lang="ko-KR" altLang="en-US" b="1" noProof="1" smtClean="0"/>
              <a:t>데이터 분석</a:t>
            </a:r>
            <a:endParaRPr lang="en-US" altLang="ko-KR" b="1" noProof="1" smtClean="0"/>
          </a:p>
          <a:p>
            <a:pPr marL="342900" indent="-342900">
              <a:buAutoNum type="arabicPeriod"/>
            </a:pPr>
            <a:r>
              <a:rPr lang="ko-KR" altLang="en-US" b="1" noProof="1" smtClean="0"/>
              <a:t>파이썬 웹 프로그래밍 실전편</a:t>
            </a:r>
            <a:endParaRPr lang="en-US" altLang="ko-KR" b="1" noProof="1" smtClean="0"/>
          </a:p>
          <a:p>
            <a:pPr marL="342900" indent="-342900">
              <a:buAutoNum type="arabicPeriod"/>
            </a:pPr>
            <a:r>
              <a:rPr lang="en-US" altLang="ko-KR" b="1" noProof="1" smtClean="0"/>
              <a:t>OpenCV 4</a:t>
            </a:r>
            <a:r>
              <a:rPr lang="ko-KR" altLang="en-US" b="1" noProof="1" smtClean="0"/>
              <a:t>로 배우는 컴퓨터 비전과 머신러닝</a:t>
            </a:r>
            <a:endParaRPr lang="en-US" altLang="ko-KR" b="1" noProof="1" smtClean="0"/>
          </a:p>
          <a:p>
            <a:pPr marL="342900" indent="-342900">
              <a:buAutoNum type="arabicPeriod"/>
            </a:pPr>
            <a:endParaRPr lang="en-US" altLang="ko-KR" b="1" noProof="1"/>
          </a:p>
          <a:p>
            <a:r>
              <a:rPr lang="ko-KR" altLang="en-US" noProof="1" smtClean="0"/>
              <a:t>보조교재 파이썬 기초 </a:t>
            </a:r>
            <a:r>
              <a:rPr lang="en-US" altLang="ko-KR" noProof="1" smtClean="0"/>
              <a:t>: </a:t>
            </a:r>
            <a:r>
              <a:rPr lang="en-US" altLang="ko-KR" noProof="1" smtClean="0"/>
              <a:t>thebook.io, wikidocs.net </a:t>
            </a:r>
            <a:endParaRPr lang="en-US" altLang="ko-KR" noProof="1" smtClean="0"/>
          </a:p>
          <a:p>
            <a:r>
              <a:rPr lang="en-US" altLang="ko-KR" noProof="1"/>
              <a:t> </a:t>
            </a:r>
            <a:r>
              <a:rPr lang="en-US" altLang="ko-KR" noProof="1" smtClean="0"/>
              <a:t>     </a:t>
            </a:r>
            <a:r>
              <a:rPr lang="ko-KR" altLang="en-US" noProof="1" smtClean="0"/>
              <a:t>나도코딩의 파이썬입문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점프 투 파이썬</a:t>
            </a:r>
            <a:endParaRPr lang="ko-KR" altLang="en-US" noProof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91" y="220070"/>
            <a:ext cx="1547813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79" y="258151"/>
            <a:ext cx="1395984" cy="19080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41" y="27150"/>
            <a:ext cx="1675181" cy="20775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11" y="2125070"/>
            <a:ext cx="2326640" cy="27330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03" y="2299060"/>
            <a:ext cx="1744980" cy="23850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06" y="2240558"/>
            <a:ext cx="1744980" cy="22402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76" y="4858110"/>
            <a:ext cx="1395984" cy="17952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03" y="4845022"/>
            <a:ext cx="1423416" cy="1828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946" y="4694104"/>
            <a:ext cx="133624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2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0F006E-CFBA-42F5-9FF9-61FCF419D29D}">
  <ds:schemaRefs>
    <ds:schemaRef ds:uri="71af3243-3dd4-4a8d-8c0d-dd76da1f02a5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605</Words>
  <Application>Microsoft Office PowerPoint</Application>
  <PresentationFormat>와이드스크린</PresentationFormat>
  <Paragraphs>83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마루 부리 Beta</vt:lpstr>
      <vt:lpstr>맑은 고딕</vt:lpstr>
      <vt:lpstr>Arial</vt:lpstr>
      <vt:lpstr>Office 테마</vt:lpstr>
      <vt:lpstr>1_Office 테마</vt:lpstr>
      <vt:lpstr>훈련교과 시간표 </vt:lpstr>
      <vt:lpstr>훈련교과 시간표</vt:lpstr>
      <vt:lpstr>훈련교과 시간표</vt:lpstr>
      <vt:lpstr>훈련교과 시간표</vt:lpstr>
      <vt:lpstr>훈련교과 시간표</vt:lpstr>
      <vt:lpstr>훈련교과 시간표</vt:lpstr>
      <vt:lpstr>훈련교과 시간표</vt:lpstr>
      <vt:lpstr>교재 (HRD-Net 훈련교재)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2024-07-07T07:32:56Z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