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8" r:id="rId19"/>
    <p:sldId id="281" r:id="rId20"/>
    <p:sldId id="282" r:id="rId21"/>
    <p:sldId id="283" r:id="rId22"/>
    <p:sldId id="284" r:id="rId23"/>
    <p:sldId id="289" r:id="rId24"/>
    <p:sldId id="290" r:id="rId25"/>
    <p:sldId id="263" r:id="rId26"/>
    <p:sldId id="285" r:id="rId27"/>
    <p:sldId id="291" r:id="rId28"/>
    <p:sldId id="286" r:id="rId29"/>
    <p:sldId id="287" r:id="rId30"/>
    <p:sldId id="292" r:id="rId31"/>
    <p:sldId id="26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02-3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B89A5D-33C9-535F-33DF-20760A897CE4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DB888D-BFD1-266F-4910-377453AB73D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188E8-B2AD-7197-A7B1-911594736E88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FA3724-E8F6-E58B-D9D4-B7CF698702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13A9B0-840D-E427-C592-8BB0A6B96F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1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변수와 입력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85" y="1648004"/>
            <a:ext cx="7232506" cy="198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85" y="3876804"/>
            <a:ext cx="6408423" cy="172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27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문자열 역시 복합 대입 연산자 사용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41" y="1634911"/>
            <a:ext cx="4231475" cy="103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56" y="3107908"/>
            <a:ext cx="7190329" cy="1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39" y="4819135"/>
            <a:ext cx="5076529" cy="135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13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input()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명령 프롬프트에서 사용자로부터 데이터 입력받을 때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input() </a:t>
            </a:r>
            <a:r>
              <a:rPr lang="ko-KR" altLang="en-US" dirty="0"/>
              <a:t>함수로 사용자 입력받기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프롬프트 함수 </a:t>
            </a:r>
            <a:r>
              <a:rPr lang="en-US" altLang="ko-KR" dirty="0"/>
              <a:t>: input </a:t>
            </a:r>
            <a:r>
              <a:rPr lang="ko-KR" altLang="en-US" dirty="0"/>
              <a:t>함수 괄호 안에 입력한 내용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블록 </a:t>
            </a:r>
            <a:r>
              <a:rPr lang="en-US" altLang="ko-KR" dirty="0"/>
              <a:t>(block) :  </a:t>
            </a:r>
            <a:r>
              <a:rPr lang="ko-KR" altLang="en-US" dirty="0"/>
              <a:t>프로그램이 실행 중 잠시 멈추는 것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명령 프롬프트에서 글자 입력 후 </a:t>
            </a:r>
            <a:r>
              <a:rPr lang="en-US" altLang="ko-KR" dirty="0"/>
              <a:t>[Enter]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89" y="3202533"/>
            <a:ext cx="7458161" cy="65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88" y="4139630"/>
            <a:ext cx="7458161" cy="62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88" y="5196604"/>
            <a:ext cx="7458162" cy="89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1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input </a:t>
            </a:r>
            <a:r>
              <a:rPr lang="ko-KR" altLang="en-US" dirty="0"/>
              <a:t>함수의 결과로 산출 </a:t>
            </a:r>
            <a:r>
              <a:rPr lang="en-US" altLang="ko-KR" dirty="0"/>
              <a:t>(</a:t>
            </a:r>
            <a:r>
              <a:rPr lang="ko-KR" altLang="en-US" dirty="0"/>
              <a:t>리턴값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다른 변수에 대입하여 사용 가능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21" y="2146709"/>
            <a:ext cx="7275195" cy="146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44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input() </a:t>
            </a:r>
            <a:r>
              <a:rPr lang="ko-KR" altLang="en-US" dirty="0"/>
              <a:t>함수의 입력 자료형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type() </a:t>
            </a:r>
            <a:r>
              <a:rPr lang="ko-KR" altLang="en-US" dirty="0"/>
              <a:t>함수로 자료형 알아봄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input() </a:t>
            </a:r>
            <a:r>
              <a:rPr lang="ko-KR" altLang="en-US" dirty="0"/>
              <a:t>함수는 사용자가 무엇을 입력해도 결과는 무조건 문자열 자료형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2134793"/>
            <a:ext cx="6893229" cy="79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0" y="3022382"/>
            <a:ext cx="6894225" cy="132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1" y="4454958"/>
            <a:ext cx="6894225" cy="8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60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입력 자료형 확인하기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19" y="1666630"/>
            <a:ext cx="6689455" cy="321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4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입력받고 더하기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56" y="1719508"/>
            <a:ext cx="6654031" cy="337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50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캐스트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(cast)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input() </a:t>
            </a:r>
            <a:r>
              <a:rPr lang="ko-KR" altLang="en-US" dirty="0"/>
              <a:t>함수의 입력 자료형은 항상 문자열이므로 입력 받은 문자열을 숫자 연산에 활용하기 위해 숫자로 변환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int()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문자열을 </a:t>
            </a:r>
            <a:r>
              <a:rPr lang="en-US" altLang="ko-KR" dirty="0"/>
              <a:t>int </a:t>
            </a:r>
            <a:r>
              <a:rPr lang="ko-KR" altLang="en-US" dirty="0"/>
              <a:t>자료형으로 변환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float() </a:t>
            </a:r>
            <a:r>
              <a:rPr lang="ko-KR" altLang="en-US" dirty="0">
                <a:solidFill>
                  <a:srgbClr val="C00000"/>
                </a:solidFill>
              </a:rPr>
              <a:t>함수 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문자열을 </a:t>
            </a:r>
            <a:r>
              <a:rPr lang="en-US" altLang="ko-KR" dirty="0"/>
              <a:t>float </a:t>
            </a:r>
            <a:r>
              <a:rPr lang="ko-KR" altLang="en-US" dirty="0"/>
              <a:t>자료형으로 변환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숫자로 바꾸기</a:t>
            </a:r>
          </a:p>
        </p:txBody>
      </p:sp>
    </p:spTree>
    <p:extLst>
      <p:ext uri="{BB962C8B-B14F-4D97-AF65-F5344CB8AC3E}">
        <p14:creationId xmlns:p14="http://schemas.microsoft.com/office/powerpoint/2010/main" val="59013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int() </a:t>
            </a:r>
            <a:r>
              <a:rPr lang="ko-KR" altLang="en-US" dirty="0">
                <a:solidFill>
                  <a:srgbClr val="C00000"/>
                </a:solidFill>
              </a:rPr>
              <a:t>함수 활용하기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숫자로 바꾸기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63" y="1766231"/>
            <a:ext cx="6496763" cy="217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78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int() </a:t>
            </a:r>
            <a:r>
              <a:rPr lang="ko-KR" altLang="en-US" dirty="0">
                <a:solidFill>
                  <a:srgbClr val="C00000"/>
                </a:solidFill>
              </a:rPr>
              <a:t>함수와 </a:t>
            </a:r>
            <a:r>
              <a:rPr lang="en-US" altLang="ko-KR" dirty="0">
                <a:solidFill>
                  <a:srgbClr val="C00000"/>
                </a:solidFill>
              </a:rPr>
              <a:t>float()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활용하기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900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int() </a:t>
            </a:r>
            <a:r>
              <a:rPr lang="ko-KR" altLang="en-US" dirty="0">
                <a:solidFill>
                  <a:srgbClr val="C00000"/>
                </a:solidFill>
              </a:rPr>
              <a:t>함수와 </a:t>
            </a:r>
            <a:r>
              <a:rPr lang="en-US" altLang="ko-KR" dirty="0">
                <a:solidFill>
                  <a:srgbClr val="C00000"/>
                </a:solidFill>
              </a:rPr>
              <a:t>float </a:t>
            </a:r>
            <a:r>
              <a:rPr lang="ko-KR" altLang="en-US" dirty="0">
                <a:solidFill>
                  <a:srgbClr val="C00000"/>
                </a:solidFill>
              </a:rPr>
              <a:t>함수 조합하기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숫자로 바꾸기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01" y="1638259"/>
            <a:ext cx="6432198" cy="165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01" y="3989494"/>
            <a:ext cx="6432198" cy="218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48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변수 만들기</a:t>
            </a:r>
            <a:r>
              <a:rPr lang="en-US" altLang="ko-KR" b="1" dirty="0"/>
              <a:t>/</a:t>
            </a:r>
            <a:r>
              <a:rPr lang="ko-KR" altLang="en-US" b="1" dirty="0"/>
              <a:t>사용하기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복합 대입 연산자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사용자 입력 </a:t>
            </a:r>
            <a:r>
              <a:rPr lang="en-US" altLang="ko-KR" b="1" dirty="0"/>
              <a:t>: input()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문자열을 숫자로 바꾸기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숫자를 문자열로 바꾸기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inch </a:t>
            </a:r>
            <a:r>
              <a:rPr lang="ko-KR" altLang="en-US" b="1" dirty="0"/>
              <a:t>단위를 </a:t>
            </a:r>
            <a:r>
              <a:rPr lang="en-US" altLang="ko-KR" b="1" dirty="0"/>
              <a:t>cm </a:t>
            </a:r>
            <a:r>
              <a:rPr lang="ko-KR" altLang="en-US" b="1" dirty="0"/>
              <a:t>단위로 변경하기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 </a:t>
            </a:r>
            <a:r>
              <a:rPr lang="en-US" altLang="ko-KR" b="1" dirty="0"/>
              <a:t>– </a:t>
            </a:r>
            <a:r>
              <a:rPr lang="ko-KR" altLang="en-US" b="1" dirty="0"/>
              <a:t>파이썬 </a:t>
            </a:r>
            <a:r>
              <a:rPr lang="ko-KR" altLang="en-US" b="1" dirty="0" err="1"/>
              <a:t>튜터로</a:t>
            </a:r>
            <a:r>
              <a:rPr lang="ko-KR" altLang="en-US" b="1" dirty="0"/>
              <a:t> 코드 분석하기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ValueError </a:t>
            </a:r>
            <a:r>
              <a:rPr lang="ko-KR" altLang="en-US" dirty="0">
                <a:solidFill>
                  <a:srgbClr val="C00000"/>
                </a:solidFill>
              </a:rPr>
              <a:t>예외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변환할 수 없는 것을 변환하려 할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숫자가 아닌 것을 숫자로 변환하려 할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숫자로 바꾸기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787898"/>
            <a:ext cx="7446211" cy="89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23" y="3789406"/>
            <a:ext cx="7446211" cy="171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9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소수점이 있는 숫자 형식의 문자열을 </a:t>
            </a:r>
            <a:r>
              <a:rPr lang="en-US" altLang="ko-KR" dirty="0"/>
              <a:t>int() </a:t>
            </a:r>
            <a:r>
              <a:rPr lang="ko-KR" altLang="en-US" dirty="0"/>
              <a:t>함수로 변환하려 할 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숫자로 바꾸기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64" y="1662172"/>
            <a:ext cx="7422486" cy="5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64" y="2353476"/>
            <a:ext cx="7422486" cy="164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520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str()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숫자를 문자열로 변환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숫자를 문자열로 바꾸기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2" y="2296105"/>
            <a:ext cx="6705196" cy="59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5" y="3146855"/>
            <a:ext cx="6639293" cy="13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47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inch </a:t>
            </a:r>
            <a:r>
              <a:rPr lang="ko-KR" altLang="en-US" dirty="0"/>
              <a:t>단위를 </a:t>
            </a:r>
            <a:r>
              <a:rPr lang="en-US" altLang="ko-KR" dirty="0"/>
              <a:t>cm </a:t>
            </a:r>
            <a:r>
              <a:rPr lang="ko-KR" altLang="en-US" dirty="0"/>
              <a:t>단위로 변경하기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inch </a:t>
            </a:r>
            <a:r>
              <a:rPr lang="ko-KR" altLang="en-US" dirty="0"/>
              <a:t>단위를 </a:t>
            </a:r>
            <a:r>
              <a:rPr lang="en-US" altLang="ko-KR" dirty="0"/>
              <a:t>cm </a:t>
            </a:r>
            <a:r>
              <a:rPr lang="ko-KR" altLang="en-US" dirty="0"/>
              <a:t>단위로 변경하기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BD3AEF-742F-3044-398E-54426F77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03" y="1797730"/>
            <a:ext cx="7210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6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파이썬 </a:t>
            </a:r>
            <a:r>
              <a:rPr lang="ko-KR" altLang="en-US" dirty="0" err="1">
                <a:solidFill>
                  <a:srgbClr val="FF0000"/>
                </a:solidFill>
              </a:rPr>
              <a:t>튜터</a:t>
            </a:r>
            <a:r>
              <a:rPr lang="en-US" altLang="ko-KR" dirty="0">
                <a:solidFill>
                  <a:srgbClr val="FF0000"/>
                </a:solidFill>
              </a:rPr>
              <a:t>(Python Tutor)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코드 흐름을  이해하기 위한 파이썬 코드의 시각적 분석 도구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01 </a:t>
            </a:r>
            <a:r>
              <a:rPr lang="ko-KR" altLang="en-US" dirty="0"/>
              <a:t>파이썬 </a:t>
            </a:r>
            <a:r>
              <a:rPr lang="ko-KR" altLang="en-US" dirty="0" err="1"/>
              <a:t>튜터</a:t>
            </a:r>
            <a:r>
              <a:rPr lang="ko-KR" altLang="en-US" dirty="0"/>
              <a:t> 홈페이지 접속 </a:t>
            </a:r>
            <a:r>
              <a:rPr lang="en-US" altLang="ko-KR" dirty="0"/>
              <a:t>(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Helvetica 45 Light"/>
              </a:rPr>
              <a:t>https://pythontutor.com)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02 </a:t>
            </a:r>
            <a:r>
              <a:rPr lang="ko-KR" altLang="en-US" dirty="0"/>
              <a:t>파이썬 코드 입력 → </a:t>
            </a:r>
            <a:r>
              <a:rPr lang="en-US" altLang="ko-KR" dirty="0"/>
              <a:t>[Visualize Execution]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03 </a:t>
            </a:r>
            <a:r>
              <a:rPr lang="ko-KR" altLang="en-US" dirty="0"/>
              <a:t>코드 아래에 붉은색으로 </a:t>
            </a:r>
            <a:r>
              <a:rPr lang="en-US" altLang="ko-KR" dirty="0"/>
              <a:t>Enter user input </a:t>
            </a:r>
            <a:r>
              <a:rPr lang="ko-KR" altLang="en-US" dirty="0"/>
              <a:t>부분이 출력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04 Enter user input </a:t>
            </a:r>
            <a:r>
              <a:rPr lang="ko-KR" altLang="en-US" dirty="0"/>
              <a:t>부분에 숫자 </a:t>
            </a:r>
            <a:r>
              <a:rPr lang="en-US" altLang="ko-KR" dirty="0"/>
              <a:t>[27]</a:t>
            </a:r>
            <a:r>
              <a:rPr lang="ko-KR" altLang="en-US" dirty="0"/>
              <a:t>을 입력하고 </a:t>
            </a:r>
            <a:r>
              <a:rPr lang="en-US" altLang="ko-KR" dirty="0"/>
              <a:t>[Submit]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05 </a:t>
            </a:r>
            <a:r>
              <a:rPr lang="ko-KR" altLang="en-US" dirty="0"/>
              <a:t>숫자를 입력하면 코드가 실행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06 </a:t>
            </a:r>
            <a:r>
              <a:rPr lang="ko-KR" altLang="en-US" dirty="0"/>
              <a:t>코드를 한 줄 씩 실행하여 마지막까지 이동하면</a:t>
            </a:r>
            <a:r>
              <a:rPr lang="en-US" altLang="ko-KR" dirty="0"/>
              <a:t>, </a:t>
            </a:r>
            <a:r>
              <a:rPr lang="ko-KR" altLang="en-US" dirty="0"/>
              <a:t>오른쪽의 </a:t>
            </a:r>
            <a:r>
              <a:rPr lang="en-US" altLang="ko-KR" dirty="0"/>
              <a:t>Print output </a:t>
            </a:r>
            <a:r>
              <a:rPr lang="ko-KR" altLang="en-US" dirty="0"/>
              <a:t>부분에 </a:t>
            </a:r>
            <a:r>
              <a:rPr lang="en-US" altLang="ko-KR" dirty="0"/>
              <a:t>print() </a:t>
            </a:r>
            <a:r>
              <a:rPr lang="ko-KR" altLang="en-US" dirty="0"/>
              <a:t>함수로 출력한 결과가 나타남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튜터로</a:t>
            </a:r>
            <a:r>
              <a:rPr lang="ko-KR" altLang="en-US" dirty="0"/>
              <a:t> 코드 분석하기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A75B5-E6F5-FD3C-75AB-864B59C5ECEA}"/>
              </a:ext>
            </a:extLst>
          </p:cNvPr>
          <p:cNvSpPr txBox="1"/>
          <p:nvPr/>
        </p:nvSpPr>
        <p:spPr>
          <a:xfrm>
            <a:off x="420914" y="15498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</a:p>
        </p:txBody>
      </p:sp>
    </p:spTree>
    <p:extLst>
      <p:ext uri="{BB962C8B-B14F-4D97-AF65-F5344CB8AC3E}">
        <p14:creationId xmlns:p14="http://schemas.microsoft.com/office/powerpoint/2010/main" val="2163208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C00000"/>
                </a:solidFill>
              </a:rPr>
              <a:t>변수 선언 </a:t>
            </a:r>
            <a:r>
              <a:rPr lang="en-US" altLang="ko-KR" sz="1800" dirty="0"/>
              <a:t>: </a:t>
            </a:r>
            <a:r>
              <a:rPr lang="ko-KR" altLang="en-US" sz="1800" dirty="0"/>
              <a:t>변수를 생성하는 것을 의미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>
                <a:solidFill>
                  <a:srgbClr val="C00000"/>
                </a:solidFill>
              </a:rPr>
              <a:t>변수 할당 </a:t>
            </a:r>
            <a:r>
              <a:rPr lang="en-US" altLang="ko-KR" sz="1800" dirty="0"/>
              <a:t>: </a:t>
            </a:r>
            <a:r>
              <a:rPr lang="ko-KR" altLang="en-US" sz="1800" dirty="0"/>
              <a:t>변수에 값을 넣는 것을 의미</a:t>
            </a:r>
            <a:endParaRPr lang="en-US" altLang="ko-KR" sz="1800" dirty="0"/>
          </a:p>
          <a:p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ko-KR" altLang="en-US" sz="1800" b="1" dirty="0">
                <a:solidFill>
                  <a:srgbClr val="C00000"/>
                </a:solidFill>
              </a:rPr>
              <a:t>변수 참조 </a:t>
            </a:r>
            <a:r>
              <a:rPr lang="en-US" altLang="ko-KR" sz="1800" dirty="0"/>
              <a:t>: </a:t>
            </a:r>
            <a:r>
              <a:rPr lang="ko-KR" altLang="en-US" sz="1800" dirty="0"/>
              <a:t>변수에서 값을 꺼내는 것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>
                <a:solidFill>
                  <a:srgbClr val="C00000"/>
                </a:solidFill>
              </a:rPr>
              <a:t>input() </a:t>
            </a:r>
            <a:r>
              <a:rPr lang="ko-KR" altLang="en-US" sz="1800" b="1" dirty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명령 프롬프트에서 사용자로부터 데이터 입력 받음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>
                <a:solidFill>
                  <a:srgbClr val="C00000"/>
                </a:solidFill>
              </a:rPr>
              <a:t>int() </a:t>
            </a:r>
            <a:r>
              <a:rPr lang="ko-KR" altLang="en-US" sz="1800" b="1" dirty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문자열을 </a:t>
            </a:r>
            <a:r>
              <a:rPr lang="en-US" altLang="ko-KR" sz="1800" dirty="0"/>
              <a:t>int </a:t>
            </a:r>
            <a:r>
              <a:rPr lang="ko-KR" altLang="en-US" sz="1800" dirty="0"/>
              <a:t>자료형으로 변환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>
                <a:solidFill>
                  <a:srgbClr val="C00000"/>
                </a:solidFill>
              </a:rPr>
              <a:t>float </a:t>
            </a:r>
            <a:r>
              <a:rPr lang="ko-KR" altLang="en-US" sz="1800" b="1" dirty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문자열을 </a:t>
            </a:r>
            <a:r>
              <a:rPr lang="en-US" altLang="ko-KR" sz="1800" dirty="0"/>
              <a:t>float </a:t>
            </a:r>
            <a:r>
              <a:rPr lang="ko-KR" altLang="en-US" sz="1800" dirty="0"/>
              <a:t>자료형으로 변환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>
                <a:solidFill>
                  <a:srgbClr val="C00000"/>
                </a:solidFill>
              </a:rPr>
              <a:t>str() </a:t>
            </a:r>
            <a:r>
              <a:rPr lang="ko-KR" altLang="en-US" sz="1800" b="1" dirty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숫자를 문자열로 변환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FD1DB-837C-22A5-00DA-3FA6059AF816}"/>
              </a:ext>
            </a:extLst>
          </p:cNvPr>
          <p:cNvSpPr txBox="1"/>
          <p:nvPr/>
        </p:nvSpPr>
        <p:spPr>
          <a:xfrm>
            <a:off x="377372" y="2565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2508" y="1191986"/>
            <a:ext cx="8122508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변수에 값을 할당하기 위한 구문입니다</a:t>
            </a:r>
            <a:r>
              <a:rPr lang="en-US" altLang="ko-KR" dirty="0"/>
              <a:t>. </a:t>
            </a:r>
            <a:r>
              <a:rPr lang="ko-KR" altLang="en-US" dirty="0"/>
              <a:t>빈칸에 알맞은 기호를 쓰세요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숫자에 적용할 수 있는 복합 대입 연산자입니다</a:t>
            </a:r>
            <a:r>
              <a:rPr lang="en-US" altLang="ko-KR" dirty="0"/>
              <a:t>. </a:t>
            </a:r>
            <a:r>
              <a:rPr lang="ko-KR" altLang="en-US" dirty="0"/>
              <a:t>왼쪽 연산자 항목에 알맞은 기호를 써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4" y="1771715"/>
            <a:ext cx="7331912" cy="56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4" y="3376613"/>
            <a:ext cx="4931107" cy="24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D9824-9DAA-499D-C1FD-0160C08115DC}"/>
              </a:ext>
            </a:extLst>
          </p:cNvPr>
          <p:cNvSpPr txBox="1"/>
          <p:nvPr/>
        </p:nvSpPr>
        <p:spPr>
          <a:xfrm>
            <a:off x="377372" y="2565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944670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2508" y="1191986"/>
            <a:ext cx="8122508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문자열을 숫자로 변환하는 함수</a:t>
            </a:r>
            <a:r>
              <a:rPr lang="en-US" altLang="ko-KR" dirty="0"/>
              <a:t>, </a:t>
            </a:r>
            <a:r>
              <a:rPr lang="ko-KR" altLang="en-US" dirty="0"/>
              <a:t>숫자를 문자열로 변환하는 함수입니다</a:t>
            </a:r>
            <a:r>
              <a:rPr lang="en-US" altLang="ko-KR" dirty="0"/>
              <a:t>. </a:t>
            </a:r>
            <a:r>
              <a:rPr lang="ko-KR" altLang="en-US" dirty="0"/>
              <a:t>설명을 보고 알맞은 함수 이름을 넣어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D9824-9DAA-499D-C1FD-0160C08115DC}"/>
              </a:ext>
            </a:extLst>
          </p:cNvPr>
          <p:cNvSpPr txBox="1"/>
          <p:nvPr/>
        </p:nvSpPr>
        <p:spPr>
          <a:xfrm>
            <a:off x="377372" y="2565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0F4CEE-3FBB-381F-809C-5F1DA1D0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90" y="2160474"/>
            <a:ext cx="44862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39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 코드는 </a:t>
            </a:r>
            <a:r>
              <a:rPr lang="en-US" altLang="ko-KR" dirty="0"/>
              <a:t>inch </a:t>
            </a:r>
            <a:r>
              <a:rPr lang="ko-KR" altLang="en-US" dirty="0"/>
              <a:t>단위의 자료를 입력 받아 </a:t>
            </a:r>
            <a:r>
              <a:rPr lang="en-US" altLang="ko-KR" dirty="0"/>
              <a:t>cm</a:t>
            </a:r>
            <a:r>
              <a:rPr lang="ko-KR" altLang="en-US" dirty="0"/>
              <a:t>를 구하는 예제입니다</a:t>
            </a:r>
            <a:r>
              <a:rPr lang="en-US" altLang="ko-KR" dirty="0"/>
              <a:t>. </a:t>
            </a:r>
            <a:r>
              <a:rPr lang="ko-KR" altLang="en-US" dirty="0"/>
              <a:t>빈칸에 알맞은 내용을 넣어 코드를 완성해 주세요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(1inch = 2.54cm)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78" y="2182612"/>
            <a:ext cx="6765180" cy="367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301AD0-190C-9C77-D25E-FCFFECE2272C}"/>
              </a:ext>
            </a:extLst>
          </p:cNvPr>
          <p:cNvSpPr txBox="1"/>
          <p:nvPr/>
        </p:nvSpPr>
        <p:spPr>
          <a:xfrm>
            <a:off x="377372" y="2565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972866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원의</a:t>
            </a:r>
            <a:r>
              <a:rPr lang="en-US" altLang="ko-KR" dirty="0"/>
              <a:t> </a:t>
            </a:r>
            <a:r>
              <a:rPr lang="ko-KR" altLang="en-US" dirty="0"/>
              <a:t>반지름을 입력 받아 원의 둘레와 넓이를 구하는 코드입니다</a:t>
            </a:r>
            <a:r>
              <a:rPr lang="en-US" altLang="ko-KR" dirty="0"/>
              <a:t>. </a:t>
            </a:r>
            <a:r>
              <a:rPr lang="ko-KR" altLang="en-US" dirty="0"/>
              <a:t>빈칸에 알맞은 내용을 넣어 코드를 완성해 주세요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둘레 </a:t>
            </a:r>
            <a:r>
              <a:rPr lang="en-US" altLang="ko-KR" dirty="0"/>
              <a:t>: 2 * </a:t>
            </a:r>
            <a:r>
              <a:rPr lang="ko-KR" altLang="en-US" dirty="0"/>
              <a:t>원주율 </a:t>
            </a:r>
            <a:r>
              <a:rPr lang="en-US" altLang="ko-KR" dirty="0"/>
              <a:t>* </a:t>
            </a:r>
            <a:r>
              <a:rPr lang="ko-KR" altLang="en-US" dirty="0"/>
              <a:t>반지름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넓이 </a:t>
            </a:r>
            <a:r>
              <a:rPr lang="en-US" altLang="ko-KR" dirty="0"/>
              <a:t>: </a:t>
            </a:r>
            <a:r>
              <a:rPr lang="ko-KR" altLang="en-US" dirty="0"/>
              <a:t>원주율 </a:t>
            </a:r>
            <a:r>
              <a:rPr lang="en-US" altLang="ko-KR" dirty="0"/>
              <a:t>* </a:t>
            </a:r>
            <a:r>
              <a:rPr lang="ko-KR" altLang="en-US" dirty="0"/>
              <a:t>반지름 </a:t>
            </a:r>
            <a:r>
              <a:rPr lang="en-US" altLang="ko-KR" dirty="0"/>
              <a:t>* </a:t>
            </a:r>
            <a:r>
              <a:rPr lang="ko-KR" altLang="en-US" dirty="0"/>
              <a:t>반지름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86" y="2760008"/>
            <a:ext cx="6785609" cy="341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E0443-4C42-E356-6082-A7F22DA0B123}"/>
              </a:ext>
            </a:extLst>
          </p:cNvPr>
          <p:cNvSpPr txBox="1"/>
          <p:nvPr/>
        </p:nvSpPr>
        <p:spPr>
          <a:xfrm>
            <a:off x="377372" y="2565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401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변수 선언</a:t>
            </a:r>
            <a:r>
              <a:rPr lang="en-US" altLang="ko-KR" dirty="0"/>
              <a:t>, </a:t>
            </a:r>
            <a:r>
              <a:rPr lang="ko-KR" altLang="en-US" dirty="0"/>
              <a:t>변수 할당</a:t>
            </a:r>
            <a:r>
              <a:rPr lang="en-US" altLang="ko-KR" dirty="0"/>
              <a:t>, </a:t>
            </a:r>
            <a:r>
              <a:rPr lang="ko-KR" altLang="en-US" dirty="0"/>
              <a:t>변수 참조</a:t>
            </a:r>
            <a:r>
              <a:rPr lang="en-US" altLang="ko-KR" dirty="0"/>
              <a:t>, input(), int(), float(), str()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변수는 숫자뿐만이 아닌 모든 자료형을 의미하며</a:t>
            </a:r>
            <a:r>
              <a:rPr lang="en-US" altLang="ko-KR" dirty="0"/>
              <a:t>, </a:t>
            </a:r>
            <a:r>
              <a:rPr lang="ko-KR" altLang="en-US" dirty="0"/>
              <a:t>파이썬에서 변수를 생성하는 것은 이를 사용하겠다고 선언하는 것이다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변수에는 모든 자료형의 값을 저장할 수 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4615149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프로그램을 실행했을 때 문자열 두 개를 </a:t>
            </a:r>
            <a:r>
              <a:rPr lang="ko-KR" altLang="en-US" dirty="0" err="1"/>
              <a:t>입력받고</a:t>
            </a:r>
            <a:r>
              <a:rPr lang="ko-KR" altLang="en-US" dirty="0"/>
              <a:t> 다음과 같이 출력하는 프로그램이 있다고 가정합시다</a:t>
            </a:r>
            <a:r>
              <a:rPr lang="en-US" altLang="ko-KR" dirty="0"/>
              <a:t>. </a:t>
            </a:r>
            <a:r>
              <a:rPr lang="ko-KR" altLang="en-US" dirty="0"/>
              <a:t>굵은 글씨로 되어 있는 부분은 사용자 입력입니다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두 변수 안에 있는 값을 </a:t>
            </a:r>
            <a:br>
              <a:rPr lang="en-US" altLang="ko-KR" dirty="0"/>
            </a:br>
            <a:r>
              <a:rPr lang="ko-KR" altLang="en-US" dirty="0"/>
              <a:t>교체하여 출력해 보세요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E0443-4C42-E356-6082-A7F22DA0B123}"/>
              </a:ext>
            </a:extLst>
          </p:cNvPr>
          <p:cNvSpPr txBox="1"/>
          <p:nvPr/>
        </p:nvSpPr>
        <p:spPr>
          <a:xfrm>
            <a:off x="377372" y="2565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77A2E7-AEFC-56D8-0198-BAA56D759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429"/>
          <a:stretch/>
        </p:blipFill>
        <p:spPr>
          <a:xfrm>
            <a:off x="5243799" y="1298876"/>
            <a:ext cx="3058396" cy="14423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5A7F64-C039-8E76-F3A4-1EE07EA1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89" y="3395663"/>
            <a:ext cx="3276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2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변수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값을 저장할 때 사용하는 식별자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숫자뿐만 아니라 모든 자료형을 저장할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608" y="3804314"/>
            <a:ext cx="3209342" cy="191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47"/>
          <a:stretch/>
        </p:blipFill>
        <p:spPr bwMode="auto">
          <a:xfrm>
            <a:off x="1112514" y="2817340"/>
            <a:ext cx="4102037" cy="118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61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변수의 활용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변수를 선언하는 방법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변수를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변수에 값을 할당하는 방법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변수에 값을 넣음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= </a:t>
            </a:r>
            <a:r>
              <a:rPr lang="ko-KR" altLang="en-US" dirty="0"/>
              <a:t>우변의 값을 좌변에 할당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변수를 참조하는 방법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변수에서 값을 꺼냄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변수 안에 있는 값을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만들기</a:t>
            </a:r>
            <a:r>
              <a:rPr lang="en-US" altLang="ko-KR" dirty="0"/>
              <a:t>/</a:t>
            </a:r>
            <a:r>
              <a:rPr lang="ko-KR" altLang="en-US" dirty="0"/>
              <a:t>사용하기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9" y="5303520"/>
            <a:ext cx="7583977" cy="87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66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변수를 참조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변수에 저장된 값을 출력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변수에 저장된 값으로 연산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변수에 저장된 값을 출력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만들기</a:t>
            </a:r>
            <a:r>
              <a:rPr lang="en-US" altLang="ko-KR" dirty="0"/>
              <a:t>/</a:t>
            </a:r>
            <a:r>
              <a:rPr lang="ko-KR" altLang="en-US" dirty="0"/>
              <a:t>사용하기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0" y="2222717"/>
            <a:ext cx="7281950" cy="61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0" y="3592191"/>
            <a:ext cx="7281950" cy="61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0" y="4929324"/>
            <a:ext cx="7281950" cy="61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09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앞 예시에서 입력한 </a:t>
            </a:r>
            <a:r>
              <a:rPr lang="en-US" altLang="ko-KR" dirty="0"/>
              <a:t>pi</a:t>
            </a:r>
            <a:r>
              <a:rPr lang="ko-KR" altLang="en-US" dirty="0"/>
              <a:t>는 숫자 자료에 이름 붙인 것이기 때문에 숫자 연산 모두 수행할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만들기</a:t>
            </a:r>
            <a:r>
              <a:rPr lang="en-US" altLang="ko-KR" dirty="0"/>
              <a:t>/</a:t>
            </a:r>
            <a:r>
              <a:rPr lang="ko-KR" altLang="en-US" dirty="0"/>
              <a:t>사용하기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19" y="2099707"/>
            <a:ext cx="7111366" cy="383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03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pi</a:t>
            </a:r>
            <a:r>
              <a:rPr lang="ko-KR" altLang="en-US" dirty="0"/>
              <a:t>는 숫자 자료이므로 숫자와 문자열 연산은 불가능</a:t>
            </a:r>
            <a:endParaRPr lang="en-US" altLang="ko-KR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원의 둘레와 넓이 구하기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만들기</a:t>
            </a:r>
            <a:r>
              <a:rPr lang="en-US" altLang="ko-KR" dirty="0"/>
              <a:t>/</a:t>
            </a:r>
            <a:r>
              <a:rPr lang="ko-KR" altLang="en-US" dirty="0"/>
              <a:t>사용하기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87" y="3064475"/>
            <a:ext cx="7401098" cy="302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9AE0C7-0C98-D4B9-9EB1-1FC814D92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5" y="1823431"/>
            <a:ext cx="36004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5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복합 대입 연산자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기본 연산자와 </a:t>
            </a:r>
            <a:r>
              <a:rPr lang="en-US" altLang="ko-KR" dirty="0"/>
              <a:t>= </a:t>
            </a:r>
            <a:r>
              <a:rPr lang="ko-KR" altLang="en-US" dirty="0"/>
              <a:t>연산자 함께 사용해 구성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64" y="2273296"/>
            <a:ext cx="7313208" cy="64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46" y="3110267"/>
            <a:ext cx="4516529" cy="239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43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</TotalTime>
  <Words>762</Words>
  <Application>Microsoft Office PowerPoint</Application>
  <PresentationFormat>화면 슬라이드 쇼(4:3)</PresentationFormat>
  <Paragraphs>162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Calibri</vt:lpstr>
      <vt:lpstr>Calibri Light</vt:lpstr>
      <vt:lpstr>Helvetica 45 Light</vt:lpstr>
      <vt:lpstr>Office 테마</vt:lpstr>
      <vt:lpstr>PowerPoint 프레젠테이션</vt:lpstr>
      <vt:lpstr>목차</vt:lpstr>
      <vt:lpstr>시작하기 전에</vt:lpstr>
      <vt:lpstr>시작하기 전에</vt:lpstr>
      <vt:lpstr>변수 만들기/사용하기</vt:lpstr>
      <vt:lpstr>변수 만들기/사용하기</vt:lpstr>
      <vt:lpstr>변수 만들기/사용하기</vt:lpstr>
      <vt:lpstr>변수 만들기/사용하기</vt:lpstr>
      <vt:lpstr>복합 대입 연산자</vt:lpstr>
      <vt:lpstr>복합 대입 연산자</vt:lpstr>
      <vt:lpstr>복합 대입 연산자</vt:lpstr>
      <vt:lpstr>사용자 입력 : input()</vt:lpstr>
      <vt:lpstr>사용자 입력 : input()</vt:lpstr>
      <vt:lpstr>사용자 입력 : input()</vt:lpstr>
      <vt:lpstr>사용자 입력 : input()</vt:lpstr>
      <vt:lpstr>사용자 입력 : input()</vt:lpstr>
      <vt:lpstr>문자열을 숫자로 바꾸기</vt:lpstr>
      <vt:lpstr>문자열을 숫자로 바꾸기</vt:lpstr>
      <vt:lpstr>문자열을 숫자로 바꾸기</vt:lpstr>
      <vt:lpstr>문자열을 숫자로 바꾸기</vt:lpstr>
      <vt:lpstr>문자열을 숫자로 바꾸기</vt:lpstr>
      <vt:lpstr>숫자를 문자열로 바꾸기</vt:lpstr>
      <vt:lpstr>inch 단위를 cm 단위로 변경하기(누적 예제)</vt:lpstr>
      <vt:lpstr>파이썬 튜터로 코드 분석하기</vt:lpstr>
      <vt:lpstr>키워드로 정리하는 핵심 포인트</vt:lpstr>
      <vt:lpstr>확인문제</vt:lpstr>
      <vt:lpstr>확인문제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45</cp:revision>
  <dcterms:created xsi:type="dcterms:W3CDTF">2019-06-04T09:17:40Z</dcterms:created>
  <dcterms:modified xsi:type="dcterms:W3CDTF">2022-08-08T23:33:38Z</dcterms:modified>
</cp:coreProperties>
</file>