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9" r:id="rId6"/>
    <p:sldId id="292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93" r:id="rId23"/>
    <p:sldId id="294" r:id="rId24"/>
    <p:sldId id="295" r:id="rId25"/>
    <p:sldId id="263" r:id="rId26"/>
    <p:sldId id="290" r:id="rId27"/>
    <p:sldId id="296" r:id="rId28"/>
    <p:sldId id="291" r:id="rId29"/>
    <p:sldId id="26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03-1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269FE-E441-53E8-1C54-BF762516BBD9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E0EC5-AEF0-4816-056C-E637822C0EA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D70D0-6019-5252-A102-4C4AA226A387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106D80-005D-B3AB-535E-D261169365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54F09-E9DE-151C-82FB-8BA432A873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불 자료형과 </a:t>
            </a:r>
            <a:r>
              <a:rPr lang="en-US" altLang="ko-KR" sz="3200" b="1" dirty="0"/>
              <a:t>if </a:t>
            </a:r>
            <a:r>
              <a:rPr lang="ko-KR" altLang="en-US" sz="3200" b="1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and </a:t>
            </a:r>
            <a:r>
              <a:rPr lang="ko-KR" altLang="en-US" dirty="0">
                <a:solidFill>
                  <a:srgbClr val="FF0000"/>
                </a:solidFill>
              </a:rPr>
              <a:t>연산자와 </a:t>
            </a:r>
            <a:r>
              <a:rPr lang="en-US" altLang="ko-KR" dirty="0">
                <a:solidFill>
                  <a:srgbClr val="FF0000"/>
                </a:solidFill>
              </a:rPr>
              <a:t>or </a:t>
            </a:r>
            <a:r>
              <a:rPr lang="ko-KR" altLang="en-US" dirty="0">
                <a:solidFill>
                  <a:srgbClr val="FF0000"/>
                </a:solidFill>
              </a:rPr>
              <a:t>연산자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and </a:t>
            </a:r>
            <a:r>
              <a:rPr lang="ko-KR" altLang="en-US" dirty="0"/>
              <a:t>연산자는 양쪽 변의 값이 모두 참일 때만 </a:t>
            </a:r>
            <a:r>
              <a:rPr lang="en-US" altLang="ko-KR" dirty="0"/>
              <a:t>True</a:t>
            </a:r>
            <a:r>
              <a:rPr lang="ko-KR" altLang="en-US" dirty="0"/>
              <a:t>를 결과로 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and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or </a:t>
            </a:r>
            <a:r>
              <a:rPr lang="ko-KR" altLang="en-US" dirty="0"/>
              <a:t>연산자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3" y="2288360"/>
            <a:ext cx="3109409" cy="16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3" y="4221728"/>
            <a:ext cx="3087805" cy="157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2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1010" y="1159034"/>
            <a:ext cx="7886700" cy="4984977"/>
          </a:xfrm>
        </p:spPr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and </a:t>
            </a:r>
            <a:r>
              <a:rPr lang="ko-KR" altLang="en-US" dirty="0">
                <a:solidFill>
                  <a:srgbClr val="C00000"/>
                </a:solidFill>
              </a:rPr>
              <a:t>연산자와 </a:t>
            </a:r>
            <a:r>
              <a:rPr lang="en-US" altLang="ko-KR" dirty="0">
                <a:solidFill>
                  <a:srgbClr val="C00000"/>
                </a:solidFill>
              </a:rPr>
              <a:t>or </a:t>
            </a:r>
            <a:r>
              <a:rPr lang="ko-KR" altLang="en-US" dirty="0">
                <a:solidFill>
                  <a:srgbClr val="C00000"/>
                </a:solidFill>
              </a:rPr>
              <a:t>연산자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458097" y="1581665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9" t="23672" r="37065" b="28586"/>
          <a:stretch/>
        </p:blipFill>
        <p:spPr bwMode="auto">
          <a:xfrm>
            <a:off x="2001794" y="1694105"/>
            <a:ext cx="1853513" cy="3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1458097" y="2272025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4" t="19652" r="35223" b="24009"/>
          <a:stretch/>
        </p:blipFill>
        <p:spPr bwMode="auto">
          <a:xfrm>
            <a:off x="1927652" y="2366103"/>
            <a:ext cx="2001796" cy="34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1458097" y="2964966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23140" r="30366" b="22648"/>
          <a:stretch/>
        </p:blipFill>
        <p:spPr bwMode="auto">
          <a:xfrm>
            <a:off x="1589902" y="3063820"/>
            <a:ext cx="2809103" cy="33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458097" y="3657907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5" t="19603" r="31514" b="23724"/>
          <a:stretch/>
        </p:blipFill>
        <p:spPr bwMode="auto">
          <a:xfrm>
            <a:off x="1659923" y="3745060"/>
            <a:ext cx="2669060" cy="35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68"/>
          <a:stretch/>
        </p:blipFill>
        <p:spPr bwMode="auto">
          <a:xfrm>
            <a:off x="4798538" y="1571153"/>
            <a:ext cx="3478930" cy="417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31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and </a:t>
            </a:r>
            <a:r>
              <a:rPr lang="ko-KR" altLang="en-US" dirty="0">
                <a:solidFill>
                  <a:srgbClr val="C00000"/>
                </a:solidFill>
              </a:rPr>
              <a:t>연산자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or </a:t>
            </a:r>
            <a:r>
              <a:rPr lang="ko-KR" altLang="en-US" dirty="0">
                <a:solidFill>
                  <a:srgbClr val="C00000"/>
                </a:solidFill>
              </a:rPr>
              <a:t>연산자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연산자의 활용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0" y="1572579"/>
            <a:ext cx="6375273" cy="14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0" y="3693362"/>
            <a:ext cx="6161090" cy="16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36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if </a:t>
            </a:r>
            <a:r>
              <a:rPr lang="ko-KR" altLang="en-US" dirty="0">
                <a:solidFill>
                  <a:srgbClr val="C00000"/>
                </a:solidFill>
              </a:rPr>
              <a:t>조건문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조건에 따라 코드 실행하거나 실행하지 않게 할 때 사용하는 구문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조건 분기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조건문이란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37" y="2761015"/>
            <a:ext cx="6774775" cy="148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45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조건문이란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3" y="1495406"/>
            <a:ext cx="6786224" cy="191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3" y="3411648"/>
            <a:ext cx="6786225" cy="131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50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조건문의 기본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조건문이란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24" y="1543050"/>
            <a:ext cx="6949872" cy="450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99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날짜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ko-KR" altLang="en-US" dirty="0">
                <a:solidFill>
                  <a:srgbClr val="C00000"/>
                </a:solidFill>
              </a:rPr>
              <a:t>시간 출력하기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datetime.datetime.now() </a:t>
            </a:r>
            <a:r>
              <a:rPr lang="ko-KR" altLang="en-US" dirty="0"/>
              <a:t>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12861-1BF7-ADA3-A0F6-91B5C563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187216"/>
            <a:ext cx="6819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3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날짜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ko-KR" altLang="en-US" dirty="0">
                <a:solidFill>
                  <a:srgbClr val="C00000"/>
                </a:solidFill>
              </a:rPr>
              <a:t>시간을 한 줄로 출력하기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66A973-70F9-A091-5F8F-28F53EA2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48" y="1647125"/>
            <a:ext cx="66960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오전과 오후를 구분하는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66" y="1652532"/>
            <a:ext cx="7100119" cy="406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52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계절을 구분하는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69" y="1612814"/>
            <a:ext cx="6812459" cy="35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7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불 만들기 </a:t>
            </a:r>
            <a:r>
              <a:rPr lang="en-US" altLang="ko-KR" b="1" dirty="0"/>
              <a:t>: </a:t>
            </a:r>
            <a:r>
              <a:rPr lang="ko-KR" altLang="en-US" b="1" dirty="0"/>
              <a:t>비교 연산자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불 연산하기 </a:t>
            </a:r>
            <a:r>
              <a:rPr lang="en-US" altLang="ko-KR" b="1" dirty="0"/>
              <a:t>: </a:t>
            </a:r>
            <a:r>
              <a:rPr lang="ko-KR" altLang="en-US" b="1" dirty="0"/>
              <a:t>논리 연산자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논리 연산자의 활용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if </a:t>
            </a:r>
            <a:r>
              <a:rPr lang="ko-KR" altLang="en-US" b="1" dirty="0"/>
              <a:t>조건문이란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날짜</a:t>
            </a:r>
            <a:r>
              <a:rPr lang="en-US" altLang="ko-KR" b="1" dirty="0"/>
              <a:t>/</a:t>
            </a:r>
            <a:r>
              <a:rPr lang="ko-KR" altLang="en-US" b="1" dirty="0"/>
              <a:t>시간 활용하기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짝수와 홀수 구분하기</a:t>
            </a:r>
            <a:r>
              <a:rPr lang="en-US" altLang="ko-KR" b="1" dirty="0"/>
              <a:t>(</a:t>
            </a:r>
            <a:r>
              <a:rPr lang="ko-KR" altLang="en-US" b="1" dirty="0" err="1"/>
              <a:t>누적예제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6" y="1322083"/>
            <a:ext cx="6562750" cy="365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41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-  </a:t>
            </a:r>
            <a:r>
              <a:rPr lang="ko-KR" altLang="en-US" dirty="0">
                <a:solidFill>
                  <a:srgbClr val="C00000"/>
                </a:solidFill>
              </a:rPr>
              <a:t>끝자리로 짝수와 홀수 구분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짝수와 홀수 구분하기</a:t>
            </a:r>
            <a:r>
              <a:rPr lang="en-US" altLang="ko-KR" dirty="0"/>
              <a:t>(</a:t>
            </a:r>
            <a:r>
              <a:rPr lang="ko-KR" altLang="en-US" dirty="0" err="1"/>
              <a:t>누적예제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59CF4C-AC18-377D-1E25-1E4452C3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57" y="1687740"/>
            <a:ext cx="3301109" cy="44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짝수와 홀수 구분하기</a:t>
            </a:r>
            <a:r>
              <a:rPr lang="en-US" altLang="ko-KR" dirty="0"/>
              <a:t>(</a:t>
            </a:r>
            <a:r>
              <a:rPr lang="ko-KR" altLang="en-US" dirty="0" err="1"/>
              <a:t>누적예제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0C4CBA-D29C-AE38-5C5C-58786D8D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39" y="1665741"/>
            <a:ext cx="6868555" cy="220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74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-  in </a:t>
            </a:r>
            <a:r>
              <a:rPr lang="ko-KR" altLang="en-US" dirty="0">
                <a:solidFill>
                  <a:srgbClr val="C00000"/>
                </a:solidFill>
              </a:rPr>
              <a:t>문자열 연산자를 활용해서 짝수와 홀수 구분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짝수와 홀수 구분하기</a:t>
            </a:r>
            <a:r>
              <a:rPr lang="en-US" altLang="ko-KR" dirty="0"/>
              <a:t>(</a:t>
            </a:r>
            <a:r>
              <a:rPr lang="ko-KR" altLang="en-US" dirty="0" err="1"/>
              <a:t>누적예제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81CE90-0265-A735-49D8-C154E489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98" y="1764365"/>
            <a:ext cx="7163015" cy="34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5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  <a:r>
              <a:rPr lang="ko-KR" altLang="en-US" dirty="0">
                <a:solidFill>
                  <a:srgbClr val="C00000"/>
                </a:solidFill>
              </a:rPr>
              <a:t>나머지 연산자를 활용해서 짝수와 홀수 구분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짝수와 홀수 구분하기</a:t>
            </a:r>
            <a:r>
              <a:rPr lang="en-US" altLang="ko-KR" dirty="0"/>
              <a:t>(</a:t>
            </a:r>
            <a:r>
              <a:rPr lang="ko-KR" altLang="en-US" dirty="0" err="1"/>
              <a:t>누적예제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0ED07-ABD0-D18F-0046-2A051E14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98" y="1770742"/>
            <a:ext cx="7159087" cy="34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94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불 </a:t>
            </a:r>
            <a:r>
              <a:rPr lang="en-US" altLang="ko-KR" sz="1800" dirty="0"/>
              <a:t>: </a:t>
            </a:r>
            <a:r>
              <a:rPr lang="ko-KR" altLang="en-US" sz="1800" dirty="0"/>
              <a:t>파이썬의 기본 자료형으로 </a:t>
            </a:r>
            <a:r>
              <a:rPr lang="en-US" altLang="ko-KR" sz="1800" dirty="0"/>
              <a:t>True</a:t>
            </a:r>
            <a:r>
              <a:rPr lang="ko-KR" altLang="en-US" sz="1800" dirty="0"/>
              <a:t>와 </a:t>
            </a:r>
            <a:r>
              <a:rPr lang="en-US" altLang="ko-KR" sz="1800" dirty="0"/>
              <a:t>False </a:t>
            </a:r>
            <a:r>
              <a:rPr lang="ko-KR" altLang="en-US" sz="1800" dirty="0"/>
              <a:t>나타내는 값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비교 연산자 </a:t>
            </a:r>
            <a:r>
              <a:rPr lang="en-US" altLang="ko-KR" sz="1800" dirty="0"/>
              <a:t>: </a:t>
            </a:r>
            <a:r>
              <a:rPr lang="ko-KR" altLang="en-US" sz="1800" dirty="0"/>
              <a:t>숫자 또는 문자열에 적용하며 대소 비교하는 연산자</a:t>
            </a:r>
            <a:endParaRPr lang="en-US" altLang="ko-KR" sz="1800" dirty="0"/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ko-KR" altLang="en-US" sz="1800" b="1" dirty="0">
                <a:solidFill>
                  <a:srgbClr val="C00000"/>
                </a:solidFill>
              </a:rPr>
              <a:t>논리 연산자 </a:t>
            </a:r>
            <a:r>
              <a:rPr lang="en-US" altLang="ko-KR" sz="1800" dirty="0"/>
              <a:t>: not, and, or </a:t>
            </a:r>
            <a:r>
              <a:rPr lang="ko-KR" altLang="en-US" sz="1800" dirty="0"/>
              <a:t>연산자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불 만들 때 사용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if </a:t>
            </a:r>
            <a:r>
              <a:rPr lang="ko-KR" altLang="en-US" sz="1800" b="1" dirty="0">
                <a:solidFill>
                  <a:srgbClr val="C00000"/>
                </a:solidFill>
              </a:rPr>
              <a:t>조건문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 코드 실행하거나 실행하지 않게 만들고 싶을 때 사용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70A5C-5379-F6B8-4EA6-73CFB542E30C}"/>
              </a:ext>
            </a:extLst>
          </p:cNvPr>
          <p:cNvSpPr txBox="1"/>
          <p:nvPr/>
        </p:nvSpPr>
        <p:spPr>
          <a:xfrm>
            <a:off x="464458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비교 연산자를 사용한 조건식입니다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결과가 참이면 </a:t>
            </a:r>
            <a:r>
              <a:rPr lang="en-US" altLang="ko-KR" sz="1800" dirty="0"/>
              <a:t>True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거짓이면 </a:t>
            </a:r>
            <a:r>
              <a:rPr lang="en-US" altLang="ko-KR" sz="1800" dirty="0"/>
              <a:t>False</a:t>
            </a:r>
            <a:r>
              <a:rPr lang="ko-KR" altLang="en-US" sz="1800" dirty="0"/>
              <a:t>를 적어 보세요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세 개의 예제 중</a:t>
            </a:r>
            <a:r>
              <a:rPr lang="en-US" altLang="ko-KR" dirty="0"/>
              <a:t> “</a:t>
            </a:r>
            <a:r>
              <a:rPr lang="ko-KR" altLang="en-US" dirty="0"/>
              <a:t>참입니다</a:t>
            </a:r>
            <a:r>
              <a:rPr lang="en-US" altLang="ko-KR" dirty="0"/>
              <a:t>”</a:t>
            </a:r>
            <a:r>
              <a:rPr lang="ko-KR" altLang="en-US" dirty="0"/>
              <a:t>를 출력하는 것은 몇 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00" y="2096492"/>
            <a:ext cx="4433873" cy="230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0" y="5024161"/>
            <a:ext cx="6703201" cy="10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263169-D95E-FF8A-C8E1-F274E52F2700}"/>
              </a:ext>
            </a:extLst>
          </p:cNvPr>
          <p:cNvSpPr txBox="1"/>
          <p:nvPr/>
        </p:nvSpPr>
        <p:spPr>
          <a:xfrm>
            <a:off x="464458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453646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다음 상황들은 선택 조건으로 </a:t>
            </a:r>
            <a:r>
              <a:rPr lang="en-US" altLang="ko-KR" sz="1800" dirty="0"/>
              <a:t>and </a:t>
            </a:r>
            <a:r>
              <a:rPr lang="ko-KR" altLang="en-US" sz="1800" dirty="0"/>
              <a:t>및 </a:t>
            </a:r>
            <a:r>
              <a:rPr lang="en-US" altLang="ko-KR" sz="1800" dirty="0"/>
              <a:t>or </a:t>
            </a:r>
            <a:r>
              <a:rPr lang="ko-KR" altLang="en-US" sz="1800" dirty="0"/>
              <a:t>연산자를 적용하고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어떤 연산자가 사용되었을까요</a:t>
            </a:r>
            <a:r>
              <a:rPr lang="en-US" altLang="ko-KR" sz="1800" dirty="0"/>
              <a:t>? and </a:t>
            </a:r>
            <a:r>
              <a:rPr lang="ko-KR" altLang="en-US" sz="1800" dirty="0"/>
              <a:t>연산자라면 ‘</a:t>
            </a:r>
            <a:r>
              <a:rPr lang="en-US" altLang="ko-KR" sz="1800" dirty="0"/>
              <a:t>a’, or </a:t>
            </a:r>
            <a:r>
              <a:rPr lang="ko-KR" altLang="en-US" sz="1800" dirty="0"/>
              <a:t>연산자라면 ‘</a:t>
            </a:r>
            <a:r>
              <a:rPr lang="en-US" altLang="ko-KR" sz="1800" dirty="0"/>
              <a:t>o’</a:t>
            </a:r>
            <a:r>
              <a:rPr lang="ko-KR" altLang="en-US" sz="1800" dirty="0"/>
              <a:t>를 괄호 안에 적어 보세요</a:t>
            </a:r>
            <a:r>
              <a:rPr lang="en-US" altLang="ko-KR" sz="1800" dirty="0"/>
              <a:t>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치킨이나 햄버거가 먹고 싶어서</a:t>
            </a:r>
            <a:r>
              <a:rPr lang="en-US" altLang="ko-KR" sz="1800" dirty="0"/>
              <a:t>, </a:t>
            </a:r>
            <a:r>
              <a:rPr lang="ko-KR" altLang="en-US" sz="1800" dirty="0"/>
              <a:t>음식 주문 애플리케이션에서 치킨과 </a:t>
            </a:r>
            <a:br>
              <a:rPr lang="en-US" altLang="ko-KR" sz="1800" dirty="0"/>
            </a:br>
            <a:r>
              <a:rPr lang="ko-KR" altLang="en-US" sz="1800" dirty="0"/>
              <a:t>햄버거를 선택했다</a:t>
            </a:r>
            <a:r>
              <a:rPr lang="en-US" altLang="ko-KR" sz="1800" dirty="0"/>
              <a:t>.(        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800" dirty="0"/>
              <a:t>H </a:t>
            </a:r>
            <a:r>
              <a:rPr lang="ko-KR" altLang="en-US" sz="1800" dirty="0"/>
              <a:t>브랜드가 출시한 </a:t>
            </a:r>
            <a:r>
              <a:rPr lang="en-US" altLang="ko-KR" sz="1800" dirty="0"/>
              <a:t>10</a:t>
            </a:r>
            <a:r>
              <a:rPr lang="ko-KR" altLang="en-US" sz="1800" dirty="0"/>
              <a:t>만원 이하의 가방을 구매하고 싶어서</a:t>
            </a:r>
            <a:r>
              <a:rPr lang="en-US" altLang="ko-KR" sz="1800" dirty="0"/>
              <a:t>, H </a:t>
            </a:r>
            <a:r>
              <a:rPr lang="ko-KR" altLang="en-US" sz="1800" dirty="0"/>
              <a:t>브랜드와 </a:t>
            </a:r>
            <a:r>
              <a:rPr lang="en-US" altLang="ko-KR" sz="1800" dirty="0"/>
              <a:t>10</a:t>
            </a:r>
            <a:r>
              <a:rPr lang="ko-KR" altLang="en-US" sz="1800" dirty="0"/>
              <a:t>만원 이하를 조건으로 선택해서 검색했다</a:t>
            </a:r>
            <a:r>
              <a:rPr lang="en-US" altLang="ko-KR" sz="1800" dirty="0"/>
              <a:t>.(     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고궁에 입장하는데</a:t>
            </a:r>
            <a:r>
              <a:rPr lang="en-US" altLang="ko-KR" sz="1800" dirty="0"/>
              <a:t>, 65</a:t>
            </a:r>
            <a:r>
              <a:rPr lang="ko-KR" altLang="en-US" sz="1800" dirty="0"/>
              <a:t>세 이상의 어르신과 </a:t>
            </a:r>
            <a:r>
              <a:rPr lang="en-US" altLang="ko-KR" sz="1800" dirty="0"/>
              <a:t>5</a:t>
            </a:r>
            <a:r>
              <a:rPr lang="ko-KR" altLang="en-US" sz="1800" dirty="0"/>
              <a:t>살 이하의 아동은 </a:t>
            </a:r>
            <a:br>
              <a:rPr lang="en-US" altLang="ko-KR" sz="1800" dirty="0"/>
            </a:br>
            <a:r>
              <a:rPr lang="ko-KR" altLang="en-US" sz="1800" dirty="0"/>
              <a:t>무료 입장이었다</a:t>
            </a:r>
            <a:r>
              <a:rPr lang="en-US" altLang="ko-KR" sz="1800" dirty="0"/>
              <a:t>.(      )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63169-D95E-FF8A-C8E1-F274E52F2700}"/>
              </a:ext>
            </a:extLst>
          </p:cNvPr>
          <p:cNvSpPr txBox="1"/>
          <p:nvPr/>
        </p:nvSpPr>
        <p:spPr>
          <a:xfrm>
            <a:off x="464458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8852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사용자로부터 숫자 두 개를 입력받고 첫 번째 입력받은 숫자가 큰지</a:t>
            </a:r>
            <a:r>
              <a:rPr lang="en-US" altLang="ko-KR" sz="1800" dirty="0"/>
              <a:t>, </a:t>
            </a:r>
            <a:r>
              <a:rPr lang="ko-KR" altLang="en-US" sz="1800" dirty="0"/>
              <a:t>두 번째 입력받은 숫자가 큰지를 구하는 프로그램을 다음 빈칸을 채워 완성해 보세요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0" y="2705093"/>
            <a:ext cx="6417727" cy="347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2B981-06FB-85E6-D487-66FDB8680153}"/>
              </a:ext>
            </a:extLst>
          </p:cNvPr>
          <p:cNvSpPr txBox="1"/>
          <p:nvPr/>
        </p:nvSpPr>
        <p:spPr>
          <a:xfrm>
            <a:off x="464458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00946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불</a:t>
            </a:r>
            <a:r>
              <a:rPr lang="en-US" altLang="ko-KR" dirty="0"/>
              <a:t>, </a:t>
            </a:r>
            <a:r>
              <a:rPr lang="ko-KR" altLang="en-US" dirty="0"/>
              <a:t>비교 연산자</a:t>
            </a:r>
            <a:r>
              <a:rPr lang="en-US" altLang="ko-KR" dirty="0"/>
              <a:t>, </a:t>
            </a:r>
            <a:r>
              <a:rPr lang="ko-KR" altLang="en-US" dirty="0"/>
              <a:t>논리 연산자</a:t>
            </a:r>
            <a:r>
              <a:rPr lang="en-US" altLang="ko-KR" dirty="0"/>
              <a:t>, if </a:t>
            </a:r>
            <a:r>
              <a:rPr lang="ko-KR" altLang="en-US" dirty="0"/>
              <a:t>조건문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프로그래밍 언어에는 기본적인 자료형으로 참과 거짓을 나타내는 값이 있으며</a:t>
            </a:r>
            <a:r>
              <a:rPr lang="en-US" altLang="ko-KR" dirty="0"/>
              <a:t>,</a:t>
            </a:r>
            <a:r>
              <a:rPr lang="ko-KR" altLang="en-US" dirty="0"/>
              <a:t> 이를 불</a:t>
            </a:r>
            <a:r>
              <a:rPr lang="en-US" altLang="ko-KR" dirty="0"/>
              <a:t>(boolean)</a:t>
            </a:r>
            <a:r>
              <a:rPr lang="ko-KR" altLang="en-US" dirty="0"/>
              <a:t>이라 한다</a:t>
            </a:r>
            <a:r>
              <a:rPr lang="en-US" altLang="ko-KR" dirty="0"/>
              <a:t>. </a:t>
            </a:r>
            <a:r>
              <a:rPr lang="ko-KR" altLang="en-US" dirty="0"/>
              <a:t>불 자료를 만드는 방법과 이에 관련된 연산자에 대해 알아본다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43705"/>
            <a:ext cx="7886700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Boolean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불린</a:t>
            </a:r>
            <a:r>
              <a:rPr lang="en-US" altLang="ko-KR" dirty="0"/>
              <a:t> / </a:t>
            </a:r>
            <a:r>
              <a:rPr lang="ko-KR" altLang="en-US" dirty="0"/>
              <a:t>불리언 </a:t>
            </a:r>
            <a:r>
              <a:rPr lang="en-US" altLang="ko-KR" dirty="0"/>
              <a:t>/ </a:t>
            </a:r>
            <a:r>
              <a:rPr lang="ko-KR" altLang="en-US" dirty="0"/>
              <a:t>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 </a:t>
            </a:r>
            <a:r>
              <a:rPr lang="ko-KR" altLang="en-US" dirty="0"/>
              <a:t>값만 가질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72" y="2459818"/>
            <a:ext cx="7347113" cy="142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08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만들기 </a:t>
            </a:r>
            <a:r>
              <a:rPr lang="en-US" altLang="ko-KR" dirty="0"/>
              <a:t>: </a:t>
            </a:r>
            <a:r>
              <a:rPr lang="ko-KR" altLang="en-US" dirty="0"/>
              <a:t>비교 연산자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2551" y="1186249"/>
            <a:ext cx="79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불은 비교 연산자를 통해 생성</a:t>
            </a:r>
            <a:r>
              <a:rPr lang="en-US" altLang="ko-KR" dirty="0"/>
              <a:t>,  </a:t>
            </a:r>
            <a:r>
              <a:rPr lang="ko-KR" altLang="en-US" dirty="0" err="1"/>
              <a:t>파이썬에는</a:t>
            </a:r>
            <a:r>
              <a:rPr lang="ko-KR" altLang="en-US" dirty="0"/>
              <a:t> 여섯 개의 </a:t>
            </a:r>
            <a:br>
              <a:rPr lang="en-US" altLang="ko-KR" dirty="0"/>
            </a:br>
            <a:r>
              <a:rPr lang="ko-KR" altLang="en-US" dirty="0"/>
              <a:t>비교 연산자가 있음</a:t>
            </a:r>
            <a:endParaRPr lang="en-US" altLang="ko-K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988947-64F3-8A65-380A-076E105F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15" y="1832580"/>
            <a:ext cx="6082182" cy="142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30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만들기 </a:t>
            </a:r>
            <a:r>
              <a:rPr lang="en-US" altLang="ko-KR" dirty="0"/>
              <a:t>: </a:t>
            </a:r>
            <a:r>
              <a:rPr lang="ko-KR" altLang="en-US" dirty="0"/>
              <a:t>비교 연산자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03" y="1555581"/>
            <a:ext cx="6073829" cy="278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19" y="4340494"/>
            <a:ext cx="4921349" cy="189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2551" y="1186249"/>
            <a:ext cx="790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 또는 문자열에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00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문자열에도 비교 연산자 적용 가능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한글은 사전 순서</a:t>
            </a:r>
            <a:r>
              <a:rPr lang="en-US" altLang="ko-KR" dirty="0"/>
              <a:t>(</a:t>
            </a:r>
            <a:r>
              <a:rPr lang="ko-KR" altLang="en-US" dirty="0"/>
              <a:t>가나다순</a:t>
            </a:r>
            <a:r>
              <a:rPr lang="en-US" altLang="ko-KR" dirty="0"/>
              <a:t>)</a:t>
            </a:r>
            <a:r>
              <a:rPr lang="ko-KR" altLang="en-US" dirty="0"/>
              <a:t>로 앞에 있는 것이 작은 값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만들기 </a:t>
            </a:r>
            <a:r>
              <a:rPr lang="en-US" altLang="ko-KR" dirty="0"/>
              <a:t>: </a:t>
            </a:r>
            <a:r>
              <a:rPr lang="ko-KR" altLang="en-US" dirty="0"/>
              <a:t>비교 연산자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19" y="2007077"/>
            <a:ext cx="6147599" cy="212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불끼리 논리 연산자 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not </a:t>
            </a:r>
            <a:r>
              <a:rPr lang="ko-KR" altLang="en-US" dirty="0">
                <a:solidFill>
                  <a:srgbClr val="FF0000"/>
                </a:solidFill>
              </a:rPr>
              <a:t>연산자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참과 거짓 반대로 바꿈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2" y="1641903"/>
            <a:ext cx="6607720" cy="14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2" y="4806268"/>
            <a:ext cx="7002087" cy="129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83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not </a:t>
            </a:r>
            <a:r>
              <a:rPr lang="ko-KR" altLang="en-US" dirty="0">
                <a:solidFill>
                  <a:srgbClr val="C00000"/>
                </a:solidFill>
              </a:rPr>
              <a:t>연산자 조합하기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1564958"/>
            <a:ext cx="7230081" cy="192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12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3366</TotalTime>
  <Words>544</Words>
  <Application>Microsoft Office PowerPoint</Application>
  <PresentationFormat>화면 슬라이드 쇼(4:3)</PresentationFormat>
  <Paragraphs>118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불 만들기 : 비교 연산자</vt:lpstr>
      <vt:lpstr>불 만들기 : 비교 연산자</vt:lpstr>
      <vt:lpstr>불 만들기 : 비교 연산자</vt:lpstr>
      <vt:lpstr>불 연산하기 : 논리 연산자</vt:lpstr>
      <vt:lpstr>불 연산하기 : 논리 연산자</vt:lpstr>
      <vt:lpstr>불 연산하기 : 논리 연산자</vt:lpstr>
      <vt:lpstr>불 연산하기 : 논리 연산자</vt:lpstr>
      <vt:lpstr>논리 연산자의 활용</vt:lpstr>
      <vt:lpstr>if 조건문이란</vt:lpstr>
      <vt:lpstr>if 조건문이란</vt:lpstr>
      <vt:lpstr>if 조건문이란</vt:lpstr>
      <vt:lpstr>날짜/시간 활용하기</vt:lpstr>
      <vt:lpstr>날짜/시간 활용하기</vt:lpstr>
      <vt:lpstr>날짜/시간 활용하기</vt:lpstr>
      <vt:lpstr>날짜/시간 활용하기</vt:lpstr>
      <vt:lpstr>날짜/시간 활용하기</vt:lpstr>
      <vt:lpstr>짝수와 홀수 구분하기(누적예제)</vt:lpstr>
      <vt:lpstr>짝수와 홀수 구분하기(누적예제)</vt:lpstr>
      <vt:lpstr>짝수와 홀수 구분하기(누적예제)</vt:lpstr>
      <vt:lpstr>짝수와 홀수 구분하기(누적예제)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51</cp:revision>
  <dcterms:created xsi:type="dcterms:W3CDTF">2019-06-04T09:17:40Z</dcterms:created>
  <dcterms:modified xsi:type="dcterms:W3CDTF">2022-08-08T23:54:49Z</dcterms:modified>
</cp:coreProperties>
</file>