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7" r:id="rId32"/>
    <p:sldId id="296" r:id="rId33"/>
    <p:sldId id="298" r:id="rId34"/>
    <p:sldId id="263" r:id="rId35"/>
    <p:sldId id="283" r:id="rId36"/>
    <p:sldId id="299" r:id="rId37"/>
    <p:sldId id="300" r:id="rId38"/>
    <p:sldId id="26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05-2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E03DD4-354B-2DC0-2227-5E29F5423B9D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98B7E90-8938-33E0-20D8-A4068948C8C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57EFEC3-1F0E-DFC3-4CDF-BAC6DF417F6E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615D32C-9E87-3374-7A87-C2EEBD5873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3FEABB9-9E1C-194E-6543-3B7A769CDA1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5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함수의 활용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재귀 함수로 구현한 피보나치 수열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" y="1588061"/>
            <a:ext cx="6683141" cy="4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1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209415"/>
            <a:ext cx="7489162" cy="378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9" y="5063088"/>
            <a:ext cx="7681824" cy="79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17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트리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(tree)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지점 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rgbClr val="C00000"/>
                </a:solidFill>
              </a:rPr>
              <a:t>노드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(node)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노드</a:t>
            </a:r>
            <a:r>
              <a:rPr lang="ko-KR" altLang="en-US" dirty="0"/>
              <a:t> 중 가장 마지막 단계 지점 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rgbClr val="C00000"/>
                </a:solidFill>
              </a:rPr>
              <a:t>리프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(leaf)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59" y="2625067"/>
            <a:ext cx="5627499" cy="357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63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UnboundLocalError</a:t>
            </a:r>
            <a:r>
              <a:rPr lang="ko-KR" altLang="en-US" dirty="0"/>
              <a:t>에 대한 처리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슬라이드 </a:t>
            </a:r>
            <a:r>
              <a:rPr lang="en-US" altLang="ko-KR" dirty="0"/>
              <a:t>#10, 11</a:t>
            </a:r>
            <a:r>
              <a:rPr lang="ko-KR" altLang="en-US" dirty="0"/>
              <a:t>의 코드에서 </a:t>
            </a:r>
            <a:r>
              <a:rPr lang="en-US" altLang="ko-KR" dirty="0"/>
              <a:t>global counter </a:t>
            </a:r>
            <a:r>
              <a:rPr lang="ko-KR" altLang="en-US" dirty="0"/>
              <a:t>라고 된 부분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해당 부분 지우고 실행하는 경우 </a:t>
            </a:r>
            <a:r>
              <a:rPr lang="en-US" altLang="ko-KR" dirty="0" err="1"/>
              <a:t>UnboundLocalError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54" y="2706003"/>
            <a:ext cx="5168078" cy="339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0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파이썬은</a:t>
            </a:r>
            <a:r>
              <a:rPr lang="ko-KR" altLang="en-US" dirty="0"/>
              <a:t> 함수 내부에서 함수 외부에 있는 변수를 참조할 수 없음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참조</a:t>
            </a:r>
            <a:r>
              <a:rPr lang="en-US" altLang="ko-KR" dirty="0"/>
              <a:t>(reference)</a:t>
            </a:r>
            <a:r>
              <a:rPr lang="ko-KR" altLang="en-US" dirty="0"/>
              <a:t>는 변수에 접근하는 것을 의미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아래 </a:t>
            </a:r>
            <a:r>
              <a:rPr lang="en-US" altLang="ko-KR" dirty="0"/>
              <a:t>global </a:t>
            </a:r>
            <a:r>
              <a:rPr lang="ko-KR" altLang="en-US" dirty="0"/>
              <a:t>키워드 구문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04" y="1108537"/>
            <a:ext cx="7317971" cy="233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98" y="5103769"/>
            <a:ext cx="7245782" cy="64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43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37" y="2643949"/>
            <a:ext cx="7494631" cy="288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메모화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재귀 함수를 사용하면서 코드가 빠르게 실행되려면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같은 값을 한 번만 계산하도록 코드를 수정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8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6" y="1184910"/>
            <a:ext cx="7725330" cy="45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18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메모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(memo)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딕셔너리를</a:t>
            </a:r>
            <a:r>
              <a:rPr lang="ko-KR" altLang="en-US" dirty="0"/>
              <a:t> 사용해서 한 번 계산한 값을 저장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처리 수행하지 않고 메모된 값 돌려주면서 코드 속도 향상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메모화는 재귀함수와 자주 함께 사용하여 실행 후 곧바로 결과를 출력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</p:spTree>
    <p:extLst>
      <p:ext uri="{BB962C8B-B14F-4D97-AF65-F5344CB8AC3E}">
        <p14:creationId xmlns:p14="http://schemas.microsoft.com/office/powerpoint/2010/main" val="3324714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조기 리턴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(early return)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흐름 중간에 </a:t>
            </a:r>
            <a:r>
              <a:rPr lang="en-US" altLang="ko-KR" dirty="0"/>
              <a:t>return </a:t>
            </a:r>
            <a:r>
              <a:rPr lang="ko-KR" altLang="en-US" dirty="0"/>
              <a:t>키워드를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if else </a:t>
            </a:r>
            <a:r>
              <a:rPr lang="ko-KR" altLang="en-US" dirty="0" err="1"/>
              <a:t>조건문</a:t>
            </a:r>
            <a:r>
              <a:rPr lang="ko-KR" altLang="en-US" dirty="0"/>
              <a:t> 만들고 각각의 마지막 부분에서 </a:t>
            </a:r>
            <a:r>
              <a:rPr lang="ko-KR" altLang="en-US" dirty="0" err="1"/>
              <a:t>리턴하게</a:t>
            </a:r>
            <a:r>
              <a:rPr lang="ko-KR" altLang="en-US" dirty="0"/>
              <a:t> 할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조기 리턴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33" y="2743200"/>
            <a:ext cx="7354235" cy="319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2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조기 리턴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조기 리턴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" y="1554395"/>
            <a:ext cx="7166155" cy="311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45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재귀 함수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재귀 함수의 문제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조기 리턴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리스트 </a:t>
            </a:r>
            <a:r>
              <a:rPr lang="ko-KR" altLang="en-US" b="1" dirty="0" err="1"/>
              <a:t>평탄화하는</a:t>
            </a:r>
            <a:r>
              <a:rPr lang="ko-KR" altLang="en-US" b="1" dirty="0"/>
              <a:t> 재귀 함수 만들기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</a:t>
            </a:r>
            <a:r>
              <a:rPr lang="en-US" altLang="ko-KR" b="1" dirty="0"/>
              <a:t>① – </a:t>
            </a:r>
            <a:r>
              <a:rPr lang="ko-KR" altLang="en-US" b="1" dirty="0"/>
              <a:t>코드에 이름 붙이기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</a:t>
            </a:r>
            <a:r>
              <a:rPr lang="en-US" altLang="ko-KR" b="1" dirty="0"/>
              <a:t>② – </a:t>
            </a:r>
            <a:r>
              <a:rPr lang="ko-KR" altLang="en-US" b="1" dirty="0"/>
              <a:t>코드 유지보수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리스트 평탄화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중첩된 리스트가 있을 때 중첩을 모두 제거하고 풀어서 </a:t>
            </a:r>
            <a:r>
              <a:rPr lang="en-US" altLang="ko-KR" dirty="0"/>
              <a:t>1</a:t>
            </a:r>
            <a:r>
              <a:rPr lang="ko-KR" altLang="en-US" dirty="0"/>
              <a:t>차원 리스트로 만드는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평탄화 코드 작성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리스트 하나를 입력 받아 이를 평탄화해서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리턴하는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함수를 작성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평탄화하는</a:t>
            </a:r>
            <a:r>
              <a:rPr lang="ko-KR" altLang="en-US" dirty="0"/>
              <a:t> 재귀 함수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78E4762-7880-F93E-9578-A4867FA4D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026920"/>
            <a:ext cx="6762750" cy="914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4BA2926-8CDB-3F9F-7C7E-6B3D717B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3776254"/>
            <a:ext cx="51054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2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 startAt="2"/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내부에 있는 요소를 하나씩 확인하면서 리스트인지 리스트가 아닌지 확인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-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요소를 하나씩 확인하는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for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반복문을 추가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dirty="0"/>
              <a:t>리스트가 아니라면 바로 </a:t>
            </a:r>
            <a:r>
              <a:rPr lang="en-US" altLang="ko-KR" dirty="0"/>
              <a:t>output </a:t>
            </a:r>
            <a:r>
              <a:rPr lang="ko-KR" altLang="en-US" dirty="0"/>
              <a:t>리스트에 자료를 넣고</a:t>
            </a:r>
            <a:r>
              <a:rPr lang="en-US" altLang="ko-KR" dirty="0"/>
              <a:t>, </a:t>
            </a:r>
            <a:r>
              <a:rPr lang="ko-KR" altLang="en-US" dirty="0"/>
              <a:t>리스트라면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리스트에 있는 요소들을 하나하나 </a:t>
            </a:r>
            <a:r>
              <a:rPr lang="en-US" altLang="ko-KR" dirty="0"/>
              <a:t>output</a:t>
            </a:r>
            <a:r>
              <a:rPr lang="ko-KR" altLang="en-US" dirty="0"/>
              <a:t>에 추가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평탄화하는</a:t>
            </a:r>
            <a:r>
              <a:rPr lang="ko-KR" altLang="en-US" dirty="0"/>
              <a:t> 재귀 함수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A65995E-6247-A5A2-4CFD-DEC92379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92" y="1771650"/>
            <a:ext cx="3305175" cy="1485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ABE7806-644A-3D5F-9CCC-8B85DD560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3834765"/>
            <a:ext cx="3095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4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예시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-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리스트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평탄화하기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(1)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평탄화하는</a:t>
            </a:r>
            <a:r>
              <a:rPr lang="ko-KR" altLang="en-US" dirty="0"/>
              <a:t> 재귀 함수 만들기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D95F831A-8ABA-DCE3-4477-3DB7684DE78F}"/>
              </a:ext>
            </a:extLst>
          </p:cNvPr>
          <p:cNvGrpSpPr/>
          <p:nvPr/>
        </p:nvGrpSpPr>
        <p:grpSpPr>
          <a:xfrm>
            <a:off x="1339691" y="1593402"/>
            <a:ext cx="7298517" cy="4213038"/>
            <a:chOff x="1339691" y="1593402"/>
            <a:chExt cx="7298517" cy="4213038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C0935060-A017-C66B-74CD-8B84CE8FF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9691" y="1593402"/>
              <a:ext cx="6929942" cy="421303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275F534-3360-377C-3F1D-8B773F5E8E1A}"/>
                </a:ext>
              </a:extLst>
            </p:cNvPr>
            <p:cNvSpPr txBox="1"/>
            <p:nvPr/>
          </p:nvSpPr>
          <p:spPr>
            <a:xfrm>
              <a:off x="6049285" y="3563035"/>
              <a:ext cx="258892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rgbClr val="0070C0"/>
                  </a:solidFill>
                </a:rPr>
                <a:t>중간에 </a:t>
              </a:r>
              <a:r>
                <a:rPr lang="en-US" altLang="ko-KR" sz="1400" b="1" dirty="0">
                  <a:solidFill>
                    <a:srgbClr val="0070C0"/>
                  </a:solidFill>
                </a:rPr>
                <a:t>[5, 6]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이라는 리스트가</a:t>
              </a:r>
            </a:p>
            <a:p>
              <a:r>
                <a:rPr lang="ko-KR" altLang="en-US" sz="1400" b="1" dirty="0">
                  <a:solidFill>
                    <a:srgbClr val="0070C0"/>
                  </a:solidFill>
                </a:rPr>
                <a:t>여전히 포함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1421CB2C-D889-7BCC-651E-63DCB0226885}"/>
                </a:ext>
              </a:extLst>
            </p:cNvPr>
            <p:cNvSpPr/>
            <p:nvPr/>
          </p:nvSpPr>
          <p:spPr>
            <a:xfrm>
              <a:off x="6195060" y="5276028"/>
              <a:ext cx="560070" cy="24466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="" xmlns:a16="http://schemas.microsoft.com/office/drawing/2014/main" id="{FA9131D5-9955-39AC-1281-E11F191034DD}"/>
                </a:ext>
              </a:extLst>
            </p:cNvPr>
            <p:cNvSpPr/>
            <p:nvPr/>
          </p:nvSpPr>
          <p:spPr>
            <a:xfrm>
              <a:off x="6389370" y="4069080"/>
              <a:ext cx="377190" cy="1188720"/>
            </a:xfrm>
            <a:custGeom>
              <a:avLst/>
              <a:gdLst>
                <a:gd name="connsiteX0" fmla="*/ 0 w 377190"/>
                <a:gd name="connsiteY0" fmla="*/ 1188720 h 1188720"/>
                <a:gd name="connsiteX1" fmla="*/ 377190 w 377190"/>
                <a:gd name="connsiteY1" fmla="*/ 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7190" h="1188720">
                  <a:moveTo>
                    <a:pt x="0" y="1188720"/>
                  </a:moveTo>
                  <a:lnTo>
                    <a:pt x="377190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425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예시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-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리스트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평탄화하기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(2)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평탄화하는</a:t>
            </a:r>
            <a:r>
              <a:rPr lang="ko-KR" altLang="en-US" dirty="0"/>
              <a:t> 재귀 함수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3975FD3-31D1-599D-F930-B1663178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1565727"/>
            <a:ext cx="6710362" cy="4100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2BA2C0C-37B6-4E77-AFDB-26952077774F}"/>
              </a:ext>
            </a:extLst>
          </p:cNvPr>
          <p:cNvSpPr txBox="1"/>
          <p:nvPr/>
        </p:nvSpPr>
        <p:spPr>
          <a:xfrm>
            <a:off x="1725930" y="5647608"/>
            <a:ext cx="5692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ITC Garamond Std Lt"/>
              </a:rPr>
              <a:t>output 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YoonV YoonMyungjo100Std_OTF"/>
              </a:rPr>
              <a:t>+= 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ITC Garamond Std Lt"/>
              </a:rPr>
              <a:t>item</a:t>
            </a:r>
            <a:r>
              <a:rPr lang="ko-KR" altLang="en-US" sz="1400" b="0" i="0" u="none" strike="noStrike" baseline="0" dirty="0">
                <a:solidFill>
                  <a:srgbClr val="0070C0"/>
                </a:solidFill>
                <a:latin typeface="YoonV YoonMyungjo100Std_OTF"/>
              </a:rPr>
              <a:t>으로 요소를 추가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YoonV YoonMyungjo100Std_OTF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ITC Garamond Std Lt"/>
              </a:rPr>
              <a:t>5</a:t>
            </a:r>
            <a:r>
              <a:rPr lang="ko-KR" altLang="en-US" sz="1400" b="0" i="0" u="none" strike="noStrike" baseline="0" dirty="0">
                <a:solidFill>
                  <a:srgbClr val="0070C0"/>
                </a:solidFill>
                <a:latin typeface="YoonV YoonMyungjo100Std_OTF"/>
              </a:rPr>
              <a:t>번 행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YoonV YoonMyungjo100Std_OTF"/>
              </a:rPr>
              <a:t>)</a:t>
            </a:r>
            <a:r>
              <a:rPr lang="ko-KR" altLang="en-US" sz="1400" b="0" i="0" u="none" strike="noStrike" baseline="0" dirty="0">
                <a:solidFill>
                  <a:srgbClr val="0070C0"/>
                </a:solidFill>
                <a:latin typeface="YoonV YoonMyungjo100Std_OTF"/>
              </a:rPr>
              <a:t>할 때도 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ITC Garamond Std Lt"/>
              </a:rPr>
              <a:t>flatten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YoonV YoonMyungjo100Std_OTF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0070C0"/>
                </a:solidFill>
                <a:latin typeface="YoonV YoonMyungjo100Std_OTF"/>
              </a:rPr>
              <a:t>함수를 적용해서 코드를 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ITC Garamond Std Lt"/>
              </a:rPr>
              <a:t>output 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YoonV YoonMyungjo100Std_OTF"/>
              </a:rPr>
              <a:t>+= 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ITC Garamond Std Lt"/>
              </a:rPr>
              <a:t>flatten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YoonV YoonMyungjo100Std_OTF"/>
              </a:rPr>
              <a:t>(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ITC Garamond Std Lt"/>
              </a:rPr>
              <a:t>item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YoonV YoonMyungjo100Std_OTF"/>
              </a:rPr>
              <a:t>)</a:t>
            </a:r>
            <a:r>
              <a:rPr lang="ko-KR" altLang="en-US" sz="1400" b="0" i="0" u="none" strike="noStrike" baseline="0" dirty="0">
                <a:solidFill>
                  <a:srgbClr val="0070C0"/>
                </a:solidFill>
                <a:latin typeface="YoonV YoonMyungjo100Std_OTF"/>
              </a:rPr>
              <a:t>으로 변경 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6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파이썬 </a:t>
            </a:r>
            <a:r>
              <a:rPr lang="ko-KR" altLang="en-US" dirty="0" err="1">
                <a:solidFill>
                  <a:srgbClr val="000000"/>
                </a:solidFill>
                <a:latin typeface="YoonV YoonMyungjo100Std_OTF"/>
              </a:rPr>
              <a:t>튜터로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평탄화하는</a:t>
            </a:r>
            <a:r>
              <a:rPr lang="ko-KR" altLang="en-US" dirty="0"/>
              <a:t> 재귀 함수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88E6EB4-3B44-7C8D-FD65-9D455BBF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19" y="1631849"/>
            <a:ext cx="7290352" cy="39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01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flatten( 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함수는 재귀 함수이므로 오른쪽의 화면에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flatten( 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함수가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계속해서 쌓이면서 추가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평탄화하는</a:t>
            </a:r>
            <a:r>
              <a:rPr lang="ko-KR" altLang="en-US" dirty="0"/>
              <a:t> 재귀 함수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EE92ABD-581C-D60B-F267-E11E38972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89" y="1860474"/>
            <a:ext cx="5285422" cy="40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26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함수의 변수는 함수 호출마다 따로따로 생성됨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flatten( 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함수에서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flatten( 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함수를 호출했을 때 변수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output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이 계속해서 </a:t>
            </a:r>
            <a:r>
              <a:rPr lang="ko-KR" altLang="en-US" dirty="0" err="1">
                <a:solidFill>
                  <a:srgbClr val="000000"/>
                </a:solidFill>
                <a:latin typeface="YoonV YoonMyungjo100Std_OTF"/>
              </a:rPr>
              <a:t>이어진다라고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 생각하는 경우가 있으나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 함수의 변수는 함수 호출마다 따로 만들어짐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함수가 끝나면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YoonV YoonMyungjo100Std_OTF"/>
              </a:rPr>
              <a:t>리턴되면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함수를 호출했던 위치로 회귀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현재 코드에서는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output += flatten(item)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부분에서 재귀적으로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flatten( 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함수를 호출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평탄화하는</a:t>
            </a:r>
            <a:r>
              <a:rPr lang="ko-KR" altLang="en-US" dirty="0"/>
              <a:t> 재귀 함수 만들기</a:t>
            </a:r>
          </a:p>
        </p:txBody>
      </p:sp>
    </p:spTree>
    <p:extLst>
      <p:ext uri="{BB962C8B-B14F-4D97-AF65-F5344CB8AC3E}">
        <p14:creationId xmlns:p14="http://schemas.microsoft.com/office/powerpoint/2010/main" val="3567532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flatten( )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함수가 여러 번 호출되면서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[5, 6]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결과를 리턴 → 이 함수가 끝나면 재귀적으로 함수를 호출했던 다음 부분으로 돌아옴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코드가 다음과 같이 구성되어 리스트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[4]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[5, 6]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을 추가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평탄화하는</a:t>
            </a:r>
            <a:r>
              <a:rPr lang="ko-KR" altLang="en-US" dirty="0"/>
              <a:t> 재귀 함수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495DB34-E169-72EE-95A7-2B250629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" y="2186940"/>
            <a:ext cx="449580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791CA4F-033E-024F-3F21-DB7D8D666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2644211"/>
            <a:ext cx="4495800" cy="34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29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[4, 5, 6]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이 나오는 재귀 호출도 끝나면 다음 부분으로 돌아옴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dirty="0"/>
              <a:t>리스트 </a:t>
            </a:r>
            <a:r>
              <a:rPr lang="en-US" altLang="ko-KR" dirty="0"/>
              <a:t>[1, 2, 3]</a:t>
            </a:r>
            <a:r>
              <a:rPr lang="ko-KR" altLang="en-US" dirty="0"/>
              <a:t>에 </a:t>
            </a:r>
            <a:r>
              <a:rPr lang="en-US" altLang="ko-KR" dirty="0"/>
              <a:t>[4, 5, 6]</a:t>
            </a:r>
            <a:r>
              <a:rPr lang="ko-KR" altLang="en-US" dirty="0"/>
              <a:t>이 추가되어 </a:t>
            </a:r>
            <a:r>
              <a:rPr lang="en-US" altLang="ko-KR" dirty="0"/>
              <a:t>[1, 2, 3, 4, 5, 6]</a:t>
            </a:r>
            <a:r>
              <a:rPr lang="ko-KR" altLang="en-US" dirty="0"/>
              <a:t>이 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평탄화하는</a:t>
            </a:r>
            <a:r>
              <a:rPr lang="ko-KR" altLang="en-US" dirty="0"/>
              <a:t> 재귀 함수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D371A56-251D-F69D-C3E9-D539EF29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6" y="1586312"/>
            <a:ext cx="4840941" cy="381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9754B24-D2A7-7CDC-8657-78A80CF8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10" y="2464508"/>
            <a:ext cx="3086100" cy="37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05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어떠한 설명도 없는 코드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dirty="0"/>
              <a:t>주석이 있는 코드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코드에 이름 붙이기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E43363-9942-A458-9BF5-0EC172DC5E20}"/>
              </a:ext>
            </a:extLst>
          </p:cNvPr>
          <p:cNvSpPr txBox="1"/>
          <p:nvPr/>
        </p:nvSpPr>
        <p:spPr>
          <a:xfrm>
            <a:off x="454464" y="166547"/>
            <a:ext cx="144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좀 더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ko-KR" altLang="en-US" sz="1400" b="1" dirty="0">
                <a:solidFill>
                  <a:schemeClr val="bg1"/>
                </a:solidFill>
              </a:rPr>
              <a:t>알아보기①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2C9C3DF-8A3F-196A-9E17-EB8D1DCCE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90" y="1628775"/>
            <a:ext cx="3619500" cy="1466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7C17EB9-9266-DA60-168B-BB4B0A2C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890" y="3762376"/>
            <a:ext cx="33432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ko-KR" altLang="en-US" dirty="0"/>
              <a:t>재귀 함수</a:t>
            </a:r>
            <a:r>
              <a:rPr lang="en-US" altLang="ko-KR" dirty="0"/>
              <a:t>, </a:t>
            </a:r>
            <a:r>
              <a:rPr lang="ko-KR" altLang="en-US" dirty="0"/>
              <a:t>메모화</a:t>
            </a:r>
            <a:r>
              <a:rPr lang="en-US" altLang="ko-KR" dirty="0"/>
              <a:t>, </a:t>
            </a:r>
            <a:r>
              <a:rPr lang="ko-KR" altLang="en-US" dirty="0"/>
              <a:t>조기 리턴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함수를 활용하는 주요 패턴에 대해 살펴본다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함수를 활용한 코드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코드에 이름 붙이기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E43363-9942-A458-9BF5-0EC172DC5E20}"/>
              </a:ext>
            </a:extLst>
          </p:cNvPr>
          <p:cNvSpPr txBox="1"/>
          <p:nvPr/>
        </p:nvSpPr>
        <p:spPr>
          <a:xfrm>
            <a:off x="454464" y="166547"/>
            <a:ext cx="144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좀 더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ko-KR" altLang="en-US" sz="1400" b="1" dirty="0">
                <a:solidFill>
                  <a:schemeClr val="bg1"/>
                </a:solidFill>
              </a:rPr>
              <a:t>알아보기①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C57257E-1A8C-CA29-224E-D94AEBFEE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42" y="1670685"/>
            <a:ext cx="38766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10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3.14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를 숫자로 입력한 상태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dirty="0"/>
              <a:t>3.14</a:t>
            </a:r>
            <a:r>
              <a:rPr lang="ko-KR" altLang="en-US" dirty="0"/>
              <a:t>를 </a:t>
            </a:r>
            <a:r>
              <a:rPr lang="en-US" altLang="ko-KR" dirty="0"/>
              <a:t>PI</a:t>
            </a:r>
            <a:r>
              <a:rPr lang="ko-KR" altLang="en-US" dirty="0"/>
              <a:t>라는 변수로 설정한 상태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유지보수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E43363-9942-A458-9BF5-0EC172DC5E20}"/>
              </a:ext>
            </a:extLst>
          </p:cNvPr>
          <p:cNvSpPr txBox="1"/>
          <p:nvPr/>
        </p:nvSpPr>
        <p:spPr>
          <a:xfrm>
            <a:off x="454464" y="166547"/>
            <a:ext cx="144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좀 더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ko-KR" altLang="en-US" sz="1400" b="1" dirty="0">
                <a:solidFill>
                  <a:schemeClr val="bg1"/>
                </a:solidFill>
              </a:rPr>
              <a:t>알아보기②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D5B6E2E-1E62-D380-E269-716A25BE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550670"/>
            <a:ext cx="3114675" cy="1257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85F65D1-551B-B807-2FF0-489926A8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3684474"/>
            <a:ext cx="2895600" cy="1790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5B11405-A260-8BBF-8C21-5ED85C07759F}"/>
              </a:ext>
            </a:extLst>
          </p:cNvPr>
          <p:cNvSpPr txBox="1"/>
          <p:nvPr/>
        </p:nvSpPr>
        <p:spPr>
          <a:xfrm>
            <a:off x="4791077" y="3684474"/>
            <a:ext cx="3609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변수 </a:t>
            </a:r>
            <a:r>
              <a:rPr lang="en-US" altLang="ko-KR" dirty="0">
                <a:solidFill>
                  <a:srgbClr val="0070C0"/>
                </a:solidFill>
              </a:rPr>
              <a:t>PI </a:t>
            </a:r>
            <a:r>
              <a:rPr lang="ko-KR" altLang="en-US" dirty="0">
                <a:solidFill>
                  <a:srgbClr val="0070C0"/>
                </a:solidFill>
              </a:rPr>
              <a:t>옆에 있는 </a:t>
            </a:r>
            <a:r>
              <a:rPr lang="en-US" altLang="ko-KR" dirty="0">
                <a:solidFill>
                  <a:srgbClr val="0070C0"/>
                </a:solidFill>
              </a:rPr>
              <a:t>3.14</a:t>
            </a:r>
            <a:r>
              <a:rPr lang="ko-KR" altLang="en-US" dirty="0">
                <a:solidFill>
                  <a:srgbClr val="0070C0"/>
                </a:solidFill>
              </a:rPr>
              <a:t>라는 숫자를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3.141592</a:t>
            </a:r>
            <a:r>
              <a:rPr lang="ko-KR" altLang="en-US" dirty="0">
                <a:solidFill>
                  <a:srgbClr val="0070C0"/>
                </a:solidFill>
              </a:rPr>
              <a:t>로만 수정하면 됨</a:t>
            </a:r>
          </a:p>
        </p:txBody>
      </p:sp>
    </p:spTree>
    <p:extLst>
      <p:ext uri="{BB962C8B-B14F-4D97-AF65-F5344CB8AC3E}">
        <p14:creationId xmlns:p14="http://schemas.microsoft.com/office/powerpoint/2010/main" val="2011949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함수를 사용하지 않은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유지보수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E43363-9942-A458-9BF5-0EC172DC5E20}"/>
              </a:ext>
            </a:extLst>
          </p:cNvPr>
          <p:cNvSpPr txBox="1"/>
          <p:nvPr/>
        </p:nvSpPr>
        <p:spPr>
          <a:xfrm>
            <a:off x="454464" y="166547"/>
            <a:ext cx="144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좀 더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ko-KR" altLang="en-US" sz="1400" b="1" dirty="0">
                <a:solidFill>
                  <a:schemeClr val="bg1"/>
                </a:solidFill>
              </a:rPr>
              <a:t>알아보기②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79C8534C-F992-E3DF-2FCD-914122DA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77" y="1620202"/>
            <a:ext cx="5191125" cy="904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68C0EA7F-188D-EFFF-BE3C-0A474C200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877" y="2611908"/>
            <a:ext cx="72675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96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“단순한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&lt;p&gt;&lt;/p&gt;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로 감싸지 말고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&lt;p class='content-line'&gt;&lt;/p&gt;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로 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dirty="0" err="1">
                <a:solidFill>
                  <a:srgbClr val="000000"/>
                </a:solidFill>
                <a:latin typeface="YoonV YoonMyungjo100Std_OTF"/>
              </a:rPr>
              <a:t>감싸주세요”라는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 요청을 받았다면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?</a:t>
            </a:r>
            <a:br>
              <a:rPr lang="en-US" altLang="ko-KR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해당 함수만 변경하여 간단히 수정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유지보수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E43363-9942-A458-9BF5-0EC172DC5E20}"/>
              </a:ext>
            </a:extLst>
          </p:cNvPr>
          <p:cNvSpPr txBox="1"/>
          <p:nvPr/>
        </p:nvSpPr>
        <p:spPr>
          <a:xfrm>
            <a:off x="454464" y="166547"/>
            <a:ext cx="144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좀 더</a:t>
            </a:r>
            <a:r>
              <a:rPr lang="en-US" altLang="ko-KR" sz="1400" b="1" dirty="0">
                <a:solidFill>
                  <a:schemeClr val="bg1"/>
                </a:solidFill>
              </a:rPr>
              <a:t/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ko-KR" altLang="en-US" sz="1400" b="1" dirty="0">
                <a:solidFill>
                  <a:schemeClr val="bg1"/>
                </a:solidFill>
              </a:rPr>
              <a:t>알아보기②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ED327C1-A16B-5FA1-E9B1-2C069BEC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32" y="2155711"/>
            <a:ext cx="52863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37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재귀 함수 </a:t>
            </a:r>
            <a:r>
              <a:rPr lang="en-US" altLang="ko-KR" sz="1800" dirty="0"/>
              <a:t>: </a:t>
            </a:r>
            <a:r>
              <a:rPr lang="ko-KR" altLang="en-US" sz="1800" dirty="0"/>
              <a:t>내부에서 자기 자신을 호출하는 함수 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메모화 </a:t>
            </a:r>
            <a:r>
              <a:rPr lang="en-US" altLang="ko-KR" sz="1800" dirty="0"/>
              <a:t>: </a:t>
            </a:r>
            <a:r>
              <a:rPr lang="ko-KR" altLang="en-US" sz="1800" dirty="0"/>
              <a:t>한 번 계산한 값을 저장한 후</a:t>
            </a:r>
            <a:r>
              <a:rPr lang="en-US" altLang="ko-KR" sz="1800" dirty="0"/>
              <a:t>, </a:t>
            </a:r>
            <a:r>
              <a:rPr lang="ko-KR" altLang="en-US" sz="1800" dirty="0"/>
              <a:t>계산하는 과정 대신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                 </a:t>
            </a:r>
            <a:r>
              <a:rPr lang="ko-KR" altLang="en-US" sz="1800" dirty="0"/>
              <a:t>나중에 이를 다시 활용하는 테크닉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조기 리턴 </a:t>
            </a:r>
            <a:r>
              <a:rPr lang="en-US" altLang="ko-KR" sz="1800" dirty="0"/>
              <a:t>: </a:t>
            </a:r>
            <a:r>
              <a:rPr lang="ko-KR" altLang="en-US" sz="1800" dirty="0"/>
              <a:t>함수의 흐름 중간에 </a:t>
            </a:r>
            <a:r>
              <a:rPr lang="en-US" altLang="ko-KR" sz="1800" dirty="0"/>
              <a:t>return </a:t>
            </a:r>
            <a:r>
              <a:rPr lang="ko-KR" altLang="en-US" sz="1800" dirty="0"/>
              <a:t>키워드 사용해서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                      </a:t>
            </a:r>
            <a:r>
              <a:rPr lang="ko-KR" altLang="en-US" sz="1800" dirty="0"/>
              <a:t>코드 들여쓰기 줄이는 등의 효과 가져오는 테크닉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72E888E-BC89-EE06-C347-A04592CA974D}"/>
              </a:ext>
            </a:extLst>
          </p:cNvPr>
          <p:cNvSpPr txBox="1"/>
          <p:nvPr/>
        </p:nvSpPr>
        <p:spPr>
          <a:xfrm>
            <a:off x="487680" y="2474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패밀리 레스토랑에서 여러 개의 테이블에 나누어 앉으려고 합니다</a:t>
            </a:r>
            <a:r>
              <a:rPr lang="en-US" altLang="ko-KR" dirty="0"/>
              <a:t>. </a:t>
            </a:r>
            <a:r>
              <a:rPr lang="ko-KR" altLang="en-US" dirty="0"/>
              <a:t>이때 한 사람만 앉는 테이블이 없게 그룹을 지어야 합니다</a:t>
            </a:r>
            <a:r>
              <a:rPr lang="en-US" altLang="ko-KR" dirty="0"/>
              <a:t>. </a:t>
            </a:r>
            <a:r>
              <a:rPr lang="ko-KR" altLang="en-US" dirty="0"/>
              <a:t>인원 수를 나누는 패턴만 구하면 되며</a:t>
            </a:r>
            <a:r>
              <a:rPr lang="en-US" altLang="ko-KR" dirty="0"/>
              <a:t>, </a:t>
            </a:r>
            <a:r>
              <a:rPr lang="ko-KR" altLang="en-US" dirty="0"/>
              <a:t>누가 어디에 앉는 지 등은 고려하지 않아도 괜찮습니다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6</a:t>
            </a:r>
            <a:r>
              <a:rPr lang="ko-KR" altLang="en-US" dirty="0"/>
              <a:t>명이라면 다음과 같은 네 가지 경우를 생각할 수 있습니다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한 개의 테이블에 앉을 수 있는 최대 사람의 수는 </a:t>
            </a:r>
            <a:r>
              <a:rPr lang="en-US" altLang="ko-KR" dirty="0"/>
              <a:t>10</a:t>
            </a:r>
            <a:r>
              <a:rPr lang="ko-KR" altLang="en-US" dirty="0"/>
              <a:t>명입니다</a:t>
            </a:r>
            <a:r>
              <a:rPr lang="en-US" altLang="ko-KR" dirty="0"/>
              <a:t>. 100</a:t>
            </a:r>
            <a:r>
              <a:rPr lang="ko-KR" altLang="en-US" dirty="0"/>
              <a:t>명의 사람이 하나 이상의 테이블에 나누어 앉는 패턴을 구하세요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소스 코드에서 한글 변수명은 여러분들의 이해를 돕기 위한 것이니</a:t>
            </a:r>
            <a:r>
              <a:rPr lang="en-US" altLang="ko-KR" dirty="0"/>
              <a:t>, </a:t>
            </a:r>
            <a:r>
              <a:rPr lang="ko-KR" altLang="en-US" dirty="0"/>
              <a:t>식별자 작성 규칙에 따라 이름을 정해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D9416A6-90B6-5454-0B0A-7FC14B5ADC63}"/>
              </a:ext>
            </a:extLst>
          </p:cNvPr>
          <p:cNvSpPr txBox="1"/>
          <p:nvPr/>
        </p:nvSpPr>
        <p:spPr>
          <a:xfrm>
            <a:off x="487680" y="2474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EAEC829-3EB5-09F4-0866-D5DC138D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5" y="2880360"/>
            <a:ext cx="7886700" cy="79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50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D9416A6-90B6-5454-0B0A-7FC14B5ADC63}"/>
              </a:ext>
            </a:extLst>
          </p:cNvPr>
          <p:cNvSpPr txBox="1"/>
          <p:nvPr/>
        </p:nvSpPr>
        <p:spPr>
          <a:xfrm>
            <a:off x="487680" y="2474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B048E45-637A-3086-B79F-5EC4BF6D4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87"/>
          <a:stretch/>
        </p:blipFill>
        <p:spPr>
          <a:xfrm>
            <a:off x="1441786" y="1129250"/>
            <a:ext cx="6514009" cy="45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08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D9416A6-90B6-5454-0B0A-7FC14B5ADC63}"/>
              </a:ext>
            </a:extLst>
          </p:cNvPr>
          <p:cNvSpPr txBox="1"/>
          <p:nvPr/>
        </p:nvSpPr>
        <p:spPr>
          <a:xfrm>
            <a:off x="487680" y="2474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B048E45-637A-3086-B79F-5EC4BF6D4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08"/>
          <a:stretch/>
        </p:blipFill>
        <p:spPr>
          <a:xfrm>
            <a:off x="1011490" y="1291590"/>
            <a:ext cx="7426095" cy="361188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BD2E03D-717D-2E71-76A3-7695C7F0F7A3}"/>
              </a:ext>
            </a:extLst>
          </p:cNvPr>
          <p:cNvGrpSpPr/>
          <p:nvPr/>
        </p:nvGrpSpPr>
        <p:grpSpPr>
          <a:xfrm>
            <a:off x="6207442" y="4604385"/>
            <a:ext cx="1907858" cy="1327785"/>
            <a:chOff x="3929062" y="2924175"/>
            <a:chExt cx="1553528" cy="1009650"/>
          </a:xfrm>
        </p:grpSpPr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3206EC78-43A3-49DA-067D-C42FF3788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9062" y="2938462"/>
              <a:ext cx="1285875" cy="9810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1A68F5AD-A698-68CA-8D6D-1D280EEF8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3490" y="2924175"/>
              <a:ext cx="419100" cy="1009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002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4919663"/>
          </a:xfrm>
        </p:spPr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팩토리얼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(factorial)</a:t>
            </a:r>
          </a:p>
          <a:p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 err="1"/>
              <a:t>반복문으로</a:t>
            </a:r>
            <a:r>
              <a:rPr lang="ko-KR" altLang="en-US" dirty="0"/>
              <a:t> </a:t>
            </a:r>
            <a:r>
              <a:rPr lang="ko-KR" altLang="en-US" dirty="0" err="1"/>
              <a:t>팩토리얼</a:t>
            </a:r>
            <a:r>
              <a:rPr lang="ko-KR" altLang="en-US" dirty="0"/>
              <a:t> 구하기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재귀 함수로 </a:t>
            </a:r>
            <a:r>
              <a:rPr lang="ko-KR" altLang="en-US" dirty="0" err="1"/>
              <a:t>팩토리얼</a:t>
            </a:r>
            <a:r>
              <a:rPr lang="ko-KR" altLang="en-US" dirty="0"/>
              <a:t> 구하기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42" y="1783071"/>
            <a:ext cx="7507192" cy="59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41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반복문으로 </a:t>
            </a:r>
            <a:r>
              <a:rPr lang="ko-KR" altLang="en-US" dirty="0" err="1"/>
              <a:t>팩토리얼</a:t>
            </a:r>
            <a:r>
              <a:rPr lang="ko-KR" altLang="en-US" dirty="0"/>
              <a:t> 구하기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72" y="1540836"/>
            <a:ext cx="6295218" cy="428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6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재귀함수로 </a:t>
            </a:r>
            <a:r>
              <a:rPr lang="ko-KR" altLang="en-US" dirty="0" err="1"/>
              <a:t>팩토리얼</a:t>
            </a:r>
            <a:r>
              <a:rPr lang="ko-KR" altLang="en-US" dirty="0"/>
              <a:t> 구하기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factorial(4)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20" y="1639944"/>
            <a:ext cx="7230080" cy="60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20" y="2377438"/>
            <a:ext cx="7230080" cy="97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20" y="4207194"/>
            <a:ext cx="7230080" cy="153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27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034AFA7C-5864-8C50-5A0A-8066E439F9A6}"/>
              </a:ext>
            </a:extLst>
          </p:cNvPr>
          <p:cNvSpPr txBox="1">
            <a:spLocks/>
          </p:cNvSpPr>
          <p:nvPr/>
        </p:nvSpPr>
        <p:spPr>
          <a:xfrm>
            <a:off x="628650" y="1191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재귀 함수를 사용해 </a:t>
            </a:r>
            <a:r>
              <a:rPr lang="ko-KR" altLang="en-US" dirty="0" err="1"/>
              <a:t>팩토리얼</a:t>
            </a:r>
            <a:r>
              <a:rPr lang="ko-KR" altLang="en-US" dirty="0"/>
              <a:t> 구하기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877" y="1695450"/>
            <a:ext cx="58007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24" y="3288949"/>
            <a:ext cx="6610625" cy="257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10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피보나치 수열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17" y="1707833"/>
            <a:ext cx="6737393" cy="416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97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A6695758-3E81-1CA7-E56F-B50DC6423D15}"/>
              </a:ext>
            </a:extLst>
          </p:cNvPr>
          <p:cNvSpPr txBox="1">
            <a:spLocks/>
          </p:cNvSpPr>
          <p:nvPr/>
        </p:nvSpPr>
        <p:spPr>
          <a:xfrm>
            <a:off x="628650" y="1191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재귀 함수로 구현한 피보나치 수열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0149" y="1497330"/>
            <a:ext cx="6589717" cy="248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4050813"/>
            <a:ext cx="6823710" cy="176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36EF38-50DF-F972-5542-FC5AF4E78E1B}"/>
              </a:ext>
            </a:extLst>
          </p:cNvPr>
          <p:cNvSpPr txBox="1"/>
          <p:nvPr/>
        </p:nvSpPr>
        <p:spPr>
          <a:xfrm>
            <a:off x="815339" y="5818605"/>
            <a:ext cx="65897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600" dirty="0"/>
              <a:t>위와 같이 코드 작성할 경우 처리에 시간이 오래 걸리는 문제 발생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7383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</TotalTime>
  <Words>789</Words>
  <Application>Microsoft Office PowerPoint</Application>
  <PresentationFormat>화면 슬라이드 쇼(4:3)</PresentationFormat>
  <Paragraphs>196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목차</vt:lpstr>
      <vt:lpstr>시작하기 전에</vt:lpstr>
      <vt:lpstr>재귀 함수</vt:lpstr>
      <vt:lpstr>재귀 함수</vt:lpstr>
      <vt:lpstr>재귀 함수</vt:lpstr>
      <vt:lpstr>재귀 함수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조기 리턴</vt:lpstr>
      <vt:lpstr>조기 리턴</vt:lpstr>
      <vt:lpstr>리스트 평탄화하는 재귀 함수 만들기</vt:lpstr>
      <vt:lpstr>리스트 평탄화하는 재귀 함수 만들기</vt:lpstr>
      <vt:lpstr>리스트 평탄화하는 재귀 함수 만들기</vt:lpstr>
      <vt:lpstr>리스트 평탄화하는 재귀 함수 만들기</vt:lpstr>
      <vt:lpstr>리스트 평탄화하는 재귀 함수 만들기</vt:lpstr>
      <vt:lpstr>리스트 평탄화하는 재귀 함수 만들기</vt:lpstr>
      <vt:lpstr>리스트 평탄화하는 재귀 함수 만들기</vt:lpstr>
      <vt:lpstr>리스트 평탄화하는 재귀 함수 만들기</vt:lpstr>
      <vt:lpstr>리스트 평탄화하는 재귀 함수 만들기</vt:lpstr>
      <vt:lpstr>코드에 이름 붙이기</vt:lpstr>
      <vt:lpstr>코드에 이름 붙이기</vt:lpstr>
      <vt:lpstr>코드 유지보수</vt:lpstr>
      <vt:lpstr>코드 유지보수</vt:lpstr>
      <vt:lpstr>코드 유지보수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smpark</cp:lastModifiedBy>
  <cp:revision>94</cp:revision>
  <dcterms:created xsi:type="dcterms:W3CDTF">2019-06-04T09:17:40Z</dcterms:created>
  <dcterms:modified xsi:type="dcterms:W3CDTF">2024-03-12T02:21:29Z</dcterms:modified>
</cp:coreProperties>
</file>