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96" r:id="rId15"/>
    <p:sldId id="277" r:id="rId16"/>
    <p:sldId id="278" r:id="rId17"/>
    <p:sldId id="297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9" r:id="rId29"/>
    <p:sldId id="291" r:id="rId30"/>
    <p:sldId id="292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263" r:id="rId48"/>
    <p:sldId id="293" r:id="rId49"/>
    <p:sldId id="294" r:id="rId50"/>
    <p:sldId id="295" r:id="rId51"/>
    <p:sldId id="316" r:id="rId52"/>
    <p:sldId id="317" r:id="rId53"/>
    <p:sldId id="26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05-3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AD6B2-7463-9D32-4C25-4F9D49CC8437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AA431A-E562-20E8-4AF8-DDEAE32A90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6E14DC-6961-0AAE-ED2F-C52314E91738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1591F4-812B-3ADB-D45E-45479B01A43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D1051A-259C-8DB8-143F-DD7FE36F4FF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0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함수 고급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튜플과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여러 개의 값 </a:t>
            </a:r>
            <a:r>
              <a:rPr lang="ko-KR" altLang="en-US" dirty="0" err="1"/>
              <a:t>리턴하기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6" y="2273965"/>
            <a:ext cx="7296583" cy="159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5" y="3968975"/>
            <a:ext cx="7296584" cy="15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60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람다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(lambda)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기능을 매개변수로 전달하는 코드를 더 효율적으로 작성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함수의 매개변수로 함수 전달하기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83" y="3050357"/>
            <a:ext cx="5961685" cy="294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49A5F-F060-7E5D-2913-A57A890E030E}"/>
              </a:ext>
            </a:extLst>
          </p:cNvPr>
          <p:cNvSpPr txBox="1"/>
          <p:nvPr/>
        </p:nvSpPr>
        <p:spPr>
          <a:xfrm>
            <a:off x="3521915" y="5930237"/>
            <a:ext cx="5452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+mn-ea"/>
              </a:rPr>
              <a:t>함수의 매개변수에 사용하는 함수를 </a:t>
            </a:r>
            <a:r>
              <a:rPr lang="ko-KR" altLang="en-US" sz="1400" b="0" i="0" u="none" strike="noStrike" baseline="0" dirty="0" err="1">
                <a:solidFill>
                  <a:srgbClr val="0070C0"/>
                </a:solidFill>
                <a:latin typeface="+mn-ea"/>
              </a:rPr>
              <a:t>콜백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+mn-ea"/>
              </a:rPr>
              <a:t> 함수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+mn-ea"/>
              </a:rPr>
              <a:t>(callback function) 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136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filter() </a:t>
            </a:r>
            <a:r>
              <a:rPr lang="ko-KR" altLang="en-US" dirty="0">
                <a:solidFill>
                  <a:srgbClr val="C00000"/>
                </a:solidFill>
              </a:rPr>
              <a:t>함수와 </a:t>
            </a:r>
            <a:r>
              <a:rPr lang="en-US" altLang="ko-KR" dirty="0">
                <a:solidFill>
                  <a:srgbClr val="C00000"/>
                </a:solidFill>
              </a:rPr>
              <a:t>map()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함수를 매개변수로 전달하는 대표적인 표준함수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map( )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리스트의 요소를 함수에 넣고 </a:t>
            </a:r>
            <a:r>
              <a:rPr lang="ko-KR" altLang="en-US" dirty="0" err="1"/>
              <a:t>리턴된</a:t>
            </a:r>
            <a:r>
              <a:rPr lang="ko-KR" altLang="en-US" dirty="0"/>
              <a:t> 값으로 새로운 리스트를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filter( )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리스트의 요소를 함수에 넣고 </a:t>
            </a:r>
            <a:r>
              <a:rPr lang="ko-KR" altLang="en-US" dirty="0" err="1"/>
              <a:t>리턴된</a:t>
            </a:r>
            <a:r>
              <a:rPr lang="ko-KR" altLang="en-US" dirty="0"/>
              <a:t> 값이 </a:t>
            </a:r>
            <a:r>
              <a:rPr lang="en-US" altLang="ko-KR" dirty="0"/>
              <a:t>True</a:t>
            </a:r>
            <a:r>
              <a:rPr lang="ko-KR" altLang="en-US" dirty="0"/>
              <a:t>인 것으로</a:t>
            </a:r>
            <a:r>
              <a:rPr lang="en-US" altLang="ko-KR" dirty="0"/>
              <a:t>, </a:t>
            </a:r>
            <a:r>
              <a:rPr lang="ko-KR" altLang="en-US" dirty="0"/>
              <a:t>새로운 리스트를 구성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주는 함수입니다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1" y="3022015"/>
            <a:ext cx="6799191" cy="68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0" y="4868474"/>
            <a:ext cx="6799191" cy="66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2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62360B-A0ED-9335-0EA0-70B0458B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map( ) </a:t>
            </a:r>
            <a:r>
              <a:rPr lang="ko-KR" altLang="en-US" dirty="0"/>
              <a:t>함수와 </a:t>
            </a:r>
            <a:r>
              <a:rPr lang="en-US" altLang="ko-KR" dirty="0"/>
              <a:t>filter( ) </a:t>
            </a:r>
            <a:r>
              <a:rPr lang="ko-KR" altLang="en-US" dirty="0"/>
              <a:t>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331657-466B-74B1-3DBD-74C1B8B4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3" y="1605539"/>
            <a:ext cx="6310814" cy="45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7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9378E1-3150-C448-B1D5-B9F59123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524000"/>
            <a:ext cx="71151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1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람다란 </a:t>
            </a:r>
            <a:r>
              <a:rPr lang="en-US" altLang="ko-KR" dirty="0"/>
              <a:t>‘</a:t>
            </a:r>
            <a:r>
              <a:rPr lang="ko-KR" altLang="en-US" dirty="0"/>
              <a:t>간단한 함수를 쉽게 선언하는 방법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pPr lvl="1"/>
            <a:r>
              <a:rPr lang="ko-KR" altLang="en-US" dirty="0"/>
              <a:t>이전 코드를 람다로 변경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6" y="1647046"/>
            <a:ext cx="6528134" cy="57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5" y="2743200"/>
            <a:ext cx="6264485" cy="341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01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226878"/>
            <a:ext cx="6447583" cy="356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1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70812"/>
            <a:ext cx="7886700" cy="510615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 err="1"/>
              <a:t>인라인</a:t>
            </a:r>
            <a:r>
              <a:rPr lang="ko-KR" altLang="en-US" dirty="0"/>
              <a:t> 람다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함수의 매개변수에 람다 곧바로 넣을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3" y="2002612"/>
            <a:ext cx="6607442" cy="406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파일의 처리</a:t>
            </a:r>
            <a:endParaRPr lang="en-US" altLang="ko-KR" dirty="0"/>
          </a:p>
          <a:p>
            <a:r>
              <a:rPr lang="ko-KR" altLang="en-US" dirty="0"/>
              <a:t>파일 열기 </a:t>
            </a:r>
            <a:r>
              <a:rPr lang="en-US" altLang="ko-KR" dirty="0"/>
              <a:t>(open) →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읽기 </a:t>
            </a:r>
            <a:r>
              <a:rPr lang="en-US" altLang="ko-KR" dirty="0"/>
              <a:t>(read) 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파일 쓰기 </a:t>
            </a:r>
            <a:r>
              <a:rPr lang="en-US" altLang="ko-KR" dirty="0"/>
              <a:t>(write)</a:t>
            </a:r>
          </a:p>
          <a:p>
            <a:endParaRPr lang="en-US" altLang="ko-KR" dirty="0"/>
          </a:p>
          <a:p>
            <a:r>
              <a:rPr lang="ko-KR" altLang="en-US" dirty="0"/>
              <a:t>파일 열고 닫기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open()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모드에 다음을 지정할 수 있음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6" y="3086360"/>
            <a:ext cx="7225319" cy="60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63" y="4308763"/>
            <a:ext cx="5778904" cy="171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8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C00000"/>
                </a:solidFill>
              </a:rPr>
              <a:t>closed()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파일 열고 닫기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1530669"/>
            <a:ext cx="7446211" cy="69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800957"/>
            <a:ext cx="7446211" cy="101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3819136"/>
            <a:ext cx="7446212" cy="159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6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866274"/>
            <a:ext cx="7886700" cy="5310689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튜플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람다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파일 처리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</a:t>
            </a:r>
            <a:r>
              <a:rPr lang="en-US" altLang="ko-KR" b="1" dirty="0"/>
              <a:t>① - </a:t>
            </a:r>
            <a:r>
              <a:rPr lang="ko-KR" altLang="en-US" b="1" dirty="0"/>
              <a:t>혼자 공부하는 파이썬 프로그래밍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</a:t>
            </a:r>
            <a:r>
              <a:rPr lang="en-US" altLang="ko-KR" b="1" dirty="0"/>
              <a:t>② – </a:t>
            </a:r>
            <a:r>
              <a:rPr lang="ko-KR" altLang="en-US" b="1" dirty="0" err="1"/>
              <a:t>제너레이터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</a:t>
            </a:r>
            <a:r>
              <a:rPr lang="en-US" altLang="ko-KR" b="1" dirty="0"/>
              <a:t>③ - </a:t>
            </a:r>
            <a:r>
              <a:rPr lang="ko-KR" altLang="en-US" b="1" dirty="0"/>
              <a:t>리스트 함수의 </a:t>
            </a:r>
            <a:r>
              <a:rPr lang="en-US" altLang="ko-KR" b="1" dirty="0"/>
              <a:t>key </a:t>
            </a:r>
            <a:r>
              <a:rPr lang="ko-KR" altLang="en-US" b="1" dirty="0"/>
              <a:t>키워드 매개변수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</a:t>
            </a:r>
            <a:r>
              <a:rPr lang="en-US" altLang="ko-KR" b="1" dirty="0"/>
              <a:t>④ – </a:t>
            </a:r>
            <a:r>
              <a:rPr lang="ko-KR" altLang="en-US" b="1" dirty="0"/>
              <a:t>스택</a:t>
            </a:r>
            <a:r>
              <a:rPr lang="en-US" altLang="ko-KR" b="1" dirty="0"/>
              <a:t>, </a:t>
            </a:r>
            <a:r>
              <a:rPr lang="ko-KR" altLang="en-US" b="1" dirty="0" err="1"/>
              <a:t>힙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</a:t>
            </a:r>
            <a:r>
              <a:rPr lang="en-US" altLang="ko-KR" b="1" dirty="0"/>
              <a:t>⑤ - </a:t>
            </a:r>
            <a:r>
              <a:rPr lang="ko-KR" altLang="en-US" b="1" dirty="0"/>
              <a:t>함수의 값 복사와 레퍼런스 복사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/>
              <a:t>프로그램 실행 시 폴더에 </a:t>
            </a:r>
            <a:r>
              <a:rPr lang="en-US" altLang="ko-KR" dirty="0"/>
              <a:t>basic.txt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실행 시 다음 형태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open() </a:t>
            </a:r>
            <a:r>
              <a:rPr lang="ko-KR" altLang="en-US" dirty="0"/>
              <a:t>함수로 열면 </a:t>
            </a:r>
            <a:r>
              <a:rPr lang="en-US" altLang="ko-KR" dirty="0"/>
              <a:t>close() </a:t>
            </a:r>
            <a:r>
              <a:rPr lang="ko-KR" altLang="en-US" dirty="0"/>
              <a:t>함수로 닫아야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33" y="2133394"/>
            <a:ext cx="2108447" cy="138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80" y="2109330"/>
            <a:ext cx="5101330" cy="1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8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with </a:t>
            </a:r>
            <a:r>
              <a:rPr lang="ko-KR" altLang="en-US" dirty="0">
                <a:solidFill>
                  <a:srgbClr val="C00000"/>
                </a:solidFill>
              </a:rPr>
              <a:t>키워드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들어가다 보면 파일을 열고서 닫지 않는 실수 하는 </a:t>
            </a:r>
            <a:br>
              <a:rPr lang="en-US" altLang="ko-KR" dirty="0"/>
            </a:br>
            <a:r>
              <a:rPr lang="ko-KR" altLang="en-US" dirty="0"/>
              <a:t>경우가 생길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with </a:t>
            </a:r>
            <a:r>
              <a:rPr lang="ko-KR" altLang="en-US" dirty="0"/>
              <a:t>구문 종료 시 파일을 자동으로 닫음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슬라이드 </a:t>
            </a:r>
            <a:r>
              <a:rPr lang="en-US" altLang="ko-KR" dirty="0"/>
              <a:t>#19</a:t>
            </a:r>
            <a:r>
              <a:rPr lang="ko-KR" altLang="en-US" dirty="0"/>
              <a:t>의 코드를 </a:t>
            </a:r>
            <a:r>
              <a:rPr lang="en-US" altLang="ko-KR" dirty="0"/>
              <a:t>with </a:t>
            </a:r>
            <a:r>
              <a:rPr lang="ko-KR" altLang="en-US" dirty="0"/>
              <a:t>구문으로 수정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83" y="3043911"/>
            <a:ext cx="7336934" cy="98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67" y="4452888"/>
            <a:ext cx="7336934" cy="161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423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텍스트 읽기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read()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read( ) </a:t>
            </a:r>
            <a:r>
              <a:rPr lang="ko-KR" altLang="en-US" dirty="0"/>
              <a:t>함수로 텍스트 읽기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0" y="2288369"/>
            <a:ext cx="7431924" cy="76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0" y="3757061"/>
            <a:ext cx="7431924" cy="1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8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033212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텍스트 한 줄씩 읽기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CSV, XML, JSON </a:t>
            </a:r>
            <a:r>
              <a:rPr lang="ko-KR" altLang="en-US" dirty="0"/>
              <a:t>방법 등으로 텍스트를 사용해 데이터를 구조적으로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CSV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한 줄에 하나의 데이터 나타내며 각 줄은 쉼표 사용해 데이터 구분함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첫 줄에 헤더</a:t>
            </a:r>
            <a:r>
              <a:rPr lang="en-US" altLang="ko-KR" dirty="0"/>
              <a:t>(header)</a:t>
            </a:r>
            <a:r>
              <a:rPr lang="ko-KR" altLang="en-US" dirty="0"/>
              <a:t> 넣어 각 데이터가 나타내는 바 설명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한 번에 모든 데이터 올려놓고 사용하는 것이 컴퓨터 성능에</a:t>
            </a: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영향 미칠 수도 있음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A06C4E-16ED-4940-527A-1F1ED113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60" y="2641282"/>
            <a:ext cx="72485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 err="1"/>
              <a:t>랜덤하게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명의 키와 몸무게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96" y="1515256"/>
            <a:ext cx="5518783" cy="471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38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데이터를 한 </a:t>
            </a:r>
            <a:r>
              <a:rPr lang="ko-KR" altLang="en-US" dirty="0" err="1"/>
              <a:t>줄씩</a:t>
            </a:r>
            <a:r>
              <a:rPr lang="ko-KR" altLang="en-US" dirty="0"/>
              <a:t> 읽어 들일 때는 </a:t>
            </a:r>
            <a:r>
              <a:rPr lang="en-US" altLang="ko-KR" dirty="0"/>
              <a:t>for </a:t>
            </a:r>
            <a:r>
              <a:rPr lang="ko-KR" altLang="en-US" dirty="0" err="1"/>
              <a:t>반복문을</a:t>
            </a:r>
            <a:r>
              <a:rPr lang="ko-KR" altLang="en-US" dirty="0"/>
              <a:t> 다음과 같이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반복문으로 파일 한 </a:t>
            </a:r>
            <a:r>
              <a:rPr lang="ko-KR" altLang="en-US" dirty="0" err="1"/>
              <a:t>줄씩</a:t>
            </a:r>
            <a:r>
              <a:rPr lang="ko-KR" altLang="en-US" dirty="0"/>
              <a:t> 읽기 </a:t>
            </a:r>
            <a:r>
              <a:rPr lang="en-US" altLang="ko-KR" dirty="0"/>
              <a:t>(</a:t>
            </a:r>
            <a:r>
              <a:rPr lang="ko-KR" altLang="en-US" dirty="0"/>
              <a:t>키와 몸무게 비만도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1575522"/>
            <a:ext cx="6943829" cy="88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5" y="3292803"/>
            <a:ext cx="6718625" cy="284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389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54F25D-2E56-E202-C9FC-95DFAD9C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146008"/>
            <a:ext cx="71437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모르는 함수의 설명</a:t>
            </a:r>
            <a:r>
              <a:rPr lang="en-US" altLang="ko-KR" dirty="0"/>
              <a:t>, </a:t>
            </a:r>
            <a:r>
              <a:rPr lang="ko-KR" altLang="en-US" dirty="0"/>
              <a:t>활용 등 찾는 방법  </a:t>
            </a:r>
            <a:r>
              <a:rPr lang="en-US" altLang="ko-KR" dirty="0"/>
              <a:t>- </a:t>
            </a:r>
            <a:r>
              <a:rPr lang="en-US" altLang="ko-KR" dirty="0" err="1"/>
              <a:t>writelines</a:t>
            </a:r>
            <a:r>
              <a:rPr lang="en-US" altLang="ko-KR" dirty="0"/>
              <a:t>() </a:t>
            </a:r>
            <a:r>
              <a:rPr lang="ko-KR" altLang="en-US" dirty="0"/>
              <a:t>함수 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파이썬 문서에서 찾기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구글에서 찾기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공식 문서 또는 튜토리얼 사이트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r>
              <a:rPr lang="en-US" altLang="ko-KR" dirty="0"/>
              <a:t>(Stack Overflow)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혼자 공부하는 파이썬 프로그래밍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D1DD-9F5B-3814-723A-8870B977CD44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F99742-DCCC-6A88-6F38-3F6C7D19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43" y="3485955"/>
            <a:ext cx="4978400" cy="23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01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제너레이터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(generator)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이터레이터를</a:t>
            </a:r>
            <a:r>
              <a:rPr lang="ko-KR" altLang="en-US" dirty="0"/>
              <a:t> 직접 만들 때 사용하는 코드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함수 내부에 </a:t>
            </a:r>
            <a:r>
              <a:rPr lang="en-US" altLang="ko-KR" dirty="0"/>
              <a:t>yield </a:t>
            </a:r>
            <a:r>
              <a:rPr lang="ko-KR" altLang="en-US" dirty="0"/>
              <a:t>키워드 사용하면 해당 함수는 </a:t>
            </a:r>
            <a:r>
              <a:rPr lang="ko-KR" altLang="en-US" dirty="0" err="1"/>
              <a:t>제너레이터</a:t>
            </a:r>
            <a:r>
              <a:rPr lang="ko-KR" altLang="en-US" dirty="0"/>
              <a:t> 함수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일반 함수와 달리 호출해도 함수 내부 코드가 실행되지 않음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32" y="3222494"/>
            <a:ext cx="5700926" cy="300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08B60-5394-EAD1-1636-86ED64C0BF35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216917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next() </a:t>
            </a:r>
            <a:r>
              <a:rPr lang="ko-KR" altLang="en-US" dirty="0"/>
              <a:t>함수 사용해 내부 코드 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yield </a:t>
            </a:r>
            <a:r>
              <a:rPr lang="ko-KR" altLang="en-US" dirty="0"/>
              <a:t>키워드 부분까지만 실행하며 </a:t>
            </a:r>
            <a:r>
              <a:rPr lang="en-US" altLang="ko-KR" dirty="0"/>
              <a:t>next() </a:t>
            </a:r>
            <a:r>
              <a:rPr lang="ko-KR" altLang="en-US" dirty="0"/>
              <a:t>함수 </a:t>
            </a:r>
            <a:r>
              <a:rPr lang="ko-KR" altLang="en-US" dirty="0" err="1"/>
              <a:t>리턴값으로</a:t>
            </a:r>
            <a:r>
              <a:rPr lang="ko-KR" altLang="en-US" dirty="0"/>
              <a:t> </a:t>
            </a:r>
            <a:r>
              <a:rPr lang="en-US" altLang="ko-KR" dirty="0"/>
              <a:t>yield </a:t>
            </a:r>
            <a:r>
              <a:rPr lang="ko-KR" altLang="en-US" dirty="0"/>
              <a:t>키워드 뒤에 입력한 값이 출력됨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31" y="2515599"/>
            <a:ext cx="4655969" cy="357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F301E1-56EE-5398-6BAA-DFF4F645E8C1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41288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, </a:t>
            </a:r>
            <a:r>
              <a:rPr lang="ko-KR" altLang="en-US" dirty="0"/>
              <a:t>람다</a:t>
            </a:r>
            <a:r>
              <a:rPr lang="en-US" altLang="ko-KR" dirty="0"/>
              <a:t>, with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람다</a:t>
            </a:r>
            <a:r>
              <a:rPr lang="en-US" altLang="ko-KR" dirty="0"/>
              <a:t>, </a:t>
            </a:r>
            <a:r>
              <a:rPr lang="ko-KR" altLang="en-US" dirty="0"/>
              <a:t>파일 처리는 </a:t>
            </a:r>
            <a:r>
              <a:rPr lang="ko-KR" altLang="en-US" dirty="0" err="1"/>
              <a:t>파이썬만의</a:t>
            </a:r>
            <a:r>
              <a:rPr lang="ko-KR" altLang="en-US" dirty="0"/>
              <a:t> 특별한 문법이라 따로 공부하지 않으면 다른 프로그래밍 언어를 배웠던 사람도 이해하기 어렵다</a:t>
            </a:r>
            <a:r>
              <a:rPr lang="en-US" altLang="ko-KR" dirty="0"/>
              <a:t>. </a:t>
            </a:r>
            <a:r>
              <a:rPr lang="ko-KR" altLang="en-US" dirty="0" err="1"/>
              <a:t>튜플</a:t>
            </a:r>
            <a:r>
              <a:rPr lang="ko-KR" altLang="en-US" dirty="0"/>
              <a:t> 람다</a:t>
            </a:r>
            <a:r>
              <a:rPr lang="en-US" altLang="ko-KR" dirty="0"/>
              <a:t>, </a:t>
            </a:r>
            <a:r>
              <a:rPr lang="ko-KR" altLang="en-US" dirty="0"/>
              <a:t>파일 처리 등 함수와 관련된 </a:t>
            </a:r>
            <a:r>
              <a:rPr lang="ko-KR" altLang="en-US" dirty="0" err="1"/>
              <a:t>파이썬의</a:t>
            </a:r>
            <a:r>
              <a:rPr lang="ko-KR" altLang="en-US" dirty="0"/>
              <a:t> 특별한 문법과 기능을 살펴본다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next() </a:t>
            </a:r>
            <a:r>
              <a:rPr lang="ko-KR" altLang="en-US" dirty="0"/>
              <a:t>함수 호출한 이후 </a:t>
            </a:r>
            <a:r>
              <a:rPr lang="en-US" altLang="ko-KR" dirty="0"/>
              <a:t>yield </a:t>
            </a:r>
            <a:r>
              <a:rPr lang="ko-KR" altLang="en-US" dirty="0"/>
              <a:t>키워드 만나지 못하고 함수 끝나면 </a:t>
            </a:r>
            <a:r>
              <a:rPr lang="en-US" altLang="ko-KR" dirty="0" err="1"/>
              <a:t>StopIteration</a:t>
            </a:r>
            <a:r>
              <a:rPr lang="en-US" altLang="ko-KR" dirty="0"/>
              <a:t> </a:t>
            </a:r>
            <a:r>
              <a:rPr lang="ko-KR" altLang="en-US" dirty="0"/>
              <a:t>예외 발생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1767845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최솟값 </a:t>
            </a:r>
            <a:r>
              <a:rPr lang="en-US" altLang="ko-KR" dirty="0"/>
              <a:t>min()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최댓값 </a:t>
            </a:r>
            <a:r>
              <a:rPr lang="en-US" altLang="ko-KR" dirty="0"/>
              <a:t>max()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 err="1"/>
              <a:t>딕셔너리</a:t>
            </a:r>
            <a:r>
              <a:rPr lang="ko-KR" altLang="en-US" dirty="0"/>
              <a:t> 키 활용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</a:t>
            </a:r>
            <a:r>
              <a:rPr lang="ko-KR" altLang="en-US" dirty="0"/>
              <a:t>키워드 매개변수에 함수 전달하기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함수의 </a:t>
            </a:r>
            <a:r>
              <a:rPr lang="en-US" altLang="ko-KR" dirty="0"/>
              <a:t>key </a:t>
            </a:r>
            <a:r>
              <a:rPr lang="ko-KR" altLang="en-US" dirty="0"/>
              <a:t>키워드 매개변수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E7579-DD3C-5B37-A4D8-E57C5BA2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5" y="2169999"/>
            <a:ext cx="7239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4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함수의 </a:t>
            </a:r>
            <a:r>
              <a:rPr lang="en-US" altLang="ko-KR" dirty="0"/>
              <a:t>key </a:t>
            </a:r>
            <a:r>
              <a:rPr lang="ko-KR" altLang="en-US" dirty="0"/>
              <a:t>키워드 매개변수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03E12C-596E-B04D-C16A-AB466331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361168"/>
            <a:ext cx="70008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56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 err="1"/>
              <a:t>콜백</a:t>
            </a:r>
            <a:r>
              <a:rPr lang="ko-KR" altLang="en-US" dirty="0"/>
              <a:t> 함수를 람다로 바꾸기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함수를 람다로 바꾸기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C19C58-F7EA-8276-3B7F-175B0021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60" y="1779134"/>
            <a:ext cx="72485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9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함수를 람다로 바꾸기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DB78DF-6571-F869-48A2-3DF1F769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528762"/>
            <a:ext cx="70485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37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리스트 요소를 정렬할 때 </a:t>
            </a:r>
            <a:r>
              <a:rPr lang="en-US" altLang="ko-KR" dirty="0"/>
              <a:t>sort( ) </a:t>
            </a:r>
            <a:r>
              <a:rPr lang="ko-KR" altLang="en-US" dirty="0"/>
              <a:t>함수 </a:t>
            </a:r>
            <a:r>
              <a:rPr lang="en-US" altLang="ko-KR" dirty="0"/>
              <a:t>-</a:t>
            </a:r>
            <a:r>
              <a:rPr lang="ko-KR" altLang="en-US" dirty="0"/>
              <a:t> 파괴적 함수이므로 호출했을 때 리스트 자체가 바뀜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함수를 람다로 바꾸기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B452BA-94BA-1353-C2E3-A9467BE5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6" y="2131899"/>
            <a:ext cx="3990975" cy="1552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9CC336-1429-651B-116A-1E6B3BF1E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4238030"/>
            <a:ext cx="33147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5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key </a:t>
            </a:r>
            <a:r>
              <a:rPr lang="ko-KR" altLang="en-US" dirty="0"/>
              <a:t>키워드 매개변수에 람다를 사용 </a:t>
            </a:r>
            <a:r>
              <a:rPr lang="en-US" altLang="ko-KR" dirty="0"/>
              <a:t>- </a:t>
            </a:r>
            <a:r>
              <a:rPr lang="ko-KR" altLang="en-US" dirty="0"/>
              <a:t>복잡한 리스트 정렬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</a:t>
            </a:r>
            <a:r>
              <a:rPr lang="ko-KR" altLang="en-US" dirty="0"/>
              <a:t>딕셔너리 오름차순 정렬하기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함수를 람다로 바꾸기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1B3A51-1878-0DC7-28AC-F14ACBBA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85" y="2144712"/>
            <a:ext cx="7200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08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함수를 람다로 바꾸기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034E74-FEAF-CCF1-529F-5D5AC96D4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429657"/>
            <a:ext cx="735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76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기본 자료형 </a:t>
            </a:r>
            <a:r>
              <a:rPr lang="en-US" altLang="ko-KR" dirty="0"/>
              <a:t>–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객체 자료형 </a:t>
            </a:r>
            <a:r>
              <a:rPr lang="en-US" altLang="ko-KR" dirty="0"/>
              <a:t>– </a:t>
            </a:r>
            <a:r>
              <a:rPr lang="ko-KR" altLang="en-US" dirty="0"/>
              <a:t>위 세 가지 이외의 자료형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기본 자료형들이 차곡차곡 정리되어 있는 공간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힙</a:t>
            </a:r>
            <a:r>
              <a:rPr lang="en-US" altLang="ko-KR" dirty="0"/>
              <a:t>(heap) -  </a:t>
            </a:r>
            <a:r>
              <a:rPr lang="ko-KR" altLang="en-US" dirty="0"/>
              <a:t>객체 자료형들이 저장되어 있는 거대한 창고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알아보기④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3A0F87-B54C-D0C1-044E-9DA5A762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73" y="3470501"/>
            <a:ext cx="2173921" cy="2093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96FF86-6A1F-2A39-6A80-135189F8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263" y="3246664"/>
            <a:ext cx="2400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9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리스트와 딕셔너리 같이 큰 자료형은 </a:t>
            </a:r>
            <a:r>
              <a:rPr lang="ko-KR" altLang="en-US" dirty="0" err="1">
                <a:solidFill>
                  <a:srgbClr val="C00000"/>
                </a:solidFill>
              </a:rPr>
              <a:t>힙</a:t>
            </a:r>
            <a:r>
              <a:rPr lang="ko-KR" altLang="en-US" dirty="0" err="1"/>
              <a:t>이라는</a:t>
            </a:r>
            <a:r>
              <a:rPr lang="ko-KR" altLang="en-US" dirty="0"/>
              <a:t> 창고에 넣어두고 창고의 어떤 위치에 저장했는지를 </a:t>
            </a:r>
            <a:r>
              <a:rPr lang="ko-KR" altLang="en-US" dirty="0">
                <a:solidFill>
                  <a:srgbClr val="C00000"/>
                </a:solidFill>
              </a:rPr>
              <a:t>스택</a:t>
            </a:r>
            <a:r>
              <a:rPr lang="ko-KR" altLang="en-US" dirty="0"/>
              <a:t>에 기록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주소</a:t>
            </a:r>
            <a:r>
              <a:rPr lang="en-US" altLang="ko-KR" dirty="0"/>
              <a:t>(address) </a:t>
            </a:r>
            <a:r>
              <a:rPr lang="ko-KR" altLang="en-US" dirty="0"/>
              <a:t>또는 레퍼런스</a:t>
            </a:r>
            <a:r>
              <a:rPr lang="en-US" altLang="ko-KR" dirty="0"/>
              <a:t>(reference) – </a:t>
            </a:r>
            <a:r>
              <a:rPr lang="ko-KR" altLang="en-US" dirty="0"/>
              <a:t>창고 내의 저장 위치 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0x01, 0x06</a:t>
            </a:r>
            <a:r>
              <a:rPr lang="ko-KR" altLang="en-US" dirty="0"/>
              <a:t>과 같은 형태의 </a:t>
            </a:r>
            <a:r>
              <a:rPr lang="en-US" altLang="ko-KR" dirty="0"/>
              <a:t>16</a:t>
            </a:r>
            <a:r>
              <a:rPr lang="ko-KR" altLang="en-US" dirty="0"/>
              <a:t>진수 숫자로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알아보기④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53EB7B-9754-E1EB-265D-2639C1AD3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64" y="3193144"/>
            <a:ext cx="5009672" cy="27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5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튜플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(tuple)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함수와 함께 많이 사용되는 리스트와 비슷한 </a:t>
            </a:r>
            <a:r>
              <a:rPr lang="ko-KR" altLang="en-US" dirty="0" err="1"/>
              <a:t>자료형으로</a:t>
            </a:r>
            <a:r>
              <a:rPr lang="en-US" altLang="ko-KR" dirty="0"/>
              <a:t>, </a:t>
            </a:r>
            <a:r>
              <a:rPr lang="ko-KR" altLang="en-US" dirty="0"/>
              <a:t>한번 결정된 요소를 바꿀 수 없다는 점이 리스트와 다름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람다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(lambda)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매개변수로 함수를 전달하기 위해 함수 구문을 작성하는 것이 번거롭고</a:t>
            </a:r>
            <a:r>
              <a:rPr lang="en-US" altLang="ko-KR" dirty="0"/>
              <a:t> </a:t>
            </a:r>
            <a:r>
              <a:rPr lang="ko-KR" altLang="en-US" dirty="0"/>
              <a:t>코드 낭비라 생각될 때 함수를 간단하고 쉽게 선언하는 방법</a:t>
            </a:r>
            <a:r>
              <a:rPr lang="en-US" altLang="ko-KR" dirty="0"/>
              <a:t>.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 panose="02020502060506020304" pitchFamily="18" charset="0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회용 함수를 만들어야 할 때 많이 사용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354948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함수를 호출할 때 함수 내부 코드를 실행하기 위해 함수 내부의 변수를 저장할 스택을 추가로 생성됨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전역 스택</a:t>
            </a:r>
            <a:r>
              <a:rPr lang="en-US" altLang="ko-KR" dirty="0"/>
              <a:t>(global stack) - </a:t>
            </a:r>
            <a:r>
              <a:rPr lang="ko-KR" altLang="en-US" dirty="0"/>
              <a:t>가장 외곽에 있는 스택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값 복사와 레퍼런스 복사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9179F-8BFF-EE6D-F5DA-C15B05157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73" y="2908186"/>
            <a:ext cx="1409700" cy="1552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2809B4-69F6-3410-3A39-C0ECFF76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49" y="2908186"/>
            <a:ext cx="2962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54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기본 자료형 복사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함수를 호출하고 함수 내부에서 변수를 변경해도 원본 값에  영향 없음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값 복사와 레퍼런스 복사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5B3D0C-EF41-B499-8815-10D4A4892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19"/>
          <a:stretch/>
        </p:blipFill>
        <p:spPr>
          <a:xfrm>
            <a:off x="1038225" y="2214562"/>
            <a:ext cx="2401661" cy="2428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A161EE-20FF-38EC-8DD1-6CC57A4C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21" y="3054803"/>
            <a:ext cx="3695700" cy="2828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FA4AC8-03BC-A72A-FB69-E48A08D74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85" t="48484"/>
          <a:stretch/>
        </p:blipFill>
        <p:spPr>
          <a:xfrm>
            <a:off x="997179" y="4822172"/>
            <a:ext cx="1951718" cy="12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77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객체 자료형 복사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변수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c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와 변수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d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는 같은 값을 갖고 있을 뿐 직접적인 관계가 없는 변수이지만 둘이 모두 같은 주소 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0" i="0" u="none" strike="noStrike" baseline="0" dirty="0" err="1">
                <a:solidFill>
                  <a:srgbClr val="000000"/>
                </a:solidFill>
              </a:rPr>
              <a:t>d.append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(4) 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코드를 사용하면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</a:rPr>
              <a:t>힙에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 있는 리스트가 변경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값 복사와 레퍼런스 복사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FDF85F-7F90-773E-8A90-E16BEB67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94" y="3341914"/>
            <a:ext cx="2828925" cy="2324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F2B2AC-FD97-C4A6-9676-73B1D6C4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559" y="3470728"/>
            <a:ext cx="3095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69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함수가 종료되면 함수 내부 변수는 더 이상 의미가 없으므로 함수 스택이 사라짐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- 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이 상태에서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print(c) 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실행하면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, [1, 2, 3, 4]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를 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값 복사와 레퍼런스 복사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28E5E-B896-0AE9-41BD-AAB2B6DFE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344737"/>
            <a:ext cx="32194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31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원본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변수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e)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에 어떠한 영향도 없는 경우의 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값 복사와 레퍼런스 복사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F8F482-DBD1-71E1-7D7F-15B928CD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47" y="1735591"/>
            <a:ext cx="7000875" cy="2428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5FB62B-EE9D-1E7B-B1F8-08172B06C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3951742"/>
            <a:ext cx="2838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f = [4, 5, 6]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을 실행하면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</a:rPr>
              <a:t>힙에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 새로운 리스트가 올라가고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f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에 그 주소 값이 할당 </a:t>
            </a:r>
          </a:p>
          <a:p>
            <a:pPr lvl="1">
              <a:lnSpc>
                <a:spcPct val="150000"/>
              </a:lnSpc>
            </a:pP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e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를 출력하면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</a:rPr>
              <a:t>힙의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 해당 위치에 저장되어 있던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[1, 2, 3]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을 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값 복사와 레퍼런스 복사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07D834-99D3-83A1-CA05-18380546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897868"/>
            <a:ext cx="28479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19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파이썬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</a:rPr>
              <a:t>튜터를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 활용하여 객체 자료형을 복사하는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object_change1() 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함수 코드 시각화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값 복사와 레퍼런스 복사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4A42-ADA2-E00A-5E36-0749F89DB226}"/>
              </a:ext>
            </a:extLst>
          </p:cNvPr>
          <p:cNvSpPr txBox="1"/>
          <p:nvPr/>
        </p:nvSpPr>
        <p:spPr>
          <a:xfrm>
            <a:off x="391885" y="16963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34E317-FB56-BE27-7870-01957079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73" y="2187802"/>
            <a:ext cx="7353300" cy="3324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2EC9E-0D55-A8C2-AE30-15C66B98D236}"/>
              </a:ext>
            </a:extLst>
          </p:cNvPr>
          <p:cNvSpPr txBox="1"/>
          <p:nvPr/>
        </p:nvSpPr>
        <p:spPr>
          <a:xfrm>
            <a:off x="5525315" y="5431844"/>
            <a:ext cx="26561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u="none" strike="noStrike" baseline="0" dirty="0">
                <a:solidFill>
                  <a:srgbClr val="0070C0"/>
                </a:solidFill>
                <a:latin typeface="ITC Garamond Std Lt"/>
              </a:rPr>
              <a:t>Frames</a:t>
            </a:r>
            <a:r>
              <a:rPr lang="ko-KR" altLang="en-US" sz="1600" b="1" i="0" u="none" strike="noStrike" baseline="0" dirty="0">
                <a:solidFill>
                  <a:srgbClr val="0070C0"/>
                </a:solidFill>
                <a:latin typeface="YoonV YoonMyungjo100Std_OTF"/>
              </a:rPr>
              <a:t> 스택 영역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07654-649A-55A4-D91D-2035B7F1E8AA}"/>
              </a:ext>
            </a:extLst>
          </p:cNvPr>
          <p:cNvSpPr txBox="1"/>
          <p:nvPr/>
        </p:nvSpPr>
        <p:spPr>
          <a:xfrm>
            <a:off x="5462763" y="5659552"/>
            <a:ext cx="26561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u="none" strike="noStrike" baseline="0" dirty="0">
                <a:solidFill>
                  <a:srgbClr val="0070C0"/>
                </a:solidFill>
                <a:latin typeface="ITC Garamond Std Lt"/>
              </a:rPr>
              <a:t>Objects</a:t>
            </a:r>
            <a:r>
              <a:rPr lang="ko-KR" altLang="en-US" sz="1600" b="1" i="0" u="none" strike="noStrike" baseline="0" dirty="0">
                <a:solidFill>
                  <a:srgbClr val="0070C0"/>
                </a:solidFill>
                <a:latin typeface="ITC Garamond Std Lt"/>
              </a:rPr>
              <a:t> </a:t>
            </a:r>
            <a:r>
              <a:rPr lang="ko-KR" altLang="en-US" sz="1600" b="1" i="0" u="none" strike="noStrike" baseline="0" dirty="0" err="1">
                <a:solidFill>
                  <a:srgbClr val="0070C0"/>
                </a:solidFill>
                <a:latin typeface="ITC Garamond Std Lt"/>
              </a:rPr>
              <a:t>힙</a:t>
            </a:r>
            <a:r>
              <a:rPr lang="ko-KR" altLang="en-US" sz="1600" b="1" i="0" u="none" strike="noStrike" baseline="0" dirty="0">
                <a:solidFill>
                  <a:srgbClr val="0070C0"/>
                </a:solidFill>
                <a:latin typeface="ITC Garamond Std Lt"/>
              </a:rPr>
              <a:t> 영역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03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C00000"/>
                </a:solidFill>
              </a:rPr>
              <a:t>튜플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리스트와 비슷하지만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요소를 수정할 수 없는 </a:t>
            </a:r>
            <a:r>
              <a:rPr lang="ko-KR" altLang="en-US" sz="1800" dirty="0" err="1"/>
              <a:t>파이썬의</a:t>
            </a:r>
            <a:r>
              <a:rPr lang="ko-KR" altLang="en-US" sz="1800" dirty="0"/>
              <a:t> 특별한 문법</a:t>
            </a:r>
            <a:r>
              <a:rPr lang="en-US" altLang="ko-KR" sz="1800" dirty="0"/>
              <a:t>. </a:t>
            </a:r>
            <a:r>
              <a:rPr lang="ko-KR" altLang="en-US" sz="1800" dirty="0"/>
              <a:t>괄호 생략하여 다양하게 활용할 수 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람다 </a:t>
            </a:r>
            <a:r>
              <a:rPr lang="en-US" altLang="ko-KR" sz="1800" dirty="0"/>
              <a:t>: </a:t>
            </a:r>
            <a:r>
              <a:rPr lang="ko-KR" altLang="en-US" sz="1800" dirty="0"/>
              <a:t>함수를 짧게 쓸 수 있는 </a:t>
            </a:r>
            <a:r>
              <a:rPr lang="ko-KR" altLang="en-US" sz="1800" dirty="0" err="1"/>
              <a:t>파이썬의</a:t>
            </a:r>
            <a:r>
              <a:rPr lang="ko-KR" altLang="en-US" sz="1800" dirty="0"/>
              <a:t> 특별한 문법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with </a:t>
            </a:r>
            <a:r>
              <a:rPr lang="ko-KR" altLang="en-US" sz="1800" b="1" dirty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/>
              <a:t>블록을 벗어날 때 </a:t>
            </a:r>
            <a:r>
              <a:rPr lang="en-US" altLang="ko-KR" sz="1800" dirty="0"/>
              <a:t>close() </a:t>
            </a:r>
            <a:r>
              <a:rPr lang="ko-KR" altLang="en-US" sz="1800" dirty="0"/>
              <a:t>함수를 자동을 호출하는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7A6E4-FA29-D2B5-660E-75C591CDB1DD}"/>
              </a:ext>
            </a:extLst>
          </p:cNvPr>
          <p:cNvSpPr txBox="1"/>
          <p:nvPr/>
        </p:nvSpPr>
        <p:spPr>
          <a:xfrm>
            <a:off x="478971" y="280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 칸을 채워서 실행결과처럼 출력되게 만들어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7" y="1639253"/>
            <a:ext cx="7283157" cy="12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678D7-0187-5B55-284A-3AC3E03AFD66}"/>
              </a:ext>
            </a:extLst>
          </p:cNvPr>
          <p:cNvSpPr txBox="1"/>
          <p:nvPr/>
        </p:nvSpPr>
        <p:spPr>
          <a:xfrm>
            <a:off x="478971" y="280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925745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빈칸을 채워서 실행 결과처럼 결과가 나오게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8" y="1643668"/>
            <a:ext cx="7156132" cy="395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20EDCD-E739-12EC-11EB-985B4AF675BA}"/>
              </a:ext>
            </a:extLst>
          </p:cNvPr>
          <p:cNvSpPr txBox="1"/>
          <p:nvPr/>
        </p:nvSpPr>
        <p:spPr>
          <a:xfrm>
            <a:off x="478971" y="280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93358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튜플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(tuple)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리스트와</a:t>
            </a:r>
            <a:r>
              <a:rPr lang="en-US" altLang="ko-KR" dirty="0"/>
              <a:t> </a:t>
            </a:r>
            <a:r>
              <a:rPr lang="ko-KR" altLang="en-US" dirty="0"/>
              <a:t>유사한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한번 결정된 요소는 바꿀 수 없음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2" y="2753346"/>
            <a:ext cx="6967625" cy="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6" y="3410707"/>
            <a:ext cx="6967625" cy="244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925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1" y="1302385"/>
            <a:ext cx="7352928" cy="246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B2FE3D-2525-4025-A18F-BDF13F4E1310}"/>
              </a:ext>
            </a:extLst>
          </p:cNvPr>
          <p:cNvSpPr txBox="1"/>
          <p:nvPr/>
        </p:nvSpPr>
        <p:spPr>
          <a:xfrm>
            <a:off x="478971" y="280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307236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0A0A9-5229-BFB6-8232-6870765C8E1D}"/>
              </a:ext>
            </a:extLst>
          </p:cNvPr>
          <p:cNvSpPr txBox="1"/>
          <p:nvPr/>
        </p:nvSpPr>
        <p:spPr>
          <a:xfrm>
            <a:off x="478971" y="280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A306CBE-F6EA-030D-AB5D-F9CF09FF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하노이 탑</a:t>
            </a:r>
            <a:endParaRPr lang="en-US" altLang="ko-KR" dirty="0"/>
          </a:p>
          <a:p>
            <a:pPr lvl="1"/>
            <a:r>
              <a:rPr lang="ko-KR" altLang="en-US" dirty="0"/>
              <a:t>원판 개수가 </a:t>
            </a:r>
            <a:r>
              <a:rPr lang="en-US" altLang="ko-KR" dirty="0"/>
              <a:t>4</a:t>
            </a:r>
            <a:r>
              <a:rPr lang="ko-KR" altLang="en-US" dirty="0"/>
              <a:t>개일 때 어떻게 원판을 옮겨야 하는지 출력하도록 프로그램을 구현해 보세요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B30F37-DFA5-18E3-8549-687DDF490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56" y="2121574"/>
            <a:ext cx="6905088" cy="26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60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0A0A9-5229-BFB6-8232-6870765C8E1D}"/>
              </a:ext>
            </a:extLst>
          </p:cNvPr>
          <p:cNvSpPr txBox="1"/>
          <p:nvPr/>
        </p:nvSpPr>
        <p:spPr>
          <a:xfrm>
            <a:off x="478971" y="280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A306CBE-F6EA-030D-AB5D-F9CF09FF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하노이 탑 이동 횟수</a:t>
            </a:r>
            <a:endParaRPr lang="en-US" altLang="ko-KR" dirty="0"/>
          </a:p>
          <a:p>
            <a:pPr lvl="1"/>
            <a:r>
              <a:rPr lang="ko-KR" altLang="en-US" dirty="0"/>
              <a:t>하노이 탑의 이동 횟수를 다음과 같이 출력해 보세요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0AC21A-B50D-3D44-0E8F-B0B749F5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942193"/>
            <a:ext cx="32194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4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59" y="2190808"/>
            <a:ext cx="7484226" cy="185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22C418-1042-2811-F702-8B71A284AF70}"/>
              </a:ext>
            </a:extLst>
          </p:cNvPr>
          <p:cNvSpPr txBox="1">
            <a:spLocks/>
          </p:cNvSpPr>
          <p:nvPr/>
        </p:nvSpPr>
        <p:spPr>
          <a:xfrm>
            <a:off x="628650" y="1191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 err="1"/>
              <a:t>튜플은</a:t>
            </a:r>
            <a:r>
              <a:rPr lang="ko-KR" altLang="en-US" dirty="0"/>
              <a:t> 내부 요소 변경이 불가능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0</a:t>
            </a:r>
            <a:r>
              <a:rPr lang="ko-KR" altLang="en-US" dirty="0"/>
              <a:t>번째 요소에 </a:t>
            </a:r>
            <a:r>
              <a:rPr lang="en-US" altLang="ko-KR" dirty="0"/>
              <a:t>1</a:t>
            </a:r>
            <a:r>
              <a:rPr lang="ko-KR" altLang="en-US" dirty="0"/>
              <a:t>을 넣으려고 하니 오류가 발생</a:t>
            </a:r>
          </a:p>
        </p:txBody>
      </p:sp>
    </p:spTree>
    <p:extLst>
      <p:ext uri="{BB962C8B-B14F-4D97-AF65-F5344CB8AC3E}">
        <p14:creationId xmlns:p14="http://schemas.microsoft.com/office/powerpoint/2010/main" val="75566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괄호 없는 </a:t>
            </a:r>
            <a:r>
              <a:rPr lang="ko-KR" altLang="en-US" dirty="0" err="1"/>
              <a:t>튜플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</a:t>
            </a:r>
            <a:r>
              <a:rPr lang="ko-KR" altLang="en-US" dirty="0"/>
              <a:t>리스트와 </a:t>
            </a:r>
            <a:r>
              <a:rPr lang="ko-KR" altLang="en-US" dirty="0" err="1"/>
              <a:t>튜플의</a:t>
            </a:r>
            <a:r>
              <a:rPr lang="ko-KR" altLang="en-US" dirty="0"/>
              <a:t> 특이한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16" y="2345355"/>
            <a:ext cx="7253807" cy="30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46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괄호를 생략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6" y="1572404"/>
            <a:ext cx="7395289" cy="392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62" y="3884382"/>
            <a:ext cx="2892829" cy="225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15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활용 예시 </a:t>
            </a:r>
            <a:r>
              <a:rPr lang="en-US" altLang="ko-KR" dirty="0"/>
              <a:t>– </a:t>
            </a:r>
            <a:r>
              <a:rPr lang="ko-KR" altLang="en-US" dirty="0"/>
              <a:t>변수의 값을 교환하는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85" y="1621154"/>
            <a:ext cx="7151390" cy="40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9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3104</TotalTime>
  <Words>1225</Words>
  <Application>Microsoft Office PowerPoint</Application>
  <PresentationFormat>화면 슬라이드 쇼(4:3)</PresentationFormat>
  <Paragraphs>234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YoonV YoonMyungjo100Std_OTF</vt:lpstr>
      <vt:lpstr>맑은 고딕</vt:lpstr>
      <vt:lpstr>Arial</vt:lpstr>
      <vt:lpstr>Calibri</vt:lpstr>
      <vt:lpstr>Calibri Light</vt:lpstr>
      <vt:lpstr>ITC Garamond Std Lt</vt:lpstr>
      <vt:lpstr>Office 테마</vt:lpstr>
      <vt:lpstr>PowerPoint 프레젠테이션</vt:lpstr>
      <vt:lpstr>목차</vt:lpstr>
      <vt:lpstr>시작하기 전에</vt:lpstr>
      <vt:lpstr>시작하기 전에</vt:lpstr>
      <vt:lpstr>튜플</vt:lpstr>
      <vt:lpstr>튜플</vt:lpstr>
      <vt:lpstr>튜플</vt:lpstr>
      <vt:lpstr>튜플</vt:lpstr>
      <vt:lpstr>튜플</vt:lpstr>
      <vt:lpstr>튜플</vt:lpstr>
      <vt:lpstr>람다</vt:lpstr>
      <vt:lpstr>람다</vt:lpstr>
      <vt:lpstr>람다</vt:lpstr>
      <vt:lpstr>람다</vt:lpstr>
      <vt:lpstr>람다</vt:lpstr>
      <vt:lpstr>람다</vt:lpstr>
      <vt:lpstr>람다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혼자 공부하는 파이썬 프로그래밍</vt:lpstr>
      <vt:lpstr>제너레이터</vt:lpstr>
      <vt:lpstr>제너레이터</vt:lpstr>
      <vt:lpstr>제너레이터</vt:lpstr>
      <vt:lpstr>리스트 함수의 key 키워드 매개변수</vt:lpstr>
      <vt:lpstr>리스트 함수의 key 키워드 매개변수</vt:lpstr>
      <vt:lpstr>콜백 함수를 람다로 바꾸기</vt:lpstr>
      <vt:lpstr>콜백 함수를 람다로 바꾸기</vt:lpstr>
      <vt:lpstr>콜백 함수를 람다로 바꾸기</vt:lpstr>
      <vt:lpstr>콜백 함수를 람다로 바꾸기</vt:lpstr>
      <vt:lpstr>콜백 함수를 람다로 바꾸기</vt:lpstr>
      <vt:lpstr>스택, 힙</vt:lpstr>
      <vt:lpstr>스택, 힙</vt:lpstr>
      <vt:lpstr>함수의 값 복사와 레퍼런스 복사</vt:lpstr>
      <vt:lpstr>함수의 값 복사와 레퍼런스 복사</vt:lpstr>
      <vt:lpstr>함수의 값 복사와 레퍼런스 복사</vt:lpstr>
      <vt:lpstr>함수의 값 복사와 레퍼런스 복사</vt:lpstr>
      <vt:lpstr>함수의 값 복사와 레퍼런스 복사</vt:lpstr>
      <vt:lpstr>함수의 값 복사와 레퍼런스 복사</vt:lpstr>
      <vt:lpstr>함수의 값 복사와 레퍼런스 복사</vt:lpstr>
      <vt:lpstr>키워드로 정리하는 핵심 포인트</vt:lpstr>
      <vt:lpstr>확인문제</vt:lpstr>
      <vt:lpstr>확인문제</vt:lpstr>
      <vt:lpstr>확인문제</vt:lpstr>
      <vt:lpstr>도전문제</vt:lpstr>
      <vt:lpstr>도전문제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119</cp:revision>
  <dcterms:created xsi:type="dcterms:W3CDTF">2019-06-04T09:17:40Z</dcterms:created>
  <dcterms:modified xsi:type="dcterms:W3CDTF">2022-08-09T01:50:30Z</dcterms:modified>
</cp:coreProperties>
</file>