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333" r:id="rId2"/>
    <p:sldId id="2101" r:id="rId3"/>
    <p:sldId id="2334" r:id="rId4"/>
    <p:sldId id="2345" r:id="rId5"/>
    <p:sldId id="2341" r:id="rId6"/>
    <p:sldId id="2369" r:id="rId7"/>
    <p:sldId id="2398" r:id="rId8"/>
    <p:sldId id="2399" r:id="rId9"/>
    <p:sldId id="2400" r:id="rId10"/>
    <p:sldId id="2401" r:id="rId11"/>
    <p:sldId id="2397" r:id="rId12"/>
    <p:sldId id="2404" r:id="rId13"/>
    <p:sldId id="2402" r:id="rId14"/>
    <p:sldId id="2405" r:id="rId15"/>
    <p:sldId id="2406" r:id="rId16"/>
    <p:sldId id="2407" r:id="rId17"/>
    <p:sldId id="2408" r:id="rId18"/>
    <p:sldId id="2409" r:id="rId19"/>
    <p:sldId id="2410" r:id="rId20"/>
    <p:sldId id="2403" r:id="rId21"/>
    <p:sldId id="2412" r:id="rId22"/>
    <p:sldId id="2414" r:id="rId23"/>
    <p:sldId id="2413" r:id="rId24"/>
    <p:sldId id="2415" r:id="rId25"/>
    <p:sldId id="2416" r:id="rId26"/>
    <p:sldId id="2417" r:id="rId27"/>
    <p:sldId id="2418" r:id="rId28"/>
    <p:sldId id="2419" r:id="rId29"/>
    <p:sldId id="2420" r:id="rId30"/>
    <p:sldId id="2411" r:id="rId31"/>
    <p:sldId id="242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797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506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161" d="100"/>
          <a:sy n="161" d="100"/>
        </p:scale>
        <p:origin x="144" y="282"/>
      </p:cViewPr>
      <p:guideLst>
        <p:guide orient="horz" pos="2296"/>
        <p:guide pos="3840"/>
        <p:guide pos="3999"/>
        <p:guide orient="horz" pos="2568"/>
        <p:guide pos="960"/>
        <p:guide orient="horz" pos="1797"/>
        <p:guide orient="horz" pos="482"/>
        <p:guide pos="506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2022-03-02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772532" cy="3591827"/>
          </a:xfrm>
        </p:spPr>
        <p:txBody>
          <a:bodyPr/>
          <a:lstStyle/>
          <a:p>
            <a:r>
              <a:rPr lang="ko-KR" altLang="en-US" sz="4400" dirty="0"/>
              <a:t>혼자 공부하는 </a:t>
            </a:r>
            <a:r>
              <a:rPr lang="en-US" altLang="ko-KR" sz="4400" dirty="0"/>
              <a:t>R </a:t>
            </a:r>
            <a:r>
              <a:rPr lang="ko-KR" altLang="en-US" sz="4400" dirty="0"/>
              <a:t>데이터 분석</a:t>
            </a:r>
            <a:endParaRPr lang="ko-Kore-KR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01 </a:t>
            </a:r>
            <a:r>
              <a:rPr lang="ko-KR" altLang="en-US" dirty="0"/>
              <a:t>빅데이터와 </a:t>
            </a:r>
            <a:r>
              <a:rPr lang="en-US" altLang="ko-KR" dirty="0"/>
              <a:t>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56870-B1F1-442D-B95C-C6CC3DE1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00" y="1037947"/>
            <a:ext cx="2652748" cy="3620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1-1</a:t>
            </a:r>
            <a:r>
              <a:rPr lang="ko-KR" altLang="en-US" dirty="0"/>
              <a:t> 빅데이터와 </a:t>
            </a:r>
            <a:r>
              <a:rPr lang="en-US" altLang="ko-KR" dirty="0"/>
              <a:t>R </a:t>
            </a:r>
            <a:r>
              <a:rPr lang="ko-KR" altLang="en-US" dirty="0"/>
              <a:t>언어 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의 장단점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dirty="0"/>
              <a:t>통계 분석 등에 활용할 수 있는 패키지 수가 많음</a:t>
            </a:r>
            <a:endParaRPr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dirty="0"/>
              <a:t>사용자 간에 다양한 정보를 공유 가능</a:t>
            </a:r>
            <a:endParaRPr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lang="en-US" altLang="ko-KR" dirty="0"/>
              <a:t>R</a:t>
            </a:r>
            <a:r>
              <a:rPr lang="ko-KR" altLang="en-US" dirty="0"/>
              <a:t>은 무료</a:t>
            </a:r>
            <a:endParaRPr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dirty="0"/>
              <a:t>다양한 운영체제에서 동작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dirty="0"/>
              <a:t>쉬워도 프로그래밍 언어</a:t>
            </a:r>
            <a:endParaRPr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dirty="0"/>
              <a:t>처리 속도가 느림</a:t>
            </a:r>
            <a:endParaRPr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dirty="0"/>
              <a:t>사용 중 문제가 발생하면 스스로 해결해야 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03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빅데이터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기존에 처리하던 데이터보다 더 많은 양의 대규모 데이터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과학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데이터를 수집하고 가공하여 데이터에서 의미를 찾는 다양한 방법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R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언어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뉴질랜드 오클랜드 대학의 로버트 젠틀맨과 로스 이하카가 만든 통계 분석을 위한 프로그래밍 언어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413532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중 </a:t>
            </a:r>
            <a:r>
              <a:rPr lang="en-US" altLang="ko-KR" sz="1600" dirty="0"/>
              <a:t>R </a:t>
            </a:r>
            <a:r>
              <a:rPr lang="ko-KR" altLang="en-US" sz="1600" dirty="0"/>
              <a:t>언어의 특징이 아닌 것은</a:t>
            </a:r>
            <a:r>
              <a:rPr lang="en-US" altLang="ko-KR" sz="1600" dirty="0"/>
              <a:t>?</a:t>
            </a:r>
          </a:p>
          <a:p>
            <a:pPr marL="914400" lvl="2" indent="0">
              <a:buNone/>
            </a:pPr>
            <a:r>
              <a:rPr lang="ko-KR" altLang="en-US" dirty="0"/>
              <a:t>① 처리 속도가 느리다</a:t>
            </a:r>
            <a:r>
              <a:rPr lang="en-US" altLang="ko-KR" dirty="0"/>
              <a:t>.   </a:t>
            </a:r>
          </a:p>
          <a:p>
            <a:pPr marL="914400" lvl="2" indent="0">
              <a:buNone/>
            </a:pPr>
            <a:r>
              <a:rPr lang="ko-KR" altLang="en-US" dirty="0"/>
              <a:t>② 통계 분석을 위한 패키지가 다양하다</a:t>
            </a:r>
            <a:r>
              <a:rPr lang="en-US" altLang="ko-KR" dirty="0"/>
              <a:t>.    </a:t>
            </a:r>
          </a:p>
          <a:p>
            <a:pPr marL="914400" lvl="2" indent="0">
              <a:buNone/>
            </a:pPr>
            <a:r>
              <a:rPr lang="ko-KR" altLang="en-US" dirty="0"/>
              <a:t>③ 다양한 운영체제에서 동작한다</a:t>
            </a:r>
            <a:r>
              <a:rPr lang="en-US" altLang="ko-KR" dirty="0"/>
              <a:t>.    </a:t>
            </a:r>
          </a:p>
          <a:p>
            <a:pPr marL="914400" lvl="2" indent="0">
              <a:buNone/>
            </a:pPr>
            <a:r>
              <a:rPr lang="ko-KR" altLang="en-US" dirty="0"/>
              <a:t>④ 구매해서 사용해야 한다</a:t>
            </a:r>
            <a:r>
              <a:rPr lang="en-US" altLang="ko-KR" dirty="0"/>
              <a:t>.    </a:t>
            </a:r>
          </a:p>
          <a:p>
            <a:pPr marL="914400" lvl="2" indent="0">
              <a:buNone/>
            </a:pPr>
            <a:r>
              <a:rPr lang="ko-KR" altLang="en-US" dirty="0"/>
              <a:t>⑤ 커뮤니티가 활성화되어 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빅데이터의 </a:t>
            </a:r>
            <a:r>
              <a:rPr lang="en-US" altLang="ko-KR" sz="1600" dirty="0"/>
              <a:t>4V </a:t>
            </a:r>
            <a:r>
              <a:rPr lang="ko-KR" altLang="en-US" sz="1600" dirty="0"/>
              <a:t>정의가 아닌 것은</a:t>
            </a:r>
            <a:r>
              <a:rPr lang="en-US" altLang="ko-KR" sz="1600" dirty="0"/>
              <a:t>? </a:t>
            </a:r>
          </a:p>
          <a:p>
            <a:pPr marL="914400" lvl="2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Variable 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       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② </a:t>
            </a:r>
            <a:r>
              <a:rPr lang="en-US" altLang="ko-KR" dirty="0"/>
              <a:t>Veracity (</a:t>
            </a:r>
            <a:r>
              <a:rPr lang="ko-KR" altLang="en-US" dirty="0"/>
              <a:t>정확성</a:t>
            </a:r>
            <a:r>
              <a:rPr lang="en-US" altLang="ko-KR" dirty="0"/>
              <a:t>)</a:t>
            </a:r>
            <a:r>
              <a:rPr lang="ko-KR" altLang="en-US" dirty="0"/>
              <a:t>       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③</a:t>
            </a:r>
            <a:r>
              <a:rPr lang="en-US" altLang="ko-KR" dirty="0"/>
              <a:t> Variety (</a:t>
            </a:r>
            <a:r>
              <a:rPr lang="ko-KR" altLang="en-US" dirty="0"/>
              <a:t>다양성</a:t>
            </a:r>
            <a:r>
              <a:rPr lang="en-US" altLang="ko-KR" dirty="0"/>
              <a:t>)</a:t>
            </a:r>
            <a:r>
              <a:rPr lang="ko-KR" altLang="en-US" dirty="0"/>
              <a:t>        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④</a:t>
            </a:r>
            <a:r>
              <a:rPr lang="en-US" altLang="ko-KR" dirty="0"/>
              <a:t> Velocity (</a:t>
            </a:r>
            <a:r>
              <a:rPr lang="ko-KR" altLang="en-US" dirty="0"/>
              <a:t>속도</a:t>
            </a:r>
            <a:r>
              <a:rPr lang="en-US" altLang="ko-KR" dirty="0"/>
              <a:t>) </a:t>
            </a:r>
          </a:p>
          <a:p>
            <a:pPr marL="914400" lvl="2" indent="0">
              <a:buNone/>
            </a:pPr>
            <a:r>
              <a:rPr lang="en-US" altLang="ko-KR" dirty="0"/>
              <a:t>⑤ Volume(</a:t>
            </a:r>
            <a:r>
              <a:rPr lang="ko-KR" altLang="en-US" dirty="0"/>
              <a:t>규모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554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r>
              <a:rPr lang="ko-KR" altLang="en-US" dirty="0"/>
              <a:t> 개발 환경 설치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4927B-D2FE-48C1-9DDA-D9A1E1589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171825"/>
            <a:ext cx="3733800" cy="180975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BF1A22CC-0ECA-488C-8B6F-2F3F69FBA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84976"/>
              </p:ext>
            </p:extLst>
          </p:nvPr>
        </p:nvGraphicFramePr>
        <p:xfrm>
          <a:off x="1879600" y="1335950"/>
          <a:ext cx="8127999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7211589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477281"/>
                    </a:ext>
                  </a:extLst>
                </a:gridCol>
                <a:gridCol w="4394199">
                  <a:extLst>
                    <a:ext uri="{9D8B030D-6E8A-4147-A177-3AD203B41FA5}">
                      <a16:colId xmlns:a16="http://schemas.microsoft.com/office/drawing/2014/main" val="3113274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RGui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스튜디오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4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프로그래밍 언어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을 실행할 수 있는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통합 개발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을 보다 효과적이고 편리하게 사용할 수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있도록 돕는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GUI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75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9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r>
              <a:rPr lang="ko-KR" altLang="en-US" dirty="0"/>
              <a:t> 개발 환경 설치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설치 파일 다운로드하기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01 R </a:t>
            </a:r>
            <a:r>
              <a:rPr lang="ko-KR" altLang="en-US" dirty="0"/>
              <a:t>공식 홈페이지에 접속</a:t>
            </a:r>
            <a:r>
              <a:rPr lang="en-US" altLang="ko-KR" dirty="0"/>
              <a:t>, </a:t>
            </a:r>
            <a:r>
              <a:rPr lang="ko-KR" altLang="en-US" dirty="0"/>
              <a:t>왼쪽 메뉴 </a:t>
            </a:r>
            <a:r>
              <a:rPr lang="en-US" altLang="ko-KR" dirty="0"/>
              <a:t>Download </a:t>
            </a:r>
            <a:r>
              <a:rPr lang="ko-KR" altLang="en-US" dirty="0"/>
              <a:t>항목의 </a:t>
            </a:r>
            <a:r>
              <a:rPr lang="en-US" altLang="ko-KR" dirty="0"/>
              <a:t>[CRAN]</a:t>
            </a:r>
            <a:r>
              <a:rPr lang="ko-KR" altLang="en-US" dirty="0"/>
              <a:t>을 클릭하여 </a:t>
            </a:r>
            <a:r>
              <a:rPr lang="en-US" altLang="ko-KR" dirty="0"/>
              <a:t>CRAN Mirrors </a:t>
            </a:r>
            <a:r>
              <a:rPr lang="ko-KR" altLang="en-US" dirty="0"/>
              <a:t>페이지로 이동</a:t>
            </a:r>
            <a:br>
              <a:rPr lang="en-US" altLang="ko-KR" dirty="0"/>
            </a:br>
            <a:r>
              <a:rPr lang="en-US" altLang="ko-KR" dirty="0"/>
              <a:t>- https://www.r-project.org</a:t>
            </a:r>
          </a:p>
          <a:p>
            <a:pPr marL="1168400" lvl="2" indent="-254000">
              <a:buNone/>
            </a:pPr>
            <a:r>
              <a:rPr lang="en-US" altLang="ko-KR" dirty="0"/>
              <a:t>02 CRAN Mirrors </a:t>
            </a:r>
            <a:r>
              <a:rPr lang="ko-KR" altLang="en-US" dirty="0"/>
              <a:t>페이지에서 스크롤을 아래로 내려 </a:t>
            </a:r>
            <a:r>
              <a:rPr lang="en-US" altLang="ko-KR" dirty="0"/>
              <a:t>Korea </a:t>
            </a:r>
            <a:r>
              <a:rPr lang="ko-KR" altLang="en-US" dirty="0"/>
              <a:t>항목에 있는 링크 중 아무거나 하나를 클릭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03 Download and Install R </a:t>
            </a:r>
            <a:r>
              <a:rPr lang="ko-KR" altLang="en-US" dirty="0"/>
              <a:t>영역에서 사용자의 운영체제에 맞게 해당 링크를 클릭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여기서는 윈도우 운영체제를 기본으로 설명하므로 </a:t>
            </a:r>
            <a:r>
              <a:rPr lang="en-US" altLang="ko-KR" dirty="0"/>
              <a:t>[Download R for Windows]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04 R for Windows </a:t>
            </a:r>
            <a:r>
              <a:rPr lang="ko-KR" altLang="en-US" dirty="0"/>
              <a:t>페이지가 열리면 </a:t>
            </a:r>
            <a:r>
              <a:rPr lang="en-US" altLang="ko-KR" dirty="0"/>
              <a:t>[install R for the first time]</a:t>
            </a:r>
            <a:r>
              <a:rPr lang="ko-KR" altLang="en-US" dirty="0"/>
              <a:t>을 클릭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05 [Download R 4.1.x for Windows]</a:t>
            </a:r>
            <a:r>
              <a:rPr lang="ko-KR" altLang="en-US" dirty="0"/>
              <a:t>를 클릭하여 설치 파일 다운로드를 시작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69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r>
              <a:rPr lang="ko-KR" altLang="en-US" dirty="0"/>
              <a:t> 개발 환경 설치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01 </a:t>
            </a:r>
            <a:r>
              <a:rPr lang="ko-KR" altLang="en-US" dirty="0"/>
              <a:t>다운로드한 설치 프로그램을 실행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설치 언어 선택 대화상자가 나타나면 </a:t>
            </a:r>
            <a:r>
              <a:rPr lang="en-US" altLang="ko-KR" dirty="0"/>
              <a:t>[</a:t>
            </a:r>
            <a:r>
              <a:rPr lang="ko-KR" altLang="en-US" dirty="0"/>
              <a:t>한국어</a:t>
            </a:r>
            <a:r>
              <a:rPr lang="en-US" altLang="ko-KR" dirty="0"/>
              <a:t>]</a:t>
            </a:r>
            <a:r>
              <a:rPr lang="ko-KR" altLang="en-US" dirty="0"/>
              <a:t>를 선택하고 </a:t>
            </a:r>
            <a:r>
              <a:rPr lang="en-US" altLang="ko-KR" dirty="0"/>
              <a:t>[</a:t>
            </a:r>
            <a:r>
              <a:rPr lang="ko-KR" altLang="en-US" dirty="0"/>
              <a:t>확인</a:t>
            </a:r>
            <a:r>
              <a:rPr lang="en-US" altLang="ko-KR" dirty="0"/>
              <a:t>] </a:t>
            </a:r>
            <a:r>
              <a:rPr lang="ko-KR" altLang="en-US" dirty="0"/>
              <a:t>버튼을 클릭해서 설치를 진행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02 </a:t>
            </a:r>
            <a:r>
              <a:rPr lang="ko-KR" altLang="en-US" dirty="0"/>
              <a:t>설치 대화상자가 나타나면 정보 내용을 확인하고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03 </a:t>
            </a:r>
            <a:r>
              <a:rPr lang="ko-KR" altLang="en-US" dirty="0"/>
              <a:t>설치할 위치가 표시됨</a:t>
            </a:r>
            <a:r>
              <a:rPr lang="en-US" altLang="ko-KR" dirty="0"/>
              <a:t>. </a:t>
            </a:r>
            <a:r>
              <a:rPr lang="ko-KR" altLang="en-US" dirty="0"/>
              <a:t>설치 경로를 변경하려면 </a:t>
            </a:r>
            <a:r>
              <a:rPr lang="en-US" altLang="ko-KR" dirty="0"/>
              <a:t>[</a:t>
            </a:r>
            <a:r>
              <a:rPr lang="ko-KR" altLang="en-US" dirty="0"/>
              <a:t>찾아보기</a:t>
            </a:r>
            <a:r>
              <a:rPr lang="en-US" altLang="ko-KR" dirty="0"/>
              <a:t>] </a:t>
            </a:r>
            <a:r>
              <a:rPr lang="ko-KR" altLang="en-US" dirty="0"/>
              <a:t>버튼을 클릭하여 폴더를 변경하고</a:t>
            </a:r>
            <a:r>
              <a:rPr lang="en-US" altLang="ko-KR" dirty="0"/>
              <a:t>, </a:t>
            </a:r>
            <a:r>
              <a:rPr lang="ko-KR" altLang="en-US" dirty="0"/>
              <a:t>그렇지 않으면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04 </a:t>
            </a:r>
            <a:r>
              <a:rPr lang="ko-KR" altLang="en-US" dirty="0"/>
              <a:t>구성 요소 설치는 사용자에 따라 필요한 항목만 체크하고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r>
              <a:rPr lang="en-US" altLang="ko-KR" dirty="0"/>
              <a:t>. </a:t>
            </a:r>
            <a:r>
              <a:rPr lang="ko-KR" altLang="en-US" dirty="0"/>
              <a:t>일반적으로 기본 체크를 유지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05 </a:t>
            </a:r>
            <a:r>
              <a:rPr lang="ko-KR" altLang="en-US" dirty="0"/>
              <a:t>스타트업 옵션은 </a:t>
            </a:r>
            <a:r>
              <a:rPr lang="en-US" altLang="ko-KR" dirty="0"/>
              <a:t>R </a:t>
            </a:r>
            <a:r>
              <a:rPr lang="ko-KR" altLang="en-US" dirty="0"/>
              <a:t>환경에서 </a:t>
            </a:r>
            <a:r>
              <a:rPr lang="en-US" altLang="ko-KR" dirty="0"/>
              <a:t>help( ) </a:t>
            </a:r>
            <a:r>
              <a:rPr lang="ko-KR" altLang="en-US" dirty="0"/>
              <a:t>함수를 사용할 수 있게 해주는 옵션</a:t>
            </a:r>
            <a:br>
              <a:rPr lang="en-US" altLang="ko-KR" dirty="0"/>
            </a:br>
            <a:r>
              <a:rPr lang="en-US" altLang="ko-KR" dirty="0"/>
              <a:t>- R </a:t>
            </a:r>
            <a:r>
              <a:rPr lang="ko-KR" altLang="en-US" dirty="0"/>
              <a:t>스튜디오를 활용할 예정이므로 기본값 사용을 </a:t>
            </a:r>
            <a:r>
              <a:rPr lang="en-US" altLang="ko-KR" dirty="0"/>
              <a:t>[No] </a:t>
            </a:r>
            <a:r>
              <a:rPr lang="ko-KR" altLang="en-US" dirty="0"/>
              <a:t>상태로 선택하고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06 </a:t>
            </a:r>
            <a:r>
              <a:rPr lang="ko-KR" altLang="en-US" dirty="0"/>
              <a:t>시작 메뉴 폴더 설정은 기본값을 유지한 채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버튼을 클릭하여 설치를 진행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07 </a:t>
            </a:r>
            <a:r>
              <a:rPr lang="ko-KR" altLang="en-US" dirty="0"/>
              <a:t>추가 사항 적용 옵션을 모두 체크한 후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버튼을 클릭하면 설치가 진행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08 [</a:t>
            </a:r>
            <a:r>
              <a:rPr lang="ko-KR" altLang="en-US" dirty="0"/>
              <a:t>완료</a:t>
            </a:r>
            <a:r>
              <a:rPr lang="en-US" altLang="ko-KR" dirty="0"/>
              <a:t>] </a:t>
            </a:r>
            <a:r>
              <a:rPr lang="ko-KR" altLang="en-US" dirty="0"/>
              <a:t>버튼을 클릭하여 설치를 종료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62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r>
              <a:rPr lang="ko-KR" altLang="en-US" dirty="0"/>
              <a:t> 개발 환경 설치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실행하기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R</a:t>
            </a:r>
            <a:r>
              <a:rPr lang="ko-KR" altLang="en-US" dirty="0"/>
              <a:t>을 설치하면 기본으로 설치되는 </a:t>
            </a:r>
            <a:r>
              <a:rPr lang="en-US" altLang="ko-KR" dirty="0" err="1"/>
              <a:t>RGui</a:t>
            </a:r>
            <a:r>
              <a:rPr lang="ko-KR" altLang="en-US" dirty="0"/>
              <a:t>를 이용해 함수를 입력하고 실행 가능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01 </a:t>
            </a:r>
            <a:r>
              <a:rPr lang="ko-KR" altLang="en-US" dirty="0"/>
              <a:t>바탕화면에 추가된 </a:t>
            </a:r>
            <a:r>
              <a:rPr lang="en-US" altLang="ko-KR" dirty="0"/>
              <a:t>[R] </a:t>
            </a:r>
            <a:r>
              <a:rPr lang="ko-KR" altLang="en-US" dirty="0"/>
              <a:t>아이콘을 더블클릭하거나 시작 메뉴에서 </a:t>
            </a:r>
            <a:r>
              <a:rPr lang="en-US" altLang="ko-KR" dirty="0"/>
              <a:t>[R] </a:t>
            </a:r>
            <a:r>
              <a:rPr lang="ko-KR" altLang="en-US" dirty="0"/>
              <a:t>폴더를 찾아 실행 파일을 클릭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RGui</a:t>
            </a:r>
            <a:r>
              <a:rPr lang="en-US" altLang="ko-KR" dirty="0"/>
              <a:t> </a:t>
            </a:r>
            <a:r>
              <a:rPr lang="ko-KR" altLang="en-US" dirty="0"/>
              <a:t>프로그램이 실행되면서 </a:t>
            </a:r>
            <a:r>
              <a:rPr lang="en-US" altLang="ko-KR" dirty="0"/>
              <a:t>R Console </a:t>
            </a:r>
            <a:r>
              <a:rPr lang="ko-KR" altLang="en-US" dirty="0"/>
              <a:t>창이 열림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02 </a:t>
            </a:r>
            <a:r>
              <a:rPr lang="ko-KR" altLang="en-US" dirty="0"/>
              <a:t>설치가 잘 되었는지 확인하기 위해 </a:t>
            </a:r>
            <a:r>
              <a:rPr lang="en-US" altLang="ko-KR" dirty="0"/>
              <a:t>R Console</a:t>
            </a:r>
            <a:r>
              <a:rPr lang="ko-KR" altLang="en-US" dirty="0"/>
              <a:t>의 제일 마지막 줄 </a:t>
            </a:r>
            <a:r>
              <a:rPr lang="en-US" altLang="ko-KR" dirty="0"/>
              <a:t>&gt; </a:t>
            </a:r>
            <a:r>
              <a:rPr lang="ko-KR" altLang="en-US" dirty="0"/>
              <a:t>기호 옆에 다음 코드를 입력하고 </a:t>
            </a:r>
            <a:r>
              <a:rPr lang="en-US" altLang="ko-KR" dirty="0"/>
              <a:t>Enter </a:t>
            </a:r>
            <a:br>
              <a:rPr lang="en-US" altLang="ko-KR" dirty="0"/>
            </a:br>
            <a:r>
              <a:rPr lang="ko-KR" altLang="en-US" dirty="0"/>
              <a:t>키를 눌러 코드를 실행</a:t>
            </a:r>
            <a:endParaRPr lang="en-US" altLang="ko-KR" dirty="0"/>
          </a:p>
          <a:p>
            <a:pPr marL="1168400" lvl="2" indent="-254000">
              <a:buNone/>
            </a:pPr>
            <a:endParaRPr lang="en-US" altLang="ko-KR" dirty="0"/>
          </a:p>
          <a:p>
            <a:pPr marL="1168400" lvl="2" indent="-254000">
              <a:buNone/>
            </a:pP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03 print( ) </a:t>
            </a:r>
            <a:r>
              <a:rPr lang="ko-KR" altLang="en-US" dirty="0"/>
              <a:t>함수는 </a:t>
            </a:r>
            <a:r>
              <a:rPr lang="en-US" altLang="ko-KR" dirty="0"/>
              <a:t>( ) </a:t>
            </a:r>
            <a:r>
              <a:rPr lang="ko-KR" altLang="en-US" dirty="0"/>
              <a:t>안에 있는 값을 출력해 주는 함수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5F3562-D7AC-4294-8875-A2650461F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42318"/>
              </p:ext>
            </p:extLst>
          </p:nvPr>
        </p:nvGraphicFramePr>
        <p:xfrm>
          <a:off x="1524000" y="3020994"/>
          <a:ext cx="3175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&gt; print("Hello World")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31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r>
              <a:rPr lang="ko-KR" altLang="en-US" dirty="0"/>
              <a:t> 개발 환경 설치 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스튜디오 설치 파일 다운로드하기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R </a:t>
            </a:r>
            <a:r>
              <a:rPr lang="ko-KR" altLang="en-US" dirty="0"/>
              <a:t>스튜디오 버전</a:t>
            </a:r>
            <a:r>
              <a:rPr lang="en-US" altLang="ko-KR" dirty="0"/>
              <a:t>: </a:t>
            </a:r>
            <a:r>
              <a:rPr lang="ko-KR" altLang="en-US" dirty="0"/>
              <a:t>무료 </a:t>
            </a:r>
            <a:r>
              <a:rPr lang="en-US" altLang="ko-KR" dirty="0"/>
              <a:t>Open Source Edition</a:t>
            </a:r>
            <a:r>
              <a:rPr lang="ko-KR" altLang="en-US" dirty="0"/>
              <a:t>과 매년 일정 비용을 지불해야 하는 </a:t>
            </a:r>
            <a:r>
              <a:rPr lang="en-US" altLang="ko-KR" dirty="0"/>
              <a:t>RStudio Desktop Pro</a:t>
            </a:r>
          </a:p>
          <a:p>
            <a:pPr marL="1168400" lvl="2" indent="-254000">
              <a:buNone/>
            </a:pPr>
            <a:r>
              <a:rPr lang="en-US" altLang="ko-KR" dirty="0"/>
              <a:t>01 R </a:t>
            </a:r>
            <a:r>
              <a:rPr lang="ko-KR" altLang="en-US" dirty="0"/>
              <a:t>스튜디오 웹 사이트 상단 메뉴에서 </a:t>
            </a:r>
            <a:r>
              <a:rPr lang="en-US" altLang="ko-KR" dirty="0"/>
              <a:t>[Products]</a:t>
            </a:r>
            <a:r>
              <a:rPr lang="ko-KR" altLang="en-US" dirty="0"/>
              <a:t>에 위치한 </a:t>
            </a:r>
            <a:r>
              <a:rPr lang="en-US" altLang="ko-KR" dirty="0"/>
              <a:t>[RStudio]</a:t>
            </a:r>
            <a:r>
              <a:rPr lang="ko-KR" altLang="en-US" dirty="0"/>
              <a:t>를 클릭</a:t>
            </a:r>
            <a:br>
              <a:rPr lang="en-US" altLang="ko-KR" dirty="0"/>
            </a:br>
            <a:r>
              <a:rPr lang="en-US" altLang="ko-KR" dirty="0"/>
              <a:t>- https://www.rstudio.com</a:t>
            </a:r>
          </a:p>
          <a:p>
            <a:pPr marL="1168400" lvl="2" indent="-254000">
              <a:buNone/>
            </a:pPr>
            <a:r>
              <a:rPr lang="en-US" altLang="ko-KR" dirty="0"/>
              <a:t>02 </a:t>
            </a:r>
            <a:r>
              <a:rPr lang="ko-KR" altLang="en-US" dirty="0"/>
              <a:t>페이지가 바뀌면 화면을 아래로 조금 내려 </a:t>
            </a:r>
            <a:r>
              <a:rPr lang="en-US" altLang="ko-KR" dirty="0"/>
              <a:t>[RStudio Desktop]</a:t>
            </a:r>
            <a:r>
              <a:rPr lang="ko-KR" altLang="en-US" dirty="0"/>
              <a:t>을 클릭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03 Open Source Edition</a:t>
            </a:r>
            <a:r>
              <a:rPr lang="ko-KR" altLang="en-US" dirty="0"/>
              <a:t>과 </a:t>
            </a:r>
            <a:r>
              <a:rPr lang="en-US" altLang="ko-KR" dirty="0"/>
              <a:t>RStudio Desktop Pro </a:t>
            </a:r>
            <a:r>
              <a:rPr lang="ko-KR" altLang="en-US" dirty="0"/>
              <a:t>선택 페이지로 이동</a:t>
            </a:r>
            <a:br>
              <a:rPr lang="en-US" altLang="ko-KR" dirty="0"/>
            </a:br>
            <a:r>
              <a:rPr lang="en-US" altLang="ko-KR" dirty="0"/>
              <a:t>- Open Source Edition</a:t>
            </a:r>
            <a:r>
              <a:rPr lang="ko-KR" altLang="en-US" dirty="0"/>
              <a:t>의 </a:t>
            </a:r>
            <a:r>
              <a:rPr lang="en-US" altLang="ko-KR" dirty="0"/>
              <a:t>[DOWNLOAD RSTUDIO DESKTOP]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04 Download the RStudio IDE </a:t>
            </a:r>
            <a:r>
              <a:rPr lang="ko-KR" altLang="en-US" dirty="0"/>
              <a:t>페이지에서 화면을 내려 다시 한번 무료 버전을 선택</a:t>
            </a:r>
            <a:br>
              <a:rPr lang="en-US" altLang="ko-KR" dirty="0"/>
            </a:br>
            <a:r>
              <a:rPr lang="en-US" altLang="ko-KR" dirty="0"/>
              <a:t>- RStudio Desktop</a:t>
            </a:r>
            <a:r>
              <a:rPr lang="ko-KR" altLang="en-US" dirty="0"/>
              <a:t>의 </a:t>
            </a:r>
            <a:r>
              <a:rPr lang="en-US" altLang="ko-KR" dirty="0"/>
              <a:t>[DOWNLOAD]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05 </a:t>
            </a:r>
            <a:r>
              <a:rPr lang="ko-KR" altLang="en-US" dirty="0"/>
              <a:t>운영체제별 설치 파일 다운로드 목록이 표시됨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사용자 환경에 맞는 링크를 클릭하여 설치 파일을 다운로드</a:t>
            </a:r>
            <a:r>
              <a:rPr lang="en-US" altLang="ko-KR" dirty="0"/>
              <a:t>. R </a:t>
            </a:r>
            <a:r>
              <a:rPr lang="ko-KR" altLang="en-US" dirty="0"/>
              <a:t>스튜디오 역시 윈도우용으로 설치를 진행</a:t>
            </a:r>
            <a:endParaRPr lang="en-US" altLang="ko-KR" dirty="0"/>
          </a:p>
          <a:p>
            <a:pPr marL="1168400" lvl="2" indent="-254000">
              <a:buNone/>
            </a:pP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047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r>
              <a:rPr lang="ko-KR" altLang="en-US" dirty="0"/>
              <a:t> 개발 환경 설치 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스튜디오 설치하기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01 </a:t>
            </a:r>
            <a:r>
              <a:rPr lang="ko-KR" altLang="en-US" dirty="0"/>
              <a:t>다운로드한 </a:t>
            </a:r>
            <a:r>
              <a:rPr lang="en-US" altLang="ko-KR" dirty="0"/>
              <a:t>R </a:t>
            </a:r>
            <a:r>
              <a:rPr lang="ko-KR" altLang="en-US" dirty="0"/>
              <a:t>스튜디오 설치 파일을 실행</a:t>
            </a:r>
            <a:r>
              <a:rPr lang="en-US" altLang="ko-KR" dirty="0"/>
              <a:t>. </a:t>
            </a:r>
            <a:r>
              <a:rPr lang="ko-KR" altLang="en-US" dirty="0"/>
              <a:t>설치가 시작되면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02 </a:t>
            </a:r>
            <a:r>
              <a:rPr lang="ko-KR" altLang="en-US" dirty="0"/>
              <a:t>설치 위치를 선택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위치를 변경하고 싶으면 </a:t>
            </a:r>
            <a:r>
              <a:rPr lang="en-US" altLang="ko-KR" dirty="0"/>
              <a:t>[</a:t>
            </a:r>
            <a:r>
              <a:rPr lang="ko-KR" altLang="en-US" dirty="0"/>
              <a:t>찾아보기</a:t>
            </a:r>
            <a:r>
              <a:rPr lang="en-US" altLang="ko-KR" dirty="0"/>
              <a:t>] </a:t>
            </a:r>
            <a:r>
              <a:rPr lang="ko-KR" altLang="en-US" dirty="0"/>
              <a:t>버튼을 클릭해 변경하고 그렇지않으면 그대로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03 </a:t>
            </a:r>
            <a:r>
              <a:rPr lang="ko-KR" altLang="en-US" dirty="0"/>
              <a:t>시작 메뉴 폴더를 선택</a:t>
            </a:r>
            <a:r>
              <a:rPr lang="en-US" altLang="ko-KR" dirty="0"/>
              <a:t>. [</a:t>
            </a:r>
            <a:r>
              <a:rPr lang="ko-KR" altLang="en-US" dirty="0"/>
              <a:t>설치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04 R </a:t>
            </a:r>
            <a:r>
              <a:rPr lang="ko-KR" altLang="en-US" dirty="0"/>
              <a:t>스튜디오 설치가 완료</a:t>
            </a:r>
            <a:r>
              <a:rPr lang="en-US" altLang="ko-KR" dirty="0"/>
              <a:t>. [</a:t>
            </a:r>
            <a:r>
              <a:rPr lang="ko-KR" altLang="en-US" dirty="0"/>
              <a:t>마침</a:t>
            </a:r>
            <a:r>
              <a:rPr lang="en-US" altLang="ko-KR" dirty="0"/>
              <a:t>] </a:t>
            </a:r>
            <a:r>
              <a:rPr lang="ko-KR" altLang="en-US" dirty="0"/>
              <a:t>버튼을 클릭하여 설치를 종료</a:t>
            </a:r>
            <a:endParaRPr lang="en-US" altLang="ko-KR" dirty="0"/>
          </a:p>
          <a:p>
            <a:pPr marL="1168400" lvl="2" indent="-254000">
              <a:buNone/>
            </a:pP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F50E2-038B-48DA-BD9A-E2B9A7B8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3129033"/>
            <a:ext cx="54292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9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r>
              <a:rPr lang="ko-KR" altLang="en-US" dirty="0"/>
              <a:t> 개발 환경 설치 </a:t>
            </a:r>
            <a:r>
              <a:rPr lang="en-US" altLang="ko-KR" sz="2400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</a:t>
            </a:r>
            <a:r>
              <a:rPr lang="en-US" altLang="ko-KR" dirty="0"/>
              <a:t>] R </a:t>
            </a:r>
            <a:r>
              <a:rPr lang="ko-KR" altLang="en-US" dirty="0"/>
              <a:t>스튜디오 클라우드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01 </a:t>
            </a:r>
            <a:r>
              <a:rPr lang="ko-KR" altLang="en-US" dirty="0"/>
              <a:t>홈페이지에 접속하여 </a:t>
            </a:r>
            <a:r>
              <a:rPr lang="en-US" altLang="ko-KR" dirty="0"/>
              <a:t>[Sign Up]</a:t>
            </a:r>
            <a:r>
              <a:rPr lang="ko-KR" altLang="en-US" dirty="0"/>
              <a:t>을 클릭하고 계정을 생성</a:t>
            </a:r>
            <a:br>
              <a:rPr lang="en-US" altLang="ko-KR" dirty="0"/>
            </a:br>
            <a:r>
              <a:rPr lang="en-US" altLang="ko-KR" dirty="0"/>
              <a:t>- https://rstudio.cloud</a:t>
            </a:r>
          </a:p>
          <a:p>
            <a:pPr marL="1168400" lvl="2" indent="-254000">
              <a:buNone/>
            </a:pPr>
            <a:r>
              <a:rPr lang="en-US" altLang="ko-KR" dirty="0"/>
              <a:t>02 </a:t>
            </a:r>
            <a:r>
              <a:rPr lang="ko-KR" altLang="en-US" dirty="0"/>
              <a:t>무료</a:t>
            </a:r>
            <a:r>
              <a:rPr lang="en-US" altLang="ko-KR" dirty="0"/>
              <a:t>, </a:t>
            </a:r>
            <a:r>
              <a:rPr lang="ko-KR" altLang="en-US" dirty="0"/>
              <a:t>프리미엄</a:t>
            </a:r>
            <a:r>
              <a:rPr lang="en-US" altLang="ko-KR" dirty="0"/>
              <a:t>, </a:t>
            </a:r>
            <a:r>
              <a:rPr lang="ko-KR" altLang="en-US" dirty="0"/>
              <a:t>강사</a:t>
            </a:r>
            <a:r>
              <a:rPr lang="en-US" altLang="ko-KR" dirty="0"/>
              <a:t>, </a:t>
            </a:r>
            <a:r>
              <a:rPr lang="ko-KR" altLang="en-US" dirty="0"/>
              <a:t>조직 계정 중 무료 계정을 생성</a:t>
            </a:r>
            <a:br>
              <a:rPr lang="en-US" altLang="ko-KR" dirty="0"/>
            </a:br>
            <a:r>
              <a:rPr lang="en-US" altLang="ko-KR" dirty="0"/>
              <a:t>- [Cloud Free] </a:t>
            </a:r>
            <a:r>
              <a:rPr lang="ko-KR" altLang="en-US" dirty="0"/>
              <a:t>탭에서 </a:t>
            </a:r>
            <a:r>
              <a:rPr lang="en-US" altLang="ko-KR" dirty="0"/>
              <a:t>[Sign Up]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03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이름을 입력한 후 </a:t>
            </a:r>
            <a:r>
              <a:rPr lang="en-US" altLang="ko-KR" dirty="0"/>
              <a:t>[Sign up] </a:t>
            </a:r>
            <a:r>
              <a:rPr lang="ko-KR" altLang="en-US" dirty="0"/>
              <a:t>버튼을 클릭하거나</a:t>
            </a:r>
            <a:r>
              <a:rPr lang="en-US" altLang="ko-KR" dirty="0"/>
              <a:t>, </a:t>
            </a:r>
            <a:r>
              <a:rPr lang="ko-KR" altLang="en-US" dirty="0"/>
              <a:t>구글이나 깃허브 계정으로 계정을 생성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04 </a:t>
            </a:r>
            <a:r>
              <a:rPr lang="ko-KR" altLang="en-US" dirty="0"/>
              <a:t>로그인 후 워크스페이스 화면에서</a:t>
            </a:r>
            <a:r>
              <a:rPr lang="en-US" altLang="ko-KR" dirty="0"/>
              <a:t> Your Projects</a:t>
            </a:r>
            <a:r>
              <a:rPr lang="ko-KR" altLang="en-US" dirty="0"/>
              <a:t>에서 </a:t>
            </a:r>
            <a:r>
              <a:rPr lang="en-US" altLang="ko-KR" dirty="0"/>
              <a:t>[New Project] </a:t>
            </a:r>
            <a:r>
              <a:rPr lang="ko-KR" altLang="en-US" dirty="0"/>
              <a:t>버튼을 클릭한 후 </a:t>
            </a:r>
            <a:r>
              <a:rPr lang="en-US" altLang="ko-KR" dirty="0"/>
              <a:t>[New RStudio Project]</a:t>
            </a:r>
            <a:r>
              <a:rPr lang="ko-KR" altLang="en-US" dirty="0"/>
              <a:t>를 선택해 새로운 </a:t>
            </a:r>
            <a:r>
              <a:rPr lang="en-US" altLang="ko-KR" dirty="0"/>
              <a:t>R </a:t>
            </a:r>
            <a:r>
              <a:rPr lang="ko-KR" altLang="en-US" dirty="0"/>
              <a:t>스튜디오 프로젝트를 만들면 클라우드가 실행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05 R </a:t>
            </a:r>
            <a:r>
              <a:rPr lang="ko-KR" altLang="en-US" dirty="0"/>
              <a:t>스튜디오 클라우드 화면이 실행 </a:t>
            </a:r>
            <a:r>
              <a:rPr lang="en-US" altLang="ko-KR" dirty="0"/>
              <a:t>- </a:t>
            </a:r>
            <a:r>
              <a:rPr lang="ko-KR" altLang="en-US" dirty="0"/>
              <a:t>이제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 </a:t>
            </a:r>
            <a:r>
              <a:rPr lang="ko-KR" altLang="en-US" dirty="0"/>
              <a:t>스튜디오를 </a:t>
            </a:r>
            <a:r>
              <a:rPr lang="en-US" altLang="ko-KR" dirty="0"/>
              <a:t>PC</a:t>
            </a:r>
            <a:r>
              <a:rPr lang="ko-KR" altLang="en-US" dirty="0"/>
              <a:t>에 설치하지 않아도 인터넷에 접속할 수 있는 곳이라면 어디서든 </a:t>
            </a:r>
            <a:r>
              <a:rPr lang="en-US" altLang="ko-KR" dirty="0"/>
              <a:t>R </a:t>
            </a:r>
            <a:r>
              <a:rPr lang="ko-KR" altLang="en-US" dirty="0"/>
              <a:t>스튜디오를 사용 가능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27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dirty="0"/>
              <a:t>개발 환경 설치</a:t>
            </a:r>
            <a:endParaRPr lang="en-US" altLang="ko-KR" b="1" dirty="0"/>
          </a:p>
          <a:p>
            <a:r>
              <a:rPr lang="en-US" altLang="ko-KR" sz="1600" dirty="0"/>
              <a:t>R -  https://www.r-project.org</a:t>
            </a:r>
          </a:p>
          <a:p>
            <a:r>
              <a:rPr lang="en-US" altLang="ko-KR" sz="1600" dirty="0"/>
              <a:t>R </a:t>
            </a:r>
            <a:r>
              <a:rPr lang="ko-KR" altLang="en-US" sz="1600" dirty="0"/>
              <a:t>스튜디오 </a:t>
            </a:r>
            <a:r>
              <a:rPr lang="en-US" altLang="ko-KR" sz="1600" dirty="0"/>
              <a:t>- https://www.rstudio.com</a:t>
            </a:r>
          </a:p>
          <a:p>
            <a:pPr lvl="0"/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강전희 </a:t>
            </a: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컴퓨터공학과 인공지능을 공부했고 </a:t>
            </a:r>
            <a:r>
              <a:rPr lang="en-US" altLang="ko-KR" dirty="0">
                <a:solidFill>
                  <a:prstClr val="black"/>
                </a:solidFill>
              </a:rPr>
              <a:t>CJ ENM</a:t>
            </a:r>
            <a:r>
              <a:rPr lang="ko-KR" altLang="en-US" dirty="0">
                <a:solidFill>
                  <a:prstClr val="black"/>
                </a:solidFill>
              </a:rPr>
              <a:t> 근무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시스템 구축</a:t>
            </a:r>
            <a:r>
              <a:rPr lang="en-US" altLang="ko-KR" dirty="0">
                <a:solidFill>
                  <a:prstClr val="black"/>
                </a:solidFill>
              </a:rPr>
              <a:t>·</a:t>
            </a:r>
            <a:r>
              <a:rPr lang="ko-KR" altLang="en-US" dirty="0">
                <a:solidFill>
                  <a:prstClr val="black"/>
                </a:solidFill>
              </a:rPr>
              <a:t>설계</a:t>
            </a:r>
            <a:r>
              <a:rPr lang="en-US" altLang="ko-KR" dirty="0">
                <a:solidFill>
                  <a:prstClr val="black"/>
                </a:solidFill>
              </a:rPr>
              <a:t>·</a:t>
            </a:r>
            <a:r>
              <a:rPr lang="ko-KR" altLang="en-US" dirty="0">
                <a:solidFill>
                  <a:prstClr val="black"/>
                </a:solidFill>
              </a:rPr>
              <a:t>운영을 시작으로 인공지능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빅데이터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개인 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정보 보호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온갖 가젯과 자료 정리에 관심이 많으며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국내 최초로 </a:t>
            </a:r>
            <a:r>
              <a:rPr lang="en-US" altLang="ko-KR" dirty="0">
                <a:solidFill>
                  <a:prstClr val="black"/>
                </a:solidFill>
              </a:rPr>
              <a:t>MCN</a:t>
            </a:r>
            <a:r>
              <a:rPr lang="ko-KR" altLang="en-US" dirty="0">
                <a:solidFill>
                  <a:prstClr val="black"/>
                </a:solidFill>
              </a:rPr>
              <a:t>인 </a:t>
            </a:r>
            <a:r>
              <a:rPr lang="en-US" altLang="ko-KR" dirty="0">
                <a:solidFill>
                  <a:prstClr val="black"/>
                </a:solidFill>
              </a:rPr>
              <a:t>DIATV </a:t>
            </a:r>
            <a:r>
              <a:rPr lang="ko-KR" altLang="en-US" dirty="0">
                <a:solidFill>
                  <a:prstClr val="black"/>
                </a:solidFill>
              </a:rPr>
              <a:t>사업을 시작한 </a:t>
            </a:r>
            <a:r>
              <a:rPr lang="en-US" altLang="ko-KR" dirty="0">
                <a:solidFill>
                  <a:prstClr val="black"/>
                </a:solidFill>
              </a:rPr>
              <a:t>MCN</a:t>
            </a:r>
            <a:r>
              <a:rPr lang="ko-KR" altLang="en-US" dirty="0">
                <a:solidFill>
                  <a:prstClr val="black"/>
                </a:solidFill>
              </a:rPr>
              <a:t>계의 화석 같은 존재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현재는 </a:t>
            </a:r>
            <a:r>
              <a:rPr lang="en-US" altLang="ko-KR" dirty="0">
                <a:solidFill>
                  <a:prstClr val="black"/>
                </a:solidFill>
              </a:rPr>
              <a:t>DIATV </a:t>
            </a:r>
            <a:r>
              <a:rPr lang="ko-KR" altLang="en-US" dirty="0">
                <a:solidFill>
                  <a:prstClr val="black"/>
                </a:solidFill>
              </a:rPr>
              <a:t>경험을 바탕으로 </a:t>
            </a:r>
            <a:r>
              <a:rPr lang="en-US" altLang="ko-KR" dirty="0">
                <a:solidFill>
                  <a:prstClr val="black"/>
                </a:solidFill>
              </a:rPr>
              <a:t>SNS </a:t>
            </a:r>
            <a:r>
              <a:rPr lang="ko-KR" altLang="en-US" dirty="0">
                <a:solidFill>
                  <a:prstClr val="black"/>
                </a:solidFill>
              </a:rPr>
              <a:t>데이터 분석과 시스템 기획을 담당</a:t>
            </a:r>
          </a:p>
          <a:p>
            <a:pPr lvl="0"/>
            <a:endParaRPr lang="ko-KR" altLang="en-US" b="1" dirty="0">
              <a:solidFill>
                <a:prstClr val="black"/>
              </a:solidFill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엄동란</a:t>
            </a: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통계학을 공부한 후 컨설팅 회사에 입사하여 </a:t>
            </a:r>
            <a:r>
              <a:rPr lang="en-US" altLang="ko-KR" dirty="0">
                <a:solidFill>
                  <a:prstClr val="black"/>
                </a:solidFill>
              </a:rPr>
              <a:t>CRM </a:t>
            </a:r>
            <a:r>
              <a:rPr lang="ko-KR" altLang="en-US" dirty="0">
                <a:solidFill>
                  <a:prstClr val="black"/>
                </a:solidFill>
              </a:rPr>
              <a:t>기반의 분석 업무를 경험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L</a:t>
            </a:r>
            <a:r>
              <a:rPr lang="ko-KR" altLang="en-US" dirty="0">
                <a:solidFill>
                  <a:prstClr val="black"/>
                </a:solidFill>
              </a:rPr>
              <a:t>사에서 회원 기반의 빅데이터 분석 업무를 담당했고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빅데이터 기획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분석 외에 마케팅 분야에서도 다양한 경험을 보유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통합 개발 환경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개발을 편하게 도와주는 개발 도구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RGui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R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언어를 실행할 수 있는 통합 개발 환경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R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스튜디오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R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언어를 효과적이고 편리하게 사용할 수 있는 별도의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GUI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프로그램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R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스튜디오 클라우드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R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스튜디오를 설치하지 않아도 인터넷 환경에서 사용 할 수 있는 클라우드 버전의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R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스튜디오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0972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중 </a:t>
            </a:r>
            <a:r>
              <a:rPr lang="en-US" altLang="ko-KR" sz="1600" dirty="0"/>
              <a:t>R </a:t>
            </a:r>
            <a:r>
              <a:rPr lang="ko-KR" altLang="en-US" sz="1600" dirty="0"/>
              <a:t>프로그래밍을 도와주는 </a:t>
            </a:r>
            <a:r>
              <a:rPr lang="en-US" altLang="ko-KR" sz="1600" dirty="0"/>
              <a:t>IDE</a:t>
            </a:r>
            <a:r>
              <a:rPr lang="ko-KR" altLang="en-US" sz="1600" dirty="0"/>
              <a:t>로 옳지 않은 것은</a:t>
            </a:r>
            <a:r>
              <a:rPr lang="en-US" altLang="ko-KR" sz="1600" dirty="0"/>
              <a:t>?</a:t>
            </a:r>
          </a:p>
          <a:p>
            <a:pPr marL="914400" lvl="2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R </a:t>
            </a:r>
            <a:r>
              <a:rPr lang="ko-KR" altLang="en-US" dirty="0"/>
              <a:t>스튜디오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② </a:t>
            </a:r>
            <a:r>
              <a:rPr lang="en-US" altLang="ko-KR" dirty="0"/>
              <a:t>R </a:t>
            </a:r>
            <a:r>
              <a:rPr lang="ko-KR" altLang="en-US" dirty="0"/>
              <a:t>스튜디오 클라우드</a:t>
            </a:r>
            <a:r>
              <a:rPr lang="en-US" altLang="ko-KR" dirty="0"/>
              <a:t>    </a:t>
            </a:r>
          </a:p>
          <a:p>
            <a:pPr marL="914400" lvl="2" indent="0">
              <a:buNone/>
            </a:pPr>
            <a:r>
              <a:rPr lang="ko-KR" altLang="en-US" dirty="0"/>
              <a:t>③ </a:t>
            </a:r>
            <a:r>
              <a:rPr lang="en-US" altLang="ko-KR" dirty="0" err="1"/>
              <a:t>RGui</a:t>
            </a:r>
            <a:r>
              <a:rPr lang="en-US" altLang="ko-KR" dirty="0"/>
              <a:t>    </a:t>
            </a:r>
          </a:p>
          <a:p>
            <a:pPr marL="914400" lvl="2" indent="0">
              <a:buNone/>
            </a:pPr>
            <a:r>
              <a:rPr lang="ko-KR" altLang="en-US" dirty="0"/>
              <a:t>④ </a:t>
            </a:r>
            <a:r>
              <a:rPr lang="en-US" altLang="ko-KR" dirty="0"/>
              <a:t>R</a:t>
            </a:r>
            <a:endParaRPr lang="ko-KR" altLang="en-US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빈칸을 채워 문장을 완성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ko-KR" altLang="en-US" sz="1400" dirty="0"/>
              <a:t>①</a:t>
            </a:r>
            <a:r>
              <a:rPr lang="en-US" altLang="ko-KR" sz="1400" dirty="0"/>
              <a:t>R Console</a:t>
            </a:r>
            <a:r>
              <a:rPr lang="ko-KR" altLang="en-US" sz="1400" dirty="0"/>
              <a:t>에서 코드를 출력하려면 </a:t>
            </a:r>
            <a:r>
              <a:rPr lang="en-US" altLang="ko-KR" sz="1400" dirty="0"/>
              <a:t>(         )</a:t>
            </a:r>
            <a:r>
              <a:rPr lang="ko-KR" altLang="en-US" sz="1400" dirty="0"/>
              <a:t>기호 옆에 </a:t>
            </a:r>
            <a:r>
              <a:rPr lang="en-US" altLang="ko-KR" sz="1400" dirty="0"/>
              <a:t>(          )</a:t>
            </a:r>
            <a:r>
              <a:rPr lang="ko-KR" altLang="en-US" sz="1400" dirty="0"/>
              <a:t>코드를 입력하고 키를 눌러 실행하면 됨       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ko-KR" altLang="en-US" sz="1400" dirty="0"/>
              <a:t>②</a:t>
            </a:r>
            <a:r>
              <a:rPr lang="en-US" altLang="ko-KR" sz="1400" dirty="0" err="1"/>
              <a:t>RGui</a:t>
            </a:r>
            <a:r>
              <a:rPr lang="ko-KR" altLang="en-US" sz="1400" dirty="0"/>
              <a:t>와 </a:t>
            </a:r>
            <a:r>
              <a:rPr lang="en-US" altLang="ko-KR" sz="1400" dirty="0"/>
              <a:t>R </a:t>
            </a:r>
            <a:r>
              <a:rPr lang="ko-KR" altLang="en-US" sz="1400" dirty="0"/>
              <a:t>스튜디오는 </a:t>
            </a:r>
            <a:r>
              <a:rPr lang="en-US" altLang="ko-KR" sz="1400" dirty="0"/>
              <a:t>R </a:t>
            </a:r>
            <a:r>
              <a:rPr lang="ko-KR" altLang="en-US" sz="1400" dirty="0"/>
              <a:t>언어를 실행할 수 있는 </a:t>
            </a:r>
            <a:r>
              <a:rPr lang="en-US" altLang="ko-KR" sz="1400" dirty="0"/>
              <a:t>(                       )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609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스튜디오 인터페이스와 환경 설정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스튜디오 인터페이스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26E44-223C-499D-940C-E31919626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631950"/>
            <a:ext cx="4667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02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스튜디오 인터페이스와 환경 설정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Script </a:t>
            </a:r>
            <a:r>
              <a:rPr lang="ko-KR" altLang="en-US" dirty="0"/>
              <a:t>탭</a:t>
            </a:r>
          </a:p>
          <a:p>
            <a:pPr lvl="1"/>
            <a:r>
              <a:rPr lang="en-US" altLang="ko-KR" dirty="0"/>
              <a:t>Script </a:t>
            </a:r>
            <a:r>
              <a:rPr lang="ko-KR" altLang="en-US" dirty="0"/>
              <a:t>탭은 코드를 한 줄씩 입력하고 실행하는 </a:t>
            </a:r>
            <a:r>
              <a:rPr lang="en-US" altLang="ko-KR" dirty="0" err="1"/>
              <a:t>RGui</a:t>
            </a:r>
            <a:r>
              <a:rPr lang="ko-KR" altLang="en-US" dirty="0"/>
              <a:t>와 달리 실행할 코드를 모두 입력해 놓을 수 있고</a:t>
            </a:r>
            <a:r>
              <a:rPr lang="en-US" altLang="ko-KR" dirty="0"/>
              <a:t>, </a:t>
            </a:r>
            <a:r>
              <a:rPr lang="ko-KR" altLang="en-US" dirty="0"/>
              <a:t>입력한 코드를 일부만 선택하여 실행할 수도 있음</a:t>
            </a:r>
            <a:br>
              <a:rPr lang="en-US" altLang="ko-KR" dirty="0"/>
            </a:br>
            <a:r>
              <a:rPr lang="en-US" altLang="ko-KR" dirty="0"/>
              <a:t>- R </a:t>
            </a:r>
            <a:r>
              <a:rPr lang="ko-KR" altLang="en-US" dirty="0"/>
              <a:t>프로그래밍을 편하게 할 수 있도록 도와주는 </a:t>
            </a:r>
            <a:r>
              <a:rPr lang="ko-KR" altLang="en-US" u="sng" dirty="0"/>
              <a:t>에디터</a:t>
            </a:r>
            <a:r>
              <a:rPr lang="ko-KR" altLang="en-US" dirty="0"/>
              <a:t> 역할</a:t>
            </a:r>
            <a:endParaRPr lang="en-US" altLang="ko-KR" dirty="0"/>
          </a:p>
          <a:p>
            <a:pPr lvl="1"/>
            <a:r>
              <a:rPr lang="ko-KR" altLang="en-US" dirty="0"/>
              <a:t>스크립트 실행 순서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실행할 코드를 드래그하여 블록으로 지정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단축키 </a:t>
            </a:r>
            <a:r>
              <a:rPr lang="en-US" altLang="ko-KR" dirty="0"/>
              <a:t>[Ctrl] + [Enter] </a:t>
            </a:r>
            <a:r>
              <a:rPr lang="ko-KR" altLang="en-US" dirty="0"/>
              <a:t>를 누르거나 </a:t>
            </a:r>
            <a:r>
              <a:rPr lang="en-US" altLang="ko-KR" dirty="0"/>
              <a:t>Script </a:t>
            </a:r>
            <a:r>
              <a:rPr lang="ko-KR" altLang="en-US" dirty="0"/>
              <a:t>탭 도구 바에서 </a:t>
            </a:r>
            <a:r>
              <a:rPr lang="en-US" altLang="ko-KR" dirty="0"/>
              <a:t>[Run]</a:t>
            </a:r>
            <a:r>
              <a:rPr lang="ko-KR" altLang="en-US" dirty="0"/>
              <a:t>을 클릭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실행 결과는 </a:t>
            </a:r>
            <a:r>
              <a:rPr lang="en-US" altLang="ko-KR" dirty="0"/>
              <a:t>Console </a:t>
            </a:r>
            <a:r>
              <a:rPr lang="ko-KR" altLang="en-US" dirty="0"/>
              <a:t>탭에서 확인</a:t>
            </a:r>
            <a:endParaRPr lang="en-US" altLang="ko-KR" dirty="0"/>
          </a:p>
          <a:p>
            <a:r>
              <a:rPr lang="en-US" altLang="ko-KR" dirty="0"/>
              <a:t>Console </a:t>
            </a:r>
            <a:r>
              <a:rPr lang="ko-KR" altLang="en-US" dirty="0"/>
              <a:t>탭</a:t>
            </a:r>
          </a:p>
          <a:p>
            <a:pPr lvl="1"/>
            <a:r>
              <a:rPr lang="en-US" altLang="ko-KR" dirty="0"/>
              <a:t>Script </a:t>
            </a:r>
            <a:r>
              <a:rPr lang="ko-KR" altLang="en-US" dirty="0"/>
              <a:t>탭을 이용하지 않고 코드를 직접 입력해서 </a:t>
            </a:r>
            <a:r>
              <a:rPr lang="en-US" altLang="ko-KR" dirty="0"/>
              <a:t>R </a:t>
            </a:r>
            <a:r>
              <a:rPr lang="ko-KR" altLang="en-US" dirty="0"/>
              <a:t>함수를 실행하거나 패키지를 설치할 때 사용</a:t>
            </a:r>
            <a:endParaRPr lang="en-US" altLang="ko-KR" dirty="0"/>
          </a:p>
          <a:p>
            <a:pPr lvl="1"/>
            <a:r>
              <a:rPr lang="en-US" altLang="ko-KR" dirty="0"/>
              <a:t>Script </a:t>
            </a:r>
            <a:r>
              <a:rPr lang="ko-KR" altLang="en-US" dirty="0"/>
              <a:t>탭에서 작성하고 실행한 코드의 결과는 모두 </a:t>
            </a:r>
            <a:r>
              <a:rPr lang="en-US" altLang="ko-KR" dirty="0"/>
              <a:t>Console </a:t>
            </a:r>
            <a:r>
              <a:rPr lang="ko-KR" altLang="en-US" dirty="0"/>
              <a:t>탭에 표시</a:t>
            </a:r>
            <a:endParaRPr lang="en-US" altLang="ko-KR" dirty="0"/>
          </a:p>
          <a:p>
            <a:pPr lvl="1"/>
            <a:r>
              <a:rPr lang="ko-KR" altLang="en-US" dirty="0"/>
              <a:t>실행한 코드 오류 메시지도 </a:t>
            </a:r>
            <a:r>
              <a:rPr lang="en-US" altLang="ko-KR" dirty="0"/>
              <a:t>Console </a:t>
            </a:r>
            <a:r>
              <a:rPr lang="ko-KR" altLang="en-US" dirty="0"/>
              <a:t>탭에 표시되므로 코드를 수정하는 동안 활용도가 매우 높음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30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스튜디오 인터페이스와 환경 설정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Terminal </a:t>
            </a:r>
            <a:r>
              <a:rPr lang="ko-KR" altLang="en-US" dirty="0"/>
              <a:t>탭</a:t>
            </a:r>
          </a:p>
          <a:p>
            <a:pPr lvl="1"/>
            <a:r>
              <a:rPr lang="en-US" altLang="ko-KR" dirty="0"/>
              <a:t>Terminal </a:t>
            </a:r>
            <a:r>
              <a:rPr lang="ko-KR" altLang="en-US" dirty="0"/>
              <a:t>탭을 클릭하면 명령어를 입력하는 화면이 나타남</a:t>
            </a:r>
            <a:r>
              <a:rPr lang="en-US" altLang="ko-KR" dirty="0"/>
              <a:t>. </a:t>
            </a:r>
            <a:r>
              <a:rPr lang="ko-KR" altLang="en-US" dirty="0"/>
              <a:t>이 탭은 윈도우와 같은 운영체제를 직접 다룰 수 있는 화면으로 사용할 일이 많지 않음</a:t>
            </a:r>
            <a:endParaRPr lang="en-US" altLang="ko-KR" dirty="0"/>
          </a:p>
          <a:p>
            <a:r>
              <a:rPr lang="en-US" altLang="ko-KR" dirty="0"/>
              <a:t>Jobs </a:t>
            </a:r>
            <a:r>
              <a:rPr lang="ko-KR" altLang="en-US" dirty="0"/>
              <a:t>탭</a:t>
            </a:r>
          </a:p>
          <a:p>
            <a:pPr lvl="1"/>
            <a:r>
              <a:rPr lang="ko-KR" altLang="en-US" dirty="0"/>
              <a:t>작성한 스크립트가 완료되기까지 오래 걸리는 작업들을 백그라운드로 실행하고</a:t>
            </a:r>
            <a:r>
              <a:rPr lang="en-US" altLang="ko-KR" dirty="0"/>
              <a:t>, IDE</a:t>
            </a:r>
            <a:r>
              <a:rPr lang="ko-KR" altLang="en-US" dirty="0"/>
              <a:t>는 계속 사용할 수 있도록 도와줌</a:t>
            </a:r>
            <a:r>
              <a:rPr lang="en-US" altLang="ko-KR" dirty="0"/>
              <a:t>. </a:t>
            </a:r>
            <a:r>
              <a:rPr lang="ko-KR" altLang="en-US" dirty="0"/>
              <a:t>저장한 </a:t>
            </a:r>
            <a:r>
              <a:rPr lang="en-US" altLang="ko-KR" dirty="0"/>
              <a:t>R </a:t>
            </a:r>
            <a:r>
              <a:rPr lang="ko-KR" altLang="en-US" dirty="0"/>
              <a:t>스크립트를 등록하고 작업을 시작하면 상태 바와 함께 소요 시간이 표시</a:t>
            </a:r>
            <a:endParaRPr lang="en-US" altLang="ko-KR" dirty="0"/>
          </a:p>
          <a:p>
            <a:r>
              <a:rPr lang="en-US" altLang="ko-KR" dirty="0"/>
              <a:t>Environment </a:t>
            </a:r>
            <a:r>
              <a:rPr lang="ko-KR" altLang="en-US" dirty="0"/>
              <a:t>탭</a:t>
            </a:r>
          </a:p>
          <a:p>
            <a:pPr lvl="1"/>
            <a:r>
              <a:rPr lang="en-US" altLang="ko-KR" dirty="0"/>
              <a:t>Environment </a:t>
            </a:r>
            <a:r>
              <a:rPr lang="ko-KR" altLang="en-US" dirty="0"/>
              <a:t>탭에서 사용한 데이터 세트 이름과 해당 데이터 세트에 포함된 데이터를 확인</a:t>
            </a:r>
            <a:endParaRPr lang="en-US" altLang="ko-KR" dirty="0"/>
          </a:p>
          <a:p>
            <a:r>
              <a:rPr lang="en-US" altLang="ko-KR" dirty="0"/>
              <a:t>History </a:t>
            </a:r>
            <a:r>
              <a:rPr lang="ko-KR" altLang="en-US" dirty="0"/>
              <a:t>탭</a:t>
            </a:r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스튜디오에서 실행한 코드</a:t>
            </a:r>
            <a:r>
              <a:rPr lang="en-US" altLang="ko-KR" dirty="0"/>
              <a:t>, </a:t>
            </a:r>
            <a:r>
              <a:rPr lang="ko-KR" altLang="en-US" dirty="0"/>
              <a:t>결과</a:t>
            </a:r>
            <a:r>
              <a:rPr lang="en-US" altLang="ko-KR" dirty="0"/>
              <a:t>, </a:t>
            </a:r>
            <a:r>
              <a:rPr lang="ko-KR" altLang="en-US" dirty="0"/>
              <a:t>패키지 설치</a:t>
            </a:r>
            <a:r>
              <a:rPr lang="en-US" altLang="ko-KR" dirty="0"/>
              <a:t>, </a:t>
            </a:r>
            <a:r>
              <a:rPr lang="ko-KR" altLang="en-US" dirty="0"/>
              <a:t>오류 등 거의 모든 작업 과정을 확인</a:t>
            </a:r>
            <a:endParaRPr lang="en-US" altLang="ko-KR" dirty="0"/>
          </a:p>
          <a:p>
            <a:r>
              <a:rPr lang="en-US" altLang="ko-KR" dirty="0"/>
              <a:t>Connections </a:t>
            </a:r>
            <a:r>
              <a:rPr lang="ko-KR" altLang="en-US" dirty="0"/>
              <a:t>탭</a:t>
            </a:r>
          </a:p>
          <a:p>
            <a:pPr lvl="1"/>
            <a:r>
              <a:rPr lang="en-US" altLang="ko-KR" dirty="0"/>
              <a:t>R</a:t>
            </a:r>
            <a:r>
              <a:rPr lang="ko-KR" altLang="en-US" dirty="0"/>
              <a:t>과 데이터베이스 서버를 연결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데이터 관리를 위해 데이터베이스 서버를 둘 때 사용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757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스튜디오 인터페이스와 환경 설정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4609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Tutorial </a:t>
            </a:r>
            <a:r>
              <a:rPr lang="ko-KR" altLang="en-US" dirty="0"/>
              <a:t>탭</a:t>
            </a:r>
          </a:p>
          <a:p>
            <a:pPr lvl="1"/>
            <a:r>
              <a:rPr lang="en-US" altLang="ko-KR" dirty="0"/>
              <a:t>Tutorial </a:t>
            </a:r>
            <a:r>
              <a:rPr lang="ko-KR" altLang="en-US" dirty="0"/>
              <a:t>탭에서는 그림</a:t>
            </a:r>
            <a:r>
              <a:rPr lang="en-US" altLang="ko-KR" dirty="0"/>
              <a:t>, </a:t>
            </a:r>
            <a:r>
              <a:rPr lang="ko-KR" altLang="en-US" dirty="0"/>
              <a:t>수식</a:t>
            </a:r>
            <a:r>
              <a:rPr lang="en-US" altLang="ko-KR" dirty="0"/>
              <a:t>, </a:t>
            </a:r>
            <a:r>
              <a:rPr lang="ko-KR" altLang="en-US" dirty="0"/>
              <a:t>코드 등 다양한 </a:t>
            </a:r>
            <a:r>
              <a:rPr lang="en-US" altLang="ko-KR" dirty="0"/>
              <a:t>R </a:t>
            </a:r>
            <a:r>
              <a:rPr lang="ko-KR" altLang="en-US" dirty="0"/>
              <a:t>스튜디오 사용법 학습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튜토리얼은 </a:t>
            </a:r>
            <a:r>
              <a:rPr lang="en-US" altLang="ko-KR" dirty="0" err="1"/>
              <a:t>learnr</a:t>
            </a:r>
            <a:r>
              <a:rPr lang="en-US" altLang="ko-KR" dirty="0"/>
              <a:t> </a:t>
            </a:r>
            <a:r>
              <a:rPr lang="ko-KR" altLang="en-US" dirty="0"/>
              <a:t>패키지를 설치하여 사용</a:t>
            </a:r>
            <a:endParaRPr lang="en-US" altLang="ko-KR" dirty="0"/>
          </a:p>
          <a:p>
            <a:r>
              <a:rPr lang="en-US" altLang="ko-KR" dirty="0"/>
              <a:t>Files </a:t>
            </a:r>
            <a:r>
              <a:rPr lang="ko-KR" altLang="en-US" dirty="0"/>
              <a:t>탭</a:t>
            </a:r>
          </a:p>
          <a:p>
            <a:pPr lvl="1"/>
            <a:r>
              <a:rPr lang="ko-KR" altLang="en-US" dirty="0"/>
              <a:t>윈도우의 파일 탐색기와 용도 및 사용 방법이 유사</a:t>
            </a:r>
            <a:endParaRPr lang="en-US" altLang="ko-KR" dirty="0"/>
          </a:p>
          <a:p>
            <a:r>
              <a:rPr lang="en-US" altLang="ko-KR" dirty="0"/>
              <a:t>Plots </a:t>
            </a:r>
            <a:r>
              <a:rPr lang="ko-KR" altLang="en-US" dirty="0"/>
              <a:t>탭</a:t>
            </a:r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코드로 작성한 그래프를 확인할 때 사용</a:t>
            </a:r>
            <a:br>
              <a:rPr lang="en-US" altLang="ko-KR" dirty="0"/>
            </a:br>
            <a:r>
              <a:rPr lang="en-US" altLang="ko-KR" dirty="0"/>
              <a:t>- Zoom </a:t>
            </a:r>
            <a:r>
              <a:rPr lang="ko-KR" altLang="en-US" dirty="0"/>
              <a:t>기능으로 화면을 확대하거나</a:t>
            </a:r>
            <a:r>
              <a:rPr lang="en-US" altLang="ko-KR" dirty="0"/>
              <a:t>, </a:t>
            </a:r>
            <a:r>
              <a:rPr lang="ko-KR" altLang="en-US" dirty="0"/>
              <a:t>그래프를 이미지 파일이나 </a:t>
            </a:r>
            <a:r>
              <a:rPr lang="en-US" altLang="ko-KR" dirty="0"/>
              <a:t>PDF </a:t>
            </a:r>
            <a:r>
              <a:rPr lang="ko-KR" altLang="en-US" dirty="0"/>
              <a:t>파일로 내보낼 수 있음</a:t>
            </a:r>
            <a:endParaRPr lang="en-US" altLang="ko-KR" dirty="0"/>
          </a:p>
          <a:p>
            <a:r>
              <a:rPr lang="en-US" altLang="ko-KR" dirty="0"/>
              <a:t>Packages </a:t>
            </a:r>
            <a:r>
              <a:rPr lang="ko-KR" altLang="en-US" dirty="0"/>
              <a:t>탭</a:t>
            </a:r>
          </a:p>
          <a:p>
            <a:pPr lvl="1"/>
            <a:r>
              <a:rPr lang="ko-KR" altLang="en-US" dirty="0"/>
              <a:t>패키지를 설치하거나 관리하는 탭</a:t>
            </a:r>
            <a:endParaRPr lang="en-US" altLang="ko-KR" dirty="0"/>
          </a:p>
          <a:p>
            <a:r>
              <a:rPr lang="en-US" altLang="ko-KR" dirty="0"/>
              <a:t>Help </a:t>
            </a:r>
            <a:r>
              <a:rPr lang="ko-KR" altLang="en-US" dirty="0"/>
              <a:t>탭</a:t>
            </a:r>
          </a:p>
          <a:p>
            <a:pPr lvl="1"/>
            <a:r>
              <a:rPr lang="ko-KR" altLang="en-US" dirty="0"/>
              <a:t>도움말 확인</a:t>
            </a:r>
            <a:endParaRPr lang="en-US" altLang="ko-KR" dirty="0"/>
          </a:p>
          <a:p>
            <a:r>
              <a:rPr lang="en-US" altLang="ko-KR" dirty="0"/>
              <a:t>Viewer </a:t>
            </a:r>
            <a:r>
              <a:rPr lang="ko-KR" altLang="en-US" dirty="0"/>
              <a:t>탭</a:t>
            </a:r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코드를 웹 브라우저로 출력했을 때 결과를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20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스튜디오 인터페이스와 환경 설정 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46092"/>
          </a:xfrm>
        </p:spPr>
        <p:txBody>
          <a:bodyPr>
            <a:normAutofit/>
          </a:bodyPr>
          <a:lstStyle/>
          <a:p>
            <a:r>
              <a:rPr lang="ko-KR" altLang="en-US" dirty="0"/>
              <a:t>환경 설정하기</a:t>
            </a:r>
            <a:endParaRPr lang="en-US" altLang="ko-KR" dirty="0"/>
          </a:p>
          <a:p>
            <a:pPr lvl="1"/>
            <a:r>
              <a:rPr lang="ko-KR" altLang="en-US" dirty="0"/>
              <a:t>실습 폴더 만들기</a:t>
            </a:r>
          </a:p>
          <a:p>
            <a:pPr lvl="2"/>
            <a:r>
              <a:rPr lang="ko-KR" altLang="en-US" dirty="0"/>
              <a:t>프로젝트를 진행할 때 중요한 데이터 관리의 시작이 바로 작업 폴더 생성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앞으로 진행할 실습 폴더를 미리 만들고 관련 파일을 모두 해당 폴더에 저장한 후 실습을 진행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01 Files </a:t>
            </a:r>
            <a:r>
              <a:rPr lang="ko-KR" altLang="en-US" dirty="0"/>
              <a:t>탭에서 실습 폴더를 생성할 위치를 선택</a:t>
            </a:r>
            <a:br>
              <a:rPr lang="en-US" altLang="ko-KR" dirty="0"/>
            </a:br>
            <a:r>
              <a:rPr lang="en-US" altLang="ko-KR" dirty="0"/>
              <a:t>- C:/ </a:t>
            </a:r>
            <a:r>
              <a:rPr lang="ko-KR" altLang="en-US" dirty="0"/>
              <a:t>경로에 새로운 폴더를 생성하기 위해 </a:t>
            </a:r>
            <a:r>
              <a:rPr lang="en-US" altLang="ko-KR" dirty="0"/>
              <a:t>[New Folder]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02 New Folder </a:t>
            </a:r>
            <a:r>
              <a:rPr lang="ko-KR" altLang="en-US" dirty="0"/>
              <a:t>대화상자에 사용할 폴더 이름으로 </a:t>
            </a:r>
            <a:r>
              <a:rPr lang="en-US" altLang="ko-KR" dirty="0"/>
              <a:t>[</a:t>
            </a:r>
            <a:r>
              <a:rPr lang="en-US" altLang="ko-KR" dirty="0" err="1"/>
              <a:t>Rstudy</a:t>
            </a:r>
            <a:r>
              <a:rPr lang="en-US" altLang="ko-KR" dirty="0"/>
              <a:t>]</a:t>
            </a:r>
            <a:r>
              <a:rPr lang="ko-KR" altLang="en-US" dirty="0"/>
              <a:t>를 입력한 후 </a:t>
            </a:r>
            <a:r>
              <a:rPr lang="en-US" altLang="ko-KR" dirty="0"/>
              <a:t>[OK] </a:t>
            </a:r>
            <a:r>
              <a:rPr lang="ko-KR" altLang="en-US" dirty="0"/>
              <a:t>버튼을 클릭</a:t>
            </a:r>
            <a:br>
              <a:rPr lang="en-US" altLang="ko-KR" dirty="0"/>
            </a:br>
            <a:r>
              <a:rPr lang="en-US" altLang="ko-KR" dirty="0"/>
              <a:t>- C:/ </a:t>
            </a:r>
            <a:r>
              <a:rPr lang="ko-KR" altLang="en-US" dirty="0"/>
              <a:t>경로에 </a:t>
            </a:r>
            <a:r>
              <a:rPr lang="en-US" altLang="ko-KR" dirty="0" err="1"/>
              <a:t>Rstudy</a:t>
            </a:r>
            <a:r>
              <a:rPr lang="en-US" altLang="ko-KR" dirty="0"/>
              <a:t> </a:t>
            </a:r>
            <a:r>
              <a:rPr lang="ko-KR" altLang="en-US" dirty="0"/>
              <a:t>폴더가 생성</a:t>
            </a:r>
            <a:endParaRPr lang="en-US" altLang="ko-KR" dirty="0"/>
          </a:p>
          <a:p>
            <a:pPr lvl="1"/>
            <a:r>
              <a:rPr lang="ko-KR" altLang="en-US" dirty="0"/>
              <a:t>시작 폴더 설정하기</a:t>
            </a:r>
            <a:endParaRPr lang="en-US" altLang="ko-KR" dirty="0"/>
          </a:p>
          <a:p>
            <a:pPr lvl="2"/>
            <a:r>
              <a:rPr lang="en-US" altLang="ko-KR" dirty="0"/>
              <a:t>R </a:t>
            </a:r>
            <a:r>
              <a:rPr lang="ko-KR" altLang="en-US" dirty="0"/>
              <a:t>스튜디오가 실행될 때마다 실습 폴더를 자동으로 불러올 수 있도록 설정</a:t>
            </a:r>
            <a:endParaRPr lang="en-US" altLang="ko-KR" dirty="0"/>
          </a:p>
          <a:p>
            <a:pPr marL="1257300" lvl="2" indent="-342900">
              <a:buNone/>
            </a:pPr>
            <a:r>
              <a:rPr lang="en-US" altLang="ko-KR" dirty="0"/>
              <a:t>01  R </a:t>
            </a:r>
            <a:r>
              <a:rPr lang="ko-KR" altLang="en-US" dirty="0"/>
              <a:t>스튜디오 기본 작업 경로를 변경하기 위해 메뉴에서 </a:t>
            </a:r>
            <a:r>
              <a:rPr lang="en-US" altLang="ko-KR" dirty="0"/>
              <a:t>[Tools] - [Global Options]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marL="1257300" lvl="2" indent="-342900">
              <a:buNone/>
            </a:pPr>
            <a:r>
              <a:rPr lang="en-US" altLang="ko-KR" dirty="0"/>
              <a:t>02 Options </a:t>
            </a:r>
            <a:r>
              <a:rPr lang="ko-KR" altLang="en-US" dirty="0"/>
              <a:t>대화상자의</a:t>
            </a:r>
            <a:r>
              <a:rPr lang="en-US" altLang="ko-KR" dirty="0"/>
              <a:t> </a:t>
            </a:r>
            <a:r>
              <a:rPr lang="ko-KR" altLang="en-US" dirty="0"/>
              <a:t>대분류</a:t>
            </a:r>
            <a:r>
              <a:rPr lang="en-US" altLang="ko-KR" dirty="0"/>
              <a:t>[General]</a:t>
            </a:r>
            <a:r>
              <a:rPr lang="ko-KR" altLang="en-US" dirty="0"/>
              <a:t>의 옵션 중 </a:t>
            </a:r>
            <a:r>
              <a:rPr lang="en-US" altLang="ko-KR" dirty="0"/>
              <a:t>Default working directory </a:t>
            </a:r>
            <a:r>
              <a:rPr lang="ko-KR" altLang="en-US" dirty="0"/>
              <a:t>항목의 </a:t>
            </a:r>
            <a:r>
              <a:rPr lang="en-US" altLang="ko-KR" dirty="0"/>
              <a:t>[Browse] </a:t>
            </a:r>
            <a:r>
              <a:rPr lang="ko-KR" altLang="en-US" dirty="0"/>
              <a:t>버튼을 클릭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앞에서 만든 실습 폴더인 </a:t>
            </a:r>
            <a:r>
              <a:rPr lang="en-US" altLang="ko-KR" dirty="0"/>
              <a:t>[C:/</a:t>
            </a:r>
            <a:r>
              <a:rPr lang="en-US" altLang="ko-KR" dirty="0" err="1"/>
              <a:t>Rstudy</a:t>
            </a:r>
            <a:r>
              <a:rPr lang="en-US" altLang="ko-KR" dirty="0"/>
              <a:t>] </a:t>
            </a:r>
            <a:r>
              <a:rPr lang="ko-KR" altLang="en-US" dirty="0"/>
              <a:t>경로를 지정하고 </a:t>
            </a:r>
            <a:r>
              <a:rPr lang="en-US" altLang="ko-KR" dirty="0"/>
              <a:t>[OK] </a:t>
            </a:r>
            <a:r>
              <a:rPr lang="ko-KR" altLang="en-US" dirty="0"/>
              <a:t>버튼을 클릭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01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스튜디오 인터페이스와 환경 설정 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46092"/>
          </a:xfrm>
        </p:spPr>
        <p:txBody>
          <a:bodyPr>
            <a:normAutofit/>
          </a:bodyPr>
          <a:lstStyle/>
          <a:p>
            <a:r>
              <a:rPr lang="ko-KR" altLang="en-US" dirty="0"/>
              <a:t>필수 작업 환경 설정하기</a:t>
            </a:r>
            <a:endParaRPr lang="en-US" altLang="ko-KR" dirty="0"/>
          </a:p>
          <a:p>
            <a:pPr lvl="1"/>
            <a:r>
              <a:rPr lang="ko-KR" altLang="en-US" dirty="0"/>
              <a:t>인코딩 설정</a:t>
            </a:r>
            <a:r>
              <a:rPr lang="en-US" altLang="ko-KR" dirty="0"/>
              <a:t>: UTF-8</a:t>
            </a:r>
            <a:endParaRPr lang="ko-KR" altLang="en-US" dirty="0"/>
          </a:p>
          <a:p>
            <a:pPr marL="1168400" lvl="2" indent="-254000">
              <a:buNone/>
            </a:pPr>
            <a:r>
              <a:rPr lang="en-US" altLang="ko-KR" dirty="0"/>
              <a:t>01 [Tools] – [Global Options]</a:t>
            </a:r>
            <a:r>
              <a:rPr lang="ko-KR" altLang="en-US" dirty="0"/>
              <a:t>를 선택 → </a:t>
            </a:r>
            <a:r>
              <a:rPr lang="en-US" altLang="ko-KR" dirty="0"/>
              <a:t>Options </a:t>
            </a:r>
            <a:r>
              <a:rPr lang="ko-KR" altLang="en-US" dirty="0"/>
              <a:t>대분류 목록에서 </a:t>
            </a:r>
            <a:r>
              <a:rPr lang="en-US" altLang="ko-KR" dirty="0"/>
              <a:t>[Code]</a:t>
            </a:r>
            <a:r>
              <a:rPr lang="ko-KR" altLang="en-US" dirty="0"/>
              <a:t>를 클릭 → </a:t>
            </a:r>
            <a:r>
              <a:rPr lang="en-US" altLang="ko-KR" dirty="0"/>
              <a:t>[Saving] </a:t>
            </a:r>
            <a:r>
              <a:rPr lang="ko-KR" altLang="en-US" dirty="0"/>
              <a:t>탭을 클릭 →  </a:t>
            </a:r>
            <a:r>
              <a:rPr lang="en-US" altLang="ko-KR" dirty="0"/>
              <a:t>Default text encoding </a:t>
            </a:r>
            <a:r>
              <a:rPr lang="ko-KR" altLang="en-US" dirty="0"/>
              <a:t>항목의 </a:t>
            </a:r>
            <a:r>
              <a:rPr lang="en-US" altLang="ko-KR" dirty="0"/>
              <a:t>[Change]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02 Choose Encoding </a:t>
            </a:r>
            <a:r>
              <a:rPr lang="ko-KR" altLang="en-US" dirty="0"/>
              <a:t>대화상자가 열리면 </a:t>
            </a:r>
            <a:r>
              <a:rPr lang="en-US" altLang="ko-KR" dirty="0"/>
              <a:t>[UTF-8]</a:t>
            </a:r>
            <a:r>
              <a:rPr lang="ko-KR" altLang="en-US" dirty="0"/>
              <a:t>을 선택하고 </a:t>
            </a:r>
            <a:r>
              <a:rPr lang="en-US" altLang="ko-KR" dirty="0"/>
              <a:t>[OK] </a:t>
            </a:r>
            <a:r>
              <a:rPr lang="ko-KR" altLang="en-US" dirty="0"/>
              <a:t>버튼을 클릭해서 설정을 완료</a:t>
            </a:r>
            <a:endParaRPr lang="en-US" altLang="ko-KR" dirty="0"/>
          </a:p>
          <a:p>
            <a:pPr lvl="1"/>
            <a:r>
              <a:rPr lang="ko-KR" altLang="en-US" dirty="0"/>
              <a:t>폰트 및 테마 설정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Options </a:t>
            </a:r>
            <a:r>
              <a:rPr lang="ko-KR" altLang="en-US" dirty="0"/>
              <a:t>대화상자에서 </a:t>
            </a:r>
            <a:r>
              <a:rPr lang="en-US" altLang="ko-KR" dirty="0"/>
              <a:t>[Appearance] </a:t>
            </a:r>
            <a:r>
              <a:rPr lang="ko-KR" altLang="en-US" dirty="0"/>
              <a:t>대분류를 클릭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사용할 폰트 종류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배경 테마 등 설정은 취향에 따라</a:t>
            </a:r>
            <a:r>
              <a:rPr lang="en-US" altLang="ko-KR" dirty="0"/>
              <a:t>, </a:t>
            </a:r>
            <a:r>
              <a:rPr lang="ko-KR" altLang="en-US" dirty="0"/>
              <a:t>편의에 따라 자유롭게 선택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094035-0CFA-41B5-BB11-6943C1392772}"/>
              </a:ext>
            </a:extLst>
          </p:cNvPr>
          <p:cNvGrpSpPr/>
          <p:nvPr/>
        </p:nvGrpSpPr>
        <p:grpSpPr>
          <a:xfrm>
            <a:off x="1388558" y="4584700"/>
            <a:ext cx="8899965" cy="1293971"/>
            <a:chOff x="1299658" y="4076700"/>
            <a:chExt cx="8899965" cy="12939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45ACA2-D75E-40F1-BD75-7E9EFF506F92}"/>
                </a:ext>
              </a:extLst>
            </p:cNvPr>
            <p:cNvSpPr txBox="1"/>
            <p:nvPr/>
          </p:nvSpPr>
          <p:spPr>
            <a:xfrm>
              <a:off x="1299658" y="4076700"/>
              <a:ext cx="8899965" cy="12939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0">
              <a:spAutoFit/>
            </a:bodyPr>
            <a:lstStyle/>
            <a:p>
              <a:r>
                <a:rPr lang="ko-KR" altLang="en-US" sz="1400" b="1" dirty="0">
                  <a:solidFill>
                    <a:schemeClr val="accent4">
                      <a:lumMod val="50000"/>
                    </a:schemeClr>
                  </a:solidFill>
                </a:rPr>
                <a:t>                    결괏코딩 전용 폰트 설치하기</a:t>
              </a:r>
              <a:endParaRPr lang="en-US" altLang="ko-KR" sz="1400" b="1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endParaRPr lang="en-US" altLang="ko-KR" sz="14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코딩할 때는 문자를 쉽게 구분할 수 있는 코딩 전용 폰트를 사용하는 것이 좋음</a:t>
              </a:r>
              <a:endParaRPr lang="en-US" altLang="ko-KR" sz="14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accent4">
                      <a:lumMod val="50000"/>
                    </a:schemeClr>
                  </a:solidFill>
                </a:rPr>
                <a:t>나눔고딕코딩</a:t>
              </a: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 글꼴 무료 다운로드</a:t>
              </a:r>
              <a:br>
                <a:rPr lang="en-US" altLang="ko-KR" sz="1400" dirty="0">
                  <a:solidFill>
                    <a:schemeClr val="accent4">
                      <a:lumMod val="50000"/>
                    </a:schemeClr>
                  </a:solidFill>
                </a:rPr>
              </a:br>
              <a:r>
                <a:rPr lang="en-US" altLang="ko-KR" sz="1400" dirty="0">
                  <a:solidFill>
                    <a:schemeClr val="accent4">
                      <a:lumMod val="50000"/>
                    </a:schemeClr>
                  </a:solidFill>
                </a:rPr>
                <a:t>- https://github.com/naver/nanumfont</a:t>
              </a:r>
              <a:endParaRPr lang="ko-KR" altLang="en-US" sz="1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2B3CAA-8B66-4040-84D7-8B64BF1A9884}"/>
                </a:ext>
              </a:extLst>
            </p:cNvPr>
            <p:cNvSpPr txBox="1"/>
            <p:nvPr/>
          </p:nvSpPr>
          <p:spPr>
            <a:xfrm>
              <a:off x="1460053" y="4134379"/>
              <a:ext cx="1432152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chemeClr val="accent4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dirty="0"/>
                <a:t>여기서 잠깐</a:t>
              </a:r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DEDC19D-36EC-44BF-82CC-81152A890DD2}"/>
                </a:ext>
              </a:extLst>
            </p:cNvPr>
            <p:cNvSpPr/>
            <p:nvPr/>
          </p:nvSpPr>
          <p:spPr>
            <a:xfrm>
              <a:off x="1549400" y="4189828"/>
              <a:ext cx="183354" cy="183354"/>
            </a:xfrm>
            <a:prstGeom prst="plus">
              <a:avLst>
                <a:gd name="adj" fmla="val 3539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3520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스튜디오 인터페이스와 환경 설정 </a:t>
            </a:r>
            <a:r>
              <a:rPr lang="en-US" altLang="ko-KR" sz="2400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46092"/>
          </a:xfrm>
        </p:spPr>
        <p:txBody>
          <a:bodyPr>
            <a:normAutofit/>
          </a:bodyPr>
          <a:lstStyle/>
          <a:p>
            <a:r>
              <a:rPr lang="ko-KR" altLang="en-US" dirty="0"/>
              <a:t>스크립트 생성 및 저장하기</a:t>
            </a:r>
            <a:endParaRPr lang="en-US" altLang="ko-KR" dirty="0"/>
          </a:p>
          <a:p>
            <a:pPr marL="1168400" lvl="2" indent="-254000">
              <a:buNone/>
            </a:pPr>
            <a:r>
              <a:rPr lang="en-US" altLang="ko-KR" dirty="0"/>
              <a:t>01 </a:t>
            </a:r>
            <a:r>
              <a:rPr lang="ko-KR" altLang="en-US" dirty="0"/>
              <a:t>새로운 스크립트 파일을 생성하려면 메뉴에서 </a:t>
            </a:r>
            <a:r>
              <a:rPr lang="en-US" altLang="ko-KR" dirty="0"/>
              <a:t>[File] - [New File] - [R Script]</a:t>
            </a:r>
            <a:r>
              <a:rPr lang="ko-KR" altLang="en-US" dirty="0"/>
              <a:t>를 선택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단축키 </a:t>
            </a:r>
            <a:r>
              <a:rPr lang="en-US" altLang="ko-KR" dirty="0"/>
              <a:t>[Ctrl] + [Shift] + [N]</a:t>
            </a:r>
          </a:p>
          <a:p>
            <a:pPr marL="1168400" lvl="2" indent="-254000">
              <a:buNone/>
            </a:pPr>
            <a:r>
              <a:rPr lang="en-US" altLang="ko-KR" dirty="0"/>
              <a:t>02 </a:t>
            </a:r>
            <a:r>
              <a:rPr lang="ko-KR" altLang="en-US" dirty="0"/>
              <a:t>탭 이름에 </a:t>
            </a:r>
            <a:r>
              <a:rPr lang="en-US" altLang="ko-KR" dirty="0"/>
              <a:t>Untitled</a:t>
            </a:r>
            <a:r>
              <a:rPr lang="ko-KR" altLang="en-US" dirty="0"/>
              <a:t>라는 문구가 보임</a:t>
            </a:r>
            <a:r>
              <a:rPr lang="en-US" altLang="ko-KR" dirty="0"/>
              <a:t>. </a:t>
            </a:r>
            <a:r>
              <a:rPr lang="ko-KR" altLang="en-US" dirty="0"/>
              <a:t>해당 스크립트가 아직 저장되지 않았다는 의미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[File] – [Save] </a:t>
            </a:r>
            <a:r>
              <a:rPr lang="ko-KR" altLang="en-US" dirty="0"/>
              <a:t>메뉴를 선택하거나 단축키 </a:t>
            </a:r>
            <a:r>
              <a:rPr lang="en-US" altLang="ko-KR" dirty="0"/>
              <a:t>[Ctrl] + [S] </a:t>
            </a:r>
            <a:r>
              <a:rPr lang="ko-KR" altLang="en-US" dirty="0"/>
              <a:t>를 눌러 파일명을 입력한 후 저장</a:t>
            </a:r>
            <a:endParaRPr lang="en-US" altLang="ko-KR" dirty="0"/>
          </a:p>
          <a:p>
            <a:r>
              <a:rPr lang="ko-KR" altLang="en-US" dirty="0"/>
              <a:t>코드 실행하기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새로운 스크립트 파일을 생성하여 다음과 같이 입력한 후 </a:t>
            </a:r>
            <a:r>
              <a:rPr lang="en-US" altLang="ko-KR" dirty="0"/>
              <a:t>[Ctrl] + [Enter] </a:t>
            </a:r>
            <a:r>
              <a:rPr lang="ko-KR" altLang="en-US" dirty="0"/>
              <a:t>키를 눌러 실행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1257300" lvl="2" indent="-342900">
              <a:buNone/>
            </a:pPr>
            <a:r>
              <a:rPr lang="en-US" altLang="ko-KR" dirty="0"/>
              <a:t>02 Script </a:t>
            </a:r>
            <a:r>
              <a:rPr lang="ko-KR" altLang="en-US" dirty="0"/>
              <a:t>탭에서 입력한 코드가 </a:t>
            </a:r>
            <a:r>
              <a:rPr lang="en-US" altLang="ko-KR" dirty="0"/>
              <a:t>Console </a:t>
            </a:r>
            <a:r>
              <a:rPr lang="ko-KR" altLang="en-US" dirty="0"/>
              <a:t>탭에 출력되어 바로 실행 결과를 확인</a:t>
            </a:r>
            <a:endParaRPr lang="en-US" altLang="ko-KR" dirty="0"/>
          </a:p>
          <a:p>
            <a:pPr marL="1257300" lvl="2" indent="-342900">
              <a:buNone/>
            </a:pPr>
            <a:r>
              <a:rPr lang="en-US" altLang="ko-KR" dirty="0"/>
              <a:t>03 </a:t>
            </a:r>
            <a:r>
              <a:rPr lang="ko-KR" altLang="en-US" dirty="0"/>
              <a:t>실행할 코드가 여러 줄이라면</a:t>
            </a:r>
            <a:r>
              <a:rPr lang="en-US" altLang="ko-KR" dirty="0"/>
              <a:t> Script </a:t>
            </a:r>
            <a:r>
              <a:rPr lang="ko-KR" altLang="en-US" dirty="0"/>
              <a:t>탭에 각 코드 줄마다 </a:t>
            </a:r>
            <a:r>
              <a:rPr lang="en-US" altLang="ko-KR" dirty="0"/>
              <a:t>[Enter] </a:t>
            </a:r>
            <a:r>
              <a:rPr lang="ko-KR" altLang="en-US" dirty="0"/>
              <a:t>키를 누르면서 여러 줄을 입력</a:t>
            </a:r>
            <a:endParaRPr lang="en-US" altLang="ko-KR" dirty="0"/>
          </a:p>
          <a:p>
            <a:pPr marL="1257300" lvl="2" indent="-342900">
              <a:buNone/>
            </a:pPr>
            <a:r>
              <a:rPr lang="en-US" altLang="ko-KR" dirty="0"/>
              <a:t>04 </a:t>
            </a:r>
            <a:r>
              <a:rPr lang="ko-KR" altLang="en-US" dirty="0"/>
              <a:t>실행할 코드를 드래그해서 모두 블록으로 지정</a:t>
            </a:r>
            <a:endParaRPr lang="en-US" altLang="ko-KR" dirty="0"/>
          </a:p>
          <a:p>
            <a:pPr marL="1257300" lvl="2" indent="-342900">
              <a:buNone/>
            </a:pPr>
            <a:r>
              <a:rPr lang="en-US" altLang="ko-KR" dirty="0"/>
              <a:t>05 [Ctrl] + [Enter] </a:t>
            </a:r>
            <a:r>
              <a:rPr lang="ko-KR" altLang="en-US" dirty="0"/>
              <a:t>키를 눌러 </a:t>
            </a:r>
            <a:r>
              <a:rPr lang="en-US" altLang="ko-KR" dirty="0"/>
              <a:t>Console </a:t>
            </a:r>
            <a:r>
              <a:rPr lang="ko-KR" altLang="en-US" dirty="0"/>
              <a:t>탭에서 실행 결과를 확인</a:t>
            </a:r>
            <a:br>
              <a:rPr lang="en-US" altLang="ko-KR" dirty="0"/>
            </a:br>
            <a:r>
              <a:rPr lang="en-US" altLang="ko-KR" dirty="0"/>
              <a:t>- Script </a:t>
            </a:r>
            <a:r>
              <a:rPr lang="ko-KR" altLang="en-US" dirty="0"/>
              <a:t>탭에서 실행한 코드와 실행 결과가 함께 출력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305FA1-1525-46A5-9C4B-463F6DCE2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2150"/>
              </p:ext>
            </p:extLst>
          </p:nvPr>
        </p:nvGraphicFramePr>
        <p:xfrm>
          <a:off x="1799898" y="3348038"/>
          <a:ext cx="62801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print("Hello World!")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56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스튜디오 인터페이스와 환경 설정 </a:t>
            </a:r>
            <a:r>
              <a:rPr lang="en-US" altLang="ko-KR" sz="2400" dirty="0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46092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</a:t>
            </a:r>
            <a:r>
              <a:rPr lang="en-US" altLang="ko-KR" dirty="0"/>
              <a:t>] </a:t>
            </a:r>
            <a:r>
              <a:rPr lang="ko-KR" altLang="en-US" dirty="0"/>
              <a:t>도움말 사용하기</a:t>
            </a:r>
            <a:endParaRPr lang="en-US" altLang="ko-KR" dirty="0"/>
          </a:p>
          <a:p>
            <a:pPr lvl="1"/>
            <a:r>
              <a:rPr lang="ko-KR" altLang="en-US" dirty="0"/>
              <a:t>도움말 열기</a:t>
            </a:r>
          </a:p>
          <a:p>
            <a:pPr lvl="2"/>
            <a:r>
              <a:rPr lang="ko-KR" altLang="en-US" dirty="0"/>
              <a:t>도움말을 사용할 때는 </a:t>
            </a:r>
            <a:r>
              <a:rPr lang="en-US" altLang="ko-KR" dirty="0"/>
              <a:t>help( ) </a:t>
            </a:r>
            <a:r>
              <a:rPr lang="ko-KR" altLang="en-US" dirty="0"/>
              <a:t>함수로 괄호 안에 궁금한 함수를 입력하여 실행</a:t>
            </a:r>
            <a:endParaRPr lang="en-US" altLang="ko-KR" dirty="0"/>
          </a:p>
          <a:p>
            <a:pPr lvl="2"/>
            <a:r>
              <a:rPr lang="en-US" altLang="ko-KR" dirty="0" err="1"/>
              <a:t>RGui</a:t>
            </a:r>
            <a:r>
              <a:rPr lang="ko-KR" altLang="en-US" dirty="0"/>
              <a:t>의 </a:t>
            </a:r>
            <a:r>
              <a:rPr lang="en-US" altLang="ko-KR" dirty="0"/>
              <a:t>Console </a:t>
            </a:r>
            <a:r>
              <a:rPr lang="ko-KR" altLang="en-US" dirty="0"/>
              <a:t>창에서 </a:t>
            </a:r>
            <a:r>
              <a:rPr lang="en-US" altLang="ko-KR" dirty="0"/>
              <a:t>help( ) </a:t>
            </a:r>
            <a:r>
              <a:rPr lang="ko-KR" altLang="en-US" dirty="0"/>
              <a:t>함수를 실행하면 별도의 웹 브라우저가 실행되면서 도움말 표시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R </a:t>
            </a:r>
            <a:r>
              <a:rPr lang="ko-KR" altLang="en-US" dirty="0"/>
              <a:t>스튜디오 </a:t>
            </a:r>
            <a:r>
              <a:rPr lang="en-US" altLang="ko-KR" dirty="0"/>
              <a:t>Console </a:t>
            </a:r>
            <a:r>
              <a:rPr lang="ko-KR" altLang="en-US" dirty="0"/>
              <a:t>탭에서 </a:t>
            </a:r>
            <a:r>
              <a:rPr lang="en-US" altLang="ko-KR" dirty="0"/>
              <a:t>help( ) </a:t>
            </a:r>
            <a:r>
              <a:rPr lang="ko-KR" altLang="en-US" dirty="0"/>
              <a:t>함수를 실행하면 </a:t>
            </a:r>
            <a:r>
              <a:rPr lang="en-US" altLang="ko-KR" dirty="0"/>
              <a:t>Console </a:t>
            </a:r>
            <a:r>
              <a:rPr lang="ko-KR" altLang="en-US" dirty="0"/>
              <a:t>탭 오른쪽에 있는 </a:t>
            </a:r>
            <a:r>
              <a:rPr lang="en-US" altLang="ko-KR" dirty="0"/>
              <a:t>Help </a:t>
            </a:r>
            <a:r>
              <a:rPr lang="ko-KR" altLang="en-US" dirty="0"/>
              <a:t>탭에 도움말 표시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사용할 함수를 정확하게 모를 때</a:t>
            </a:r>
            <a:endParaRPr lang="en-US" altLang="ko-KR" dirty="0"/>
          </a:p>
          <a:p>
            <a:pPr lvl="2"/>
            <a:r>
              <a:rPr lang="en-US" altLang="ko-KR" dirty="0" err="1"/>
              <a:t>RGui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R </a:t>
            </a:r>
            <a:r>
              <a:rPr lang="ko-KR" altLang="en-US" dirty="0"/>
              <a:t>스튜디오</a:t>
            </a:r>
            <a:br>
              <a:rPr lang="en-US" altLang="ko-KR" dirty="0"/>
            </a:br>
            <a:r>
              <a:rPr lang="en-US" altLang="ko-KR" dirty="0"/>
              <a:t>- Help </a:t>
            </a:r>
            <a:r>
              <a:rPr lang="ko-KR" altLang="en-US" dirty="0"/>
              <a:t>탭의 검색 필드에 기억나는 철자만 입력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CF3EA6-FAB4-4490-B51D-753DAF1EA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84781"/>
              </p:ext>
            </p:extLst>
          </p:nvPr>
        </p:nvGraphicFramePr>
        <p:xfrm>
          <a:off x="1698298" y="2382838"/>
          <a:ext cx="62801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# </a:t>
                      </a:r>
                      <a:r>
                        <a:rPr lang="en-US" altLang="ko-KR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RGui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에서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help()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함수로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print()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함수 도움말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&gt; help(print)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589942-B882-46B6-9BCE-6B8E3A589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3259"/>
              </p:ext>
            </p:extLst>
          </p:nvPr>
        </p:nvGraphicFramePr>
        <p:xfrm>
          <a:off x="1698298" y="3438843"/>
          <a:ext cx="62801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# R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스튜디오에서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help()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함수로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print()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함수 도움말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&gt; help(print)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C0E2B5-EA7B-44DC-82EE-77C25EEB5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6795"/>
              </p:ext>
            </p:extLst>
          </p:nvPr>
        </p:nvGraphicFramePr>
        <p:xfrm>
          <a:off x="1698298" y="4855051"/>
          <a:ext cx="62801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&gt; ??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37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30D5A-3073-42CB-919C-264D9ED34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815008"/>
            <a:ext cx="9864725" cy="5386500"/>
          </a:xfrm>
        </p:spPr>
        <p:txBody>
          <a:bodyPr numCol="1" spcCol="180000">
            <a:normAutofit fontScale="70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01: </a:t>
            </a:r>
            <a:r>
              <a:rPr lang="ko-KR" altLang="en-US" sz="2300" b="1" dirty="0"/>
              <a:t>빅데이터와 </a:t>
            </a:r>
            <a:r>
              <a:rPr lang="en-US" altLang="ko-KR" sz="2300" b="1" dirty="0"/>
              <a:t>R</a:t>
            </a:r>
            <a:endParaRPr lang="ko-KR" altLang="en-US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R </a:t>
            </a:r>
            <a:r>
              <a:rPr lang="ko-KR" altLang="en-US" sz="2200" dirty="0"/>
              <a:t>언어 개념과 개발 환경 설치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400" b="1" dirty="0"/>
              <a:t>CHAPTER 02: </a:t>
            </a:r>
            <a:r>
              <a:rPr lang="ko-KR" altLang="en-US" sz="2400" b="1" dirty="0"/>
              <a:t>데이터 분석을 위한 기본 다지기</a:t>
            </a:r>
            <a:endParaRPr lang="en-US" altLang="ko-KR" sz="24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데이터 분석 과정 및 데이터 구조와 종류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03: R </a:t>
            </a:r>
            <a:r>
              <a:rPr lang="ko-KR" altLang="en-US" sz="2300" b="1" dirty="0"/>
              <a:t>프로그래밍 익히기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변수와 함수 및 조건문과 반복문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04: </a:t>
            </a:r>
            <a:r>
              <a:rPr lang="ko-KR" altLang="en-US" sz="2300" b="1" dirty="0"/>
              <a:t>데이터 다루기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데이터 수집</a:t>
            </a:r>
            <a:r>
              <a:rPr lang="en-US" altLang="ko-KR" sz="2200" dirty="0"/>
              <a:t>, </a:t>
            </a:r>
            <a:r>
              <a:rPr lang="ko-KR" altLang="en-US" sz="2200" dirty="0"/>
              <a:t>구조 관측 방법과 그래프 그리기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05: </a:t>
            </a:r>
            <a:r>
              <a:rPr lang="ko-KR" altLang="en-US" sz="2300" b="1" dirty="0"/>
              <a:t>데이터 가공하기 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dplyr</a:t>
            </a:r>
            <a:r>
              <a:rPr lang="en-US" altLang="ko-KR" sz="2200" dirty="0"/>
              <a:t> </a:t>
            </a:r>
            <a:r>
              <a:rPr lang="ko-KR" altLang="en-US" sz="2200" dirty="0"/>
              <a:t>패키지와 </a:t>
            </a:r>
            <a:r>
              <a:rPr lang="en-US" altLang="ko-KR" sz="2200" dirty="0"/>
              <a:t>reshape2 </a:t>
            </a:r>
            <a:r>
              <a:rPr lang="ko-KR" altLang="en-US" sz="2200" dirty="0"/>
              <a:t>패키지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06: </a:t>
            </a:r>
            <a:r>
              <a:rPr lang="ko-KR" altLang="en-US" sz="2300" b="1" dirty="0"/>
              <a:t>데이터 시각화</a:t>
            </a:r>
            <a:r>
              <a:rPr lang="en-US" altLang="ko-KR" sz="2300" b="1" dirty="0"/>
              <a:t>: ggplot2 </a:t>
            </a:r>
            <a:r>
              <a:rPr lang="ko-KR" altLang="en-US" sz="2300" b="1" dirty="0"/>
              <a:t>패키지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ggplot2 </a:t>
            </a:r>
            <a:r>
              <a:rPr lang="ko-KR" altLang="en-US" sz="2200" dirty="0"/>
              <a:t>패키지 그래프 구현과 </a:t>
            </a:r>
            <a:r>
              <a:rPr lang="en-US" altLang="ko-KR" sz="2200" dirty="0" err="1"/>
              <a:t>ggmap</a:t>
            </a:r>
            <a:r>
              <a:rPr lang="en-US" altLang="ko-KR" sz="2200" dirty="0"/>
              <a:t> </a:t>
            </a:r>
            <a:r>
              <a:rPr lang="ko-KR" altLang="en-US" sz="2200" dirty="0"/>
              <a:t>패키지 지도 시각화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07: </a:t>
            </a:r>
            <a:r>
              <a:rPr lang="ko-KR" altLang="en-US" sz="2300" b="1" dirty="0"/>
              <a:t>프로젝트로 실력 다지기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지역별 국내 휴양림 분포</a:t>
            </a:r>
            <a:r>
              <a:rPr lang="en-US" altLang="ko-KR" sz="2200" dirty="0"/>
              <a:t>, </a:t>
            </a:r>
            <a:r>
              <a:rPr lang="ko-KR" altLang="en-US" sz="2200" dirty="0"/>
              <a:t>해외 입국자 추이 등 프로젝트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08: </a:t>
            </a:r>
            <a:r>
              <a:rPr lang="ko-KR" altLang="en-US" sz="2300" b="1" dirty="0"/>
              <a:t>데이터 분석 보고서 공유하기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R </a:t>
            </a:r>
            <a:r>
              <a:rPr lang="ko-KR" altLang="en-US" sz="2200" dirty="0"/>
              <a:t>마크다운 데이터 분석 보고서 작성과 </a:t>
            </a:r>
            <a:r>
              <a:rPr lang="en-US" altLang="ko-KR" sz="2200" dirty="0" err="1"/>
              <a:t>Rpubs</a:t>
            </a:r>
            <a:r>
              <a:rPr lang="ko-KR" altLang="en-US" sz="2200" dirty="0"/>
              <a:t>로 데이터 분석 보고서 공유하는 방법 등 학습</a:t>
            </a:r>
            <a:endParaRPr lang="en-US" altLang="ko-KR" sz="2200" dirty="0"/>
          </a:p>
          <a:p>
            <a:pPr>
              <a:buClr>
                <a:schemeClr val="tx1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Script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탭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실행할 코드를 작성하는 영역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YoonV YoonMyungjo100Std_OTF"/>
              </a:rPr>
              <a:t>Console</a:t>
            </a:r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탭 </a:t>
            </a:r>
            <a:r>
              <a:rPr lang="en-US" altLang="ko-KR" sz="160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Script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탭을 실행하면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Console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탭에 실행한 코드 결과가 표시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Console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탭에서 바로 코드를 실행할 수도 있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Plots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탭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 R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함수로 실행한 그래프 확인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Packages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탭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패키지를 설치하거나 관리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Help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탭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궁금한 함수를 검색해서 기능과 사용법을 확인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20180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/>
              <a:t>RGui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en-US" altLang="ko-KR" sz="1600" dirty="0"/>
              <a:t>R </a:t>
            </a:r>
            <a:r>
              <a:rPr lang="ko-KR" altLang="en-US" sz="1600" dirty="0"/>
              <a:t>스튜디오를 사용하는 도중에 도움말이 필요할 때 사용할 수 있는 방법 </a:t>
            </a:r>
            <a:r>
              <a:rPr lang="en-US" altLang="ko-KR" sz="1600" dirty="0"/>
              <a:t>2</a:t>
            </a:r>
            <a:r>
              <a:rPr lang="ko-KR" altLang="en-US" sz="1600" dirty="0"/>
              <a:t>가지는</a:t>
            </a:r>
            <a:r>
              <a:rPr lang="en-US" altLang="ko-KR" sz="1600" dirty="0"/>
              <a:t>?</a:t>
            </a:r>
          </a:p>
          <a:p>
            <a:pPr marL="914400" lvl="2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   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②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ko-KR" alt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R </a:t>
            </a:r>
            <a:r>
              <a:rPr lang="ko-KR" altLang="en-US" sz="1600" dirty="0"/>
              <a:t>스튜디오에서 주로 코드를 작성하는 탭은</a:t>
            </a:r>
            <a:r>
              <a:rPr lang="en-US" altLang="ko-KR" sz="1600" dirty="0"/>
              <a:t>? </a:t>
            </a:r>
          </a:p>
          <a:p>
            <a:pPr marL="914400" lvl="2" indent="0">
              <a:buNone/>
            </a:pPr>
            <a:r>
              <a:rPr lang="ko-KR" altLang="en-US" sz="1400" dirty="0"/>
              <a:t>①</a:t>
            </a:r>
            <a:r>
              <a:rPr lang="en-US" altLang="ko-KR" sz="1400" dirty="0"/>
              <a:t>History </a:t>
            </a:r>
            <a:r>
              <a:rPr lang="ko-KR" altLang="en-US" sz="1400" dirty="0"/>
              <a:t>탭       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ko-KR" altLang="en-US" sz="1400" dirty="0"/>
              <a:t>②</a:t>
            </a:r>
            <a:r>
              <a:rPr lang="en-US" altLang="ko-KR" sz="1400" dirty="0"/>
              <a:t>Console </a:t>
            </a:r>
            <a:r>
              <a:rPr lang="ko-KR" altLang="en-US" sz="1400" dirty="0"/>
              <a:t>탭       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ko-KR" altLang="en-US" sz="1400" dirty="0"/>
              <a:t>③</a:t>
            </a:r>
            <a:r>
              <a:rPr lang="en-US" altLang="ko-KR" sz="1400" dirty="0"/>
              <a:t>Script </a:t>
            </a:r>
            <a:r>
              <a:rPr lang="ko-KR" altLang="en-US" sz="1400" dirty="0"/>
              <a:t>탭        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ko-KR" altLang="en-US" sz="1400" dirty="0"/>
              <a:t>④</a:t>
            </a:r>
            <a:r>
              <a:rPr lang="en-US" altLang="ko-KR" sz="1400" dirty="0"/>
              <a:t>Environment </a:t>
            </a:r>
            <a:r>
              <a:rPr lang="ko-KR" altLang="en-US" sz="1400" dirty="0"/>
              <a:t>탭</a:t>
            </a:r>
            <a:endParaRPr lang="en-US" altLang="ko-KR" sz="1400" dirty="0"/>
          </a:p>
          <a:p>
            <a:pPr marL="914400" lvl="2" indent="0">
              <a:buNone/>
            </a:pPr>
            <a:endParaRPr lang="en-US" altLang="ko-KR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D9CDC7-4937-43FA-89B7-29FE6CFA978D}"/>
              </a:ext>
            </a:extLst>
          </p:cNvPr>
          <p:cNvSpPr/>
          <p:nvPr/>
        </p:nvSpPr>
        <p:spPr>
          <a:xfrm>
            <a:off x="1358900" y="1600200"/>
            <a:ext cx="9486900" cy="2197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1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ko-Kore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01: </a:t>
            </a:r>
            <a:r>
              <a:rPr lang="ko-KR" altLang="en-US" dirty="0"/>
              <a:t>빅데이터와 </a:t>
            </a:r>
            <a:r>
              <a:rPr lang="en-US" altLang="ko-KR" dirty="0"/>
              <a:t>R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1-1 </a:t>
            </a:r>
            <a:r>
              <a:rPr lang="ko-KR" altLang="en-US" dirty="0"/>
              <a:t>빅데이터와 </a:t>
            </a:r>
            <a:r>
              <a:rPr lang="en-US" altLang="ko-KR" dirty="0"/>
              <a:t>R 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en-US" altLang="ko-KR" dirty="0"/>
              <a:t>SECTION 1-2 </a:t>
            </a:r>
            <a:r>
              <a:rPr lang="ko-KR" altLang="en-US" dirty="0"/>
              <a:t>개발 환경 설치</a:t>
            </a:r>
            <a:endParaRPr lang="en-US" altLang="ko-KR" dirty="0"/>
          </a:p>
          <a:p>
            <a:r>
              <a:rPr lang="en-US" altLang="ko-KR" dirty="0"/>
              <a:t>SECTION 1-3 R </a:t>
            </a:r>
            <a:r>
              <a:rPr lang="ko-KR" altLang="en-US" dirty="0"/>
              <a:t>스튜디오 인터페이스와 환경 설정</a:t>
            </a:r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ore-KR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01 </a:t>
            </a:r>
            <a:r>
              <a:rPr lang="ko-KR" altLang="en-US" sz="3600" b="1" dirty="0">
                <a:cs typeface="+mj-cs"/>
              </a:rPr>
              <a:t>빅데이터와 </a:t>
            </a:r>
            <a:r>
              <a:rPr lang="en-US" altLang="ko-KR" sz="3600" b="1" dirty="0">
                <a:cs typeface="+mj-cs"/>
              </a:rPr>
              <a:t>R</a:t>
            </a:r>
            <a:endParaRPr lang="ko-KR" altLang="en-US" sz="3600" b="1" dirty="0"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 </a:t>
            </a:r>
            <a:r>
              <a:rPr lang="ko-KR" altLang="en-US" sz="1600" dirty="0"/>
              <a:t>언어란</a:t>
            </a:r>
            <a:r>
              <a:rPr lang="en-US" altLang="ko-KR" sz="1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 </a:t>
            </a:r>
            <a:r>
              <a:rPr lang="ko-KR" altLang="en-US" sz="1600" dirty="0"/>
              <a:t>언어를 설치하고 개발 환경을 구성하여 코드를 실행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 </a:t>
            </a:r>
            <a:r>
              <a:rPr lang="ko-KR" altLang="en-US" sz="1600" dirty="0"/>
              <a:t>스튜디오로 코드를 작성하고 실행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1-1</a:t>
            </a:r>
            <a:r>
              <a:rPr lang="ko-KR" altLang="en-US" dirty="0"/>
              <a:t> 빅데이터와 </a:t>
            </a:r>
            <a:r>
              <a:rPr lang="en-US" altLang="ko-KR" dirty="0"/>
              <a:t>R </a:t>
            </a:r>
            <a:r>
              <a:rPr lang="ko-KR" altLang="en-US" dirty="0"/>
              <a:t>언어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빅데이터</a:t>
            </a:r>
            <a:r>
              <a:rPr lang="en-US" altLang="ko-KR" dirty="0"/>
              <a:t>(big data)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데이터 과학</a:t>
            </a:r>
            <a:r>
              <a:rPr lang="en-US" altLang="ko-KR" dirty="0"/>
              <a:t>(data science)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데이터 과학자</a:t>
            </a:r>
            <a:r>
              <a:rPr lang="en-US" altLang="ko-KR" dirty="0"/>
              <a:t>(data scientist)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CDD88-A4A3-4EBB-AFEA-30A420C9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85" y="2324392"/>
            <a:ext cx="8659690" cy="399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6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1-1</a:t>
            </a:r>
            <a:r>
              <a:rPr lang="ko-KR" altLang="en-US" dirty="0"/>
              <a:t> 빅데이터와 </a:t>
            </a:r>
            <a:r>
              <a:rPr lang="en-US" altLang="ko-KR" dirty="0"/>
              <a:t>R </a:t>
            </a:r>
            <a:r>
              <a:rPr lang="ko-KR" altLang="en-US" dirty="0"/>
              <a:t>언어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빅데이터 시대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99B82-CFB4-4AA7-AB83-90369CA7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603" y="1148862"/>
            <a:ext cx="4585395" cy="45853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D9AFFD-15FA-402E-B5F0-9024D4A1C5DF}"/>
              </a:ext>
            </a:extLst>
          </p:cNvPr>
          <p:cNvSpPr txBox="1"/>
          <p:nvPr/>
        </p:nvSpPr>
        <p:spPr>
          <a:xfrm>
            <a:off x="2420816" y="5810296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온라인에서 매분마다 일어나는 일</a:t>
            </a:r>
          </a:p>
        </p:txBody>
      </p:sp>
    </p:spTree>
    <p:extLst>
      <p:ext uri="{BB962C8B-B14F-4D97-AF65-F5344CB8AC3E}">
        <p14:creationId xmlns:p14="http://schemas.microsoft.com/office/powerpoint/2010/main" val="369335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1-1</a:t>
            </a:r>
            <a:r>
              <a:rPr lang="ko-KR" altLang="en-US" dirty="0"/>
              <a:t> 빅데이터와 </a:t>
            </a:r>
            <a:r>
              <a:rPr lang="en-US" altLang="ko-KR" dirty="0"/>
              <a:t>R </a:t>
            </a:r>
            <a:r>
              <a:rPr lang="ko-KR" altLang="en-US" dirty="0"/>
              <a:t>언어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구글</a:t>
            </a:r>
            <a:endParaRPr lang="en-US" altLang="ko-KR" dirty="0"/>
          </a:p>
          <a:p>
            <a:pPr lvl="1"/>
            <a:r>
              <a:rPr lang="ko-KR" altLang="en-US" dirty="0"/>
              <a:t>구글 파일 시스템</a:t>
            </a:r>
            <a:r>
              <a:rPr lang="en-US" altLang="ko-KR" dirty="0"/>
              <a:t>(GFS; Google File System): </a:t>
            </a:r>
            <a:r>
              <a:rPr lang="ko-KR" altLang="en-US" dirty="0"/>
              <a:t>분산 파일 시스템</a:t>
            </a:r>
            <a:endParaRPr lang="en-US" altLang="ko-KR" dirty="0"/>
          </a:p>
          <a:p>
            <a:pPr lvl="1"/>
            <a:r>
              <a:rPr lang="ko-KR" altLang="en-US" dirty="0"/>
              <a:t>빅테이블</a:t>
            </a:r>
            <a:r>
              <a:rPr lang="en-US" altLang="ko-KR" dirty="0"/>
              <a:t>(Bigtable): </a:t>
            </a:r>
            <a:r>
              <a:rPr lang="ko-KR" altLang="en-US" dirty="0"/>
              <a:t>분산 스토리지 시스템</a:t>
            </a:r>
            <a:endParaRPr lang="en-US" altLang="ko-KR" dirty="0"/>
          </a:p>
          <a:p>
            <a:pPr lvl="1"/>
            <a:r>
              <a:rPr lang="ko-KR" altLang="en-US" dirty="0"/>
              <a:t>맵리듀스</a:t>
            </a:r>
            <a:r>
              <a:rPr lang="en-US" altLang="ko-KR" dirty="0"/>
              <a:t>(MapReduce): </a:t>
            </a:r>
            <a:r>
              <a:rPr lang="ko-KR" altLang="en-US" dirty="0"/>
              <a:t>분산 데이터 처리</a:t>
            </a:r>
            <a:endParaRPr lang="en-US" altLang="ko-KR" dirty="0"/>
          </a:p>
          <a:p>
            <a:r>
              <a:rPr lang="ko-KR" altLang="en-US" dirty="0"/>
              <a:t>야후</a:t>
            </a:r>
            <a:endParaRPr lang="en-US" altLang="ko-KR" dirty="0"/>
          </a:p>
          <a:p>
            <a:pPr lvl="1"/>
            <a:r>
              <a:rPr lang="ko-KR" altLang="en-US" dirty="0"/>
              <a:t>하둡</a:t>
            </a:r>
            <a:r>
              <a:rPr lang="en-US" altLang="ko-KR" dirty="0"/>
              <a:t>(Hadoop): </a:t>
            </a:r>
            <a:r>
              <a:rPr lang="ko-KR" altLang="en-US" dirty="0"/>
              <a:t>분산 처리 프레임워크</a:t>
            </a:r>
            <a:endParaRPr lang="en-US" altLang="ko-KR" dirty="0"/>
          </a:p>
          <a:p>
            <a:r>
              <a:rPr lang="ko-KR" altLang="en-US" dirty="0"/>
              <a:t>데이터 분석 도구</a:t>
            </a:r>
            <a:endParaRPr lang="en-US" altLang="ko-KR" dirty="0"/>
          </a:p>
          <a:p>
            <a:pPr lvl="1"/>
            <a:r>
              <a:rPr lang="en-US" altLang="ko-KR" dirty="0"/>
              <a:t>SPSS</a:t>
            </a:r>
          </a:p>
          <a:p>
            <a:pPr lvl="1"/>
            <a:r>
              <a:rPr lang="en-US" altLang="ko-KR" dirty="0"/>
              <a:t>SAS</a:t>
            </a:r>
          </a:p>
          <a:p>
            <a:pPr lvl="1"/>
            <a:r>
              <a:rPr lang="en-US" altLang="ko-KR" dirty="0"/>
              <a:t>R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60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1-1</a:t>
            </a:r>
            <a:r>
              <a:rPr lang="ko-KR" altLang="en-US" dirty="0"/>
              <a:t> 빅데이터와 </a:t>
            </a:r>
            <a:r>
              <a:rPr lang="en-US" altLang="ko-KR" dirty="0"/>
              <a:t>R </a:t>
            </a:r>
            <a:r>
              <a:rPr lang="ko-KR" altLang="en-US" dirty="0"/>
              <a:t>언어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언어</a:t>
            </a:r>
            <a:r>
              <a:rPr lang="en-US" altLang="ko-KR" dirty="0"/>
              <a:t>(</a:t>
            </a:r>
            <a:r>
              <a:rPr lang="ko-KR" altLang="en-US" dirty="0"/>
              <a:t>이후 </a:t>
            </a:r>
            <a:r>
              <a:rPr lang="en-US" altLang="ko-KR" dirty="0"/>
              <a:t>R)</a:t>
            </a:r>
            <a:r>
              <a:rPr lang="ko-KR" altLang="en-US" dirty="0"/>
              <a:t>는 뉴질랜드 오클랜드 대학의 로버트 젠틀맨</a:t>
            </a:r>
            <a:r>
              <a:rPr lang="en-US" altLang="ko-KR" dirty="0"/>
              <a:t>(Robert Gentleman)</a:t>
            </a:r>
            <a:r>
              <a:rPr lang="ko-KR" altLang="en-US" dirty="0"/>
              <a:t>과 로스 이하카</a:t>
            </a:r>
            <a:r>
              <a:rPr lang="en-US" altLang="ko-KR" dirty="0"/>
              <a:t>(Ross Ihaka)</a:t>
            </a:r>
            <a:r>
              <a:rPr lang="ko-KR" altLang="en-US" dirty="0"/>
              <a:t>에 의해 시작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A59789F-92CA-4DB5-97AC-303784452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95637"/>
              </p:ext>
            </p:extLst>
          </p:nvPr>
        </p:nvGraphicFramePr>
        <p:xfrm>
          <a:off x="1785816" y="2467818"/>
          <a:ext cx="85900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184">
                  <a:extLst>
                    <a:ext uri="{9D8B030D-6E8A-4147-A177-3AD203B41FA5}">
                      <a16:colId xmlns:a16="http://schemas.microsoft.com/office/drawing/2014/main" val="3612042538"/>
                    </a:ext>
                  </a:extLst>
                </a:gridCol>
                <a:gridCol w="3155950">
                  <a:extLst>
                    <a:ext uri="{9D8B030D-6E8A-4147-A177-3AD203B41FA5}">
                      <a16:colId xmlns:a16="http://schemas.microsoft.com/office/drawing/2014/main" val="1443922515"/>
                    </a:ext>
                  </a:extLst>
                </a:gridCol>
                <a:gridCol w="3155950">
                  <a:extLst>
                    <a:ext uri="{9D8B030D-6E8A-4147-A177-3AD203B41FA5}">
                      <a16:colId xmlns:a16="http://schemas.microsoft.com/office/drawing/2014/main" val="335066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파이썬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6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무료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오픈 소스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무료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오픈 소스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41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유연성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통계 분석에 특화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범용 프로그래밍 언어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98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처리 속도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느림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에 비해 빠름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1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시각화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강력한 시각화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에 비해 난해한 시각화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62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학습 난이도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쉬움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쉬움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98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개발 도구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Rgui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R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스튜디오 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파이참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비주얼 스튜디오 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89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34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21690</TotalTime>
  <Words>2757</Words>
  <Application>Microsoft Office PowerPoint</Application>
  <PresentationFormat>와이드스크린</PresentationFormat>
  <Paragraphs>355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YoonV YoonMyungjo100Std_OTF</vt:lpstr>
      <vt:lpstr>맑은 고딕</vt:lpstr>
      <vt:lpstr>맑은 고딕</vt:lpstr>
      <vt:lpstr>시스템 서체</vt:lpstr>
      <vt:lpstr>Arial</vt:lpstr>
      <vt:lpstr>Calibri</vt:lpstr>
      <vt:lpstr>Wingdings</vt:lpstr>
      <vt:lpstr>Office 테마</vt:lpstr>
      <vt:lpstr>혼자 공부하는 R 데이터 분석</vt:lpstr>
      <vt:lpstr>시작하기전에</vt:lpstr>
      <vt:lpstr>이 책의 학습 목표</vt:lpstr>
      <vt:lpstr>Contents</vt:lpstr>
      <vt:lpstr>PowerPoint 프레젠테이션</vt:lpstr>
      <vt:lpstr>SECTION 1-1 빅데이터와 R 언어 (1)</vt:lpstr>
      <vt:lpstr>SECTION 1-1 빅데이터와 R 언어 (2)</vt:lpstr>
      <vt:lpstr>SECTION 1-1 빅데이터와 R 언어 (3)</vt:lpstr>
      <vt:lpstr>SECTION 1-1 빅데이터와 R 언어 (4)</vt:lpstr>
      <vt:lpstr>SECTION 1-1 빅데이터와 R 언어 (5)</vt:lpstr>
      <vt:lpstr>[마무리①]</vt:lpstr>
      <vt:lpstr>[마무리②]</vt:lpstr>
      <vt:lpstr>SECTION 1-2 개발 환경 설치 (1)</vt:lpstr>
      <vt:lpstr>SECTION 1-2 개발 환경 설치 (2)</vt:lpstr>
      <vt:lpstr>SECTION 1-2 개발 환경 설치 (3)</vt:lpstr>
      <vt:lpstr>SECTION 1-2 개발 환경 설치 (4)</vt:lpstr>
      <vt:lpstr>SECTION 1-2 개발 환경 설치 (5)</vt:lpstr>
      <vt:lpstr>SECTION 1-2 개발 환경 설치 (6)</vt:lpstr>
      <vt:lpstr>SECTION 1-2 개발 환경 설치 (7)</vt:lpstr>
      <vt:lpstr>[마무리①]</vt:lpstr>
      <vt:lpstr>[마무리②]</vt:lpstr>
      <vt:lpstr>SECTION 1-3 R 스튜디오 인터페이스와 환경 설정 (1)</vt:lpstr>
      <vt:lpstr>SECTION 1-3 R 스튜디오 인터페이스와 환경 설정 (2)</vt:lpstr>
      <vt:lpstr>SECTION 1-3 R 스튜디오 인터페이스와 환경 설정 (3)</vt:lpstr>
      <vt:lpstr>SECTION 1-3 R 스튜디오 인터페이스와 환경 설정 (4)</vt:lpstr>
      <vt:lpstr>SECTION 1-3 R 스튜디오 인터페이스와 환경 설정 (5)</vt:lpstr>
      <vt:lpstr>SECTION 1-3 R 스튜디오 인터페이스와 환경 설정 (6)</vt:lpstr>
      <vt:lpstr>SECTION 1-3 R 스튜디오 인터페이스와 환경 설정 (7)</vt:lpstr>
      <vt:lpstr>SECTION 1-3 R 스튜디오 인터페이스와 환경 설정 (8)</vt:lpstr>
      <vt:lpstr>[마무리①]</vt:lpstr>
      <vt:lpstr>[마무리②]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HanbitMedia(K)</cp:lastModifiedBy>
  <cp:revision>443</cp:revision>
  <dcterms:created xsi:type="dcterms:W3CDTF">2020-01-31T07:25:46Z</dcterms:created>
  <dcterms:modified xsi:type="dcterms:W3CDTF">2022-03-01T23:28:28Z</dcterms:modified>
</cp:coreProperties>
</file>