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413" r:id="rId8"/>
    <p:sldId id="2414" r:id="rId9"/>
    <p:sldId id="2415" r:id="rId10"/>
    <p:sldId id="2416" r:id="rId11"/>
    <p:sldId id="2417" r:id="rId12"/>
    <p:sldId id="2403" r:id="rId13"/>
    <p:sldId id="2412" r:id="rId14"/>
    <p:sldId id="2422" r:id="rId15"/>
    <p:sldId id="2421" r:id="rId16"/>
    <p:sldId id="2423" r:id="rId17"/>
    <p:sldId id="2424" r:id="rId18"/>
    <p:sldId id="2425" r:id="rId19"/>
    <p:sldId id="2426" r:id="rId20"/>
    <p:sldId id="2427" r:id="rId21"/>
    <p:sldId id="2428" r:id="rId22"/>
    <p:sldId id="2429" r:id="rId23"/>
    <p:sldId id="2430" r:id="rId24"/>
    <p:sldId id="2431" r:id="rId25"/>
    <p:sldId id="2432" r:id="rId26"/>
    <p:sldId id="2433" r:id="rId27"/>
    <p:sldId id="2434" r:id="rId28"/>
    <p:sldId id="2435" r:id="rId29"/>
    <p:sldId id="2436" r:id="rId30"/>
    <p:sldId id="2437" r:id="rId31"/>
    <p:sldId id="2419" r:id="rId32"/>
    <p:sldId id="2420" r:id="rId33"/>
    <p:sldId id="243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20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61" d="100"/>
          <a:sy n="161" d="100"/>
        </p:scale>
        <p:origin x="144" y="282"/>
      </p:cViewPr>
      <p:guideLst>
        <p:guide orient="horz" pos="2296"/>
        <p:guide pos="3840"/>
        <p:guide pos="3999"/>
        <p:guide orient="horz" pos="2568"/>
        <p:guide pos="960"/>
        <p:guide orient="horz" pos="1820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</a:t>
            </a:r>
            <a:r>
              <a:rPr lang="en-US" altLang="ko-KR" sz="4400" dirty="0"/>
              <a:t>R </a:t>
            </a:r>
            <a:r>
              <a:rPr lang="ko-KR" altLang="en-US" sz="4400" dirty="0"/>
              <a:t>데이터 분석</a:t>
            </a:r>
            <a:endParaRPr lang="ko-Kore-KR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02 </a:t>
            </a:r>
            <a:r>
              <a:rPr lang="ko-KR" altLang="en-US" dirty="0"/>
              <a:t>데이터 분석을 위한 기본 다지기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56870-B1F1-442D-B95C-C6CC3DE1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00" y="1037947"/>
            <a:ext cx="2652748" cy="3620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데이터 분석 과정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BD8F3-FC91-4CEB-9738-F6E7F884BF64}"/>
              </a:ext>
            </a:extLst>
          </p:cNvPr>
          <p:cNvSpPr txBox="1"/>
          <p:nvPr/>
        </p:nvSpPr>
        <p:spPr>
          <a:xfrm>
            <a:off x="2727325" y="5950934"/>
            <a:ext cx="6866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도서명 변수를 기준으로 출판사 정보와 저자 정보를 병합하여 데이터를 가공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3AAD6-3723-49A0-8F38-168CBA57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849632"/>
            <a:ext cx="3550397" cy="2127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403A9E-BBA0-4660-8D81-CC26D08B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3" y="904572"/>
            <a:ext cx="3530636" cy="2094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799A4D-BAFC-4946-AEBA-87E55D90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228" y="3640442"/>
            <a:ext cx="4676775" cy="2114429"/>
          </a:xfrm>
          <a:prstGeom prst="rect">
            <a:avLst/>
          </a:prstGeo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A1204922-C3E2-4B8F-9547-9AF5D29977F0}"/>
              </a:ext>
            </a:extLst>
          </p:cNvPr>
          <p:cNvSpPr/>
          <p:nvPr/>
        </p:nvSpPr>
        <p:spPr>
          <a:xfrm>
            <a:off x="5702300" y="1619324"/>
            <a:ext cx="393700" cy="393700"/>
          </a:xfrm>
          <a:prstGeom prst="plus">
            <a:avLst>
              <a:gd name="adj" fmla="val 3635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FB001E7-20FF-46D4-838B-0255ED02EA3C}"/>
              </a:ext>
            </a:extLst>
          </p:cNvPr>
          <p:cNvSpPr/>
          <p:nvPr/>
        </p:nvSpPr>
        <p:spPr>
          <a:xfrm rot="5400000">
            <a:off x="5756388" y="3169365"/>
            <a:ext cx="285523" cy="37847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0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데이터 분석 과정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분석하기</a:t>
            </a:r>
            <a:endParaRPr lang="en-US" altLang="ko-KR" dirty="0"/>
          </a:p>
          <a:p>
            <a:pPr lvl="1"/>
            <a:r>
              <a:rPr lang="ko-KR" altLang="en-US" dirty="0"/>
              <a:t>데이터 분석은 데이터 가공을 거쳐 준비한 데이터를 이용하여 다양한 분석을 시행하는 단계</a:t>
            </a:r>
            <a:endParaRPr lang="en-US" altLang="ko-KR" dirty="0"/>
          </a:p>
          <a:p>
            <a:pPr lvl="1"/>
            <a:r>
              <a:rPr lang="ko-KR" altLang="en-US" dirty="0"/>
              <a:t>주로 선행하는 방식은 데이터 분포를 확인하기 위해 기술통계량</a:t>
            </a:r>
            <a:r>
              <a:rPr lang="en-US" altLang="ko-KR" dirty="0"/>
              <a:t>(</a:t>
            </a:r>
            <a:r>
              <a:rPr lang="ko-KR" altLang="en-US" dirty="0"/>
              <a:t>빈도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이상치 등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데이터를 파악하고</a:t>
            </a:r>
            <a:r>
              <a:rPr lang="en-US" altLang="ko-KR" dirty="0"/>
              <a:t>, </a:t>
            </a:r>
            <a:r>
              <a:rPr lang="ko-KR" altLang="en-US" dirty="0"/>
              <a:t>다양한 그래프를 그려 보면서 패턴 및 분포를 확인하는 시각화 방법</a:t>
            </a:r>
            <a:endParaRPr lang="en-US" altLang="ko-KR" dirty="0"/>
          </a:p>
          <a:p>
            <a:pPr lvl="1"/>
            <a:r>
              <a:rPr lang="ko-KR" altLang="en-US" dirty="0"/>
              <a:t>데이터 분포 확인은 사전 단계인 데이터 준비 단계에서 진행하기도 함</a:t>
            </a:r>
            <a:endParaRPr lang="en-US" altLang="ko-KR" dirty="0"/>
          </a:p>
          <a:p>
            <a:pPr lvl="1"/>
            <a:r>
              <a:rPr lang="ko-KR" altLang="en-US" dirty="0"/>
              <a:t>이런 과정을 거치며 가설에 따라 적용할 수 있는 분석 방법론을 실제로 적용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결론 도출하기</a:t>
            </a:r>
          </a:p>
          <a:p>
            <a:pPr lvl="1"/>
            <a:r>
              <a:rPr lang="ko-KR" altLang="en-US" dirty="0"/>
              <a:t>다양한 통계량을 통해 가설을 검정하고 의미 있는 결과를 정리하여 최종 결과를 도출하면 데이터 </a:t>
            </a:r>
            <a:br>
              <a:rPr lang="en-US" altLang="ko-KR" dirty="0"/>
            </a:br>
            <a:r>
              <a:rPr lang="ko-KR" altLang="en-US" dirty="0"/>
              <a:t>분석을 위한 일련의 과정이 마무리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64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분석 설계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어떤 주제에 대해 분석을 어떻게 할지 계획을 수립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준비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분석에 필요한 데이터를 수집하고 파악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u="none" strike="noStrike" baseline="0" dirty="0">
                <a:solidFill>
                  <a:srgbClr val="000000"/>
                </a:solidFill>
                <a:latin typeface="YoonV YoonMyungjo100Std_OTF"/>
              </a:rPr>
              <a:t>데이터 가공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불필요한 변수를 제거하고 분석에 필요한 데이터로 변환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분석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통계와 시각화 등 다양한 분석 방법을 적용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결론 도출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가설을 검정하고 결과를 정리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0972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중 데이터 분석 과정에 대해 올바르게 설명한 것은 무엇인가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ko-KR" altLang="en-US" dirty="0"/>
              <a:t>① 데이터 분석 과정은 한 번의 주기로 끝난다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② 데이터 분석은 시각화로 표현해야 한다</a:t>
            </a:r>
            <a:r>
              <a:rPr lang="en-US" altLang="ko-KR" dirty="0"/>
              <a:t>    </a:t>
            </a:r>
          </a:p>
          <a:p>
            <a:pPr marL="914400" lvl="2" indent="0">
              <a:buNone/>
            </a:pPr>
            <a:r>
              <a:rPr lang="ko-KR" altLang="en-US" dirty="0"/>
              <a:t>③ 수집한 데이터를 제거하거나 추출해서 사용해서는 안 된다</a:t>
            </a:r>
            <a:r>
              <a:rPr lang="en-US" altLang="ko-KR" dirty="0"/>
              <a:t>   </a:t>
            </a:r>
          </a:p>
          <a:p>
            <a:pPr marL="914400" lvl="2" indent="0">
              <a:buNone/>
            </a:pPr>
            <a:r>
              <a:rPr lang="ko-KR" altLang="en-US" dirty="0"/>
              <a:t>④ 설정한 가설을 검정하는 과정은 생략해도 된다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⑤ </a:t>
            </a:r>
            <a:r>
              <a:rPr lang="ko-KR" altLang="en-US" dirty="0"/>
              <a:t>데이터 분석은 데이터로 예측하거나 일어날 상황에 대한 근거 자료를 준비하는 과정이다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데이터 분석 과정과 설명을 올바르게 연결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ko-KR" altLang="en-US" dirty="0"/>
              <a:t>① 데이터 준비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	</a:t>
            </a:r>
            <a:r>
              <a:rPr lang="ko-KR" altLang="en-US" dirty="0"/>
              <a:t>● 불필요한 변수를 제거   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② 데이터 가공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	</a:t>
            </a:r>
            <a:r>
              <a:rPr lang="ko-KR" altLang="en-US" dirty="0"/>
              <a:t>● 분석할 데이터를 수집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③ </a:t>
            </a:r>
            <a:r>
              <a:rPr lang="ko-KR" altLang="en-US" dirty="0"/>
              <a:t>데이터 분석 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	</a:t>
            </a:r>
            <a:r>
              <a:rPr lang="ko-KR" altLang="en-US" dirty="0"/>
              <a:t>● 가설을 검정하고 결과를 도출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④ </a:t>
            </a:r>
            <a:r>
              <a:rPr lang="ko-KR" altLang="en-US" dirty="0"/>
              <a:t>결론 도출</a:t>
            </a:r>
            <a:r>
              <a:rPr lang="en-US" altLang="ko-KR" dirty="0"/>
              <a:t>	</a:t>
            </a:r>
            <a:r>
              <a:rPr lang="ko-KR" altLang="en-US" dirty="0"/>
              <a:t>● </a:t>
            </a:r>
            <a:r>
              <a:rPr lang="en-US" altLang="ko-KR" dirty="0"/>
              <a:t>		</a:t>
            </a:r>
            <a:r>
              <a:rPr lang="ko-KR" altLang="en-US" dirty="0"/>
              <a:t>● 통계와 시각화 등 다양한 분석 방법을 적용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609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공공 데이터 사이트에서 데이터 분석에 필요한 데이터를 가져와 다음과 같은 단계로 데이터 분석 설계를 실습</a:t>
            </a:r>
            <a:endParaRPr lang="en-US" altLang="ko-KR" sz="1600" dirty="0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7B9834E-A204-4225-A662-AD6636D8CF7C}"/>
              </a:ext>
            </a:extLst>
          </p:cNvPr>
          <p:cNvSpPr/>
          <p:nvPr/>
        </p:nvSpPr>
        <p:spPr>
          <a:xfrm rot="5400000">
            <a:off x="1735138" y="1404938"/>
            <a:ext cx="758824" cy="1409700"/>
          </a:xfrm>
          <a:prstGeom prst="chevron">
            <a:avLst>
              <a:gd name="adj" fmla="val 233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27A1C639-6087-491D-8C2A-7D44E8008B34}"/>
              </a:ext>
            </a:extLst>
          </p:cNvPr>
          <p:cNvSpPr/>
          <p:nvPr/>
        </p:nvSpPr>
        <p:spPr>
          <a:xfrm rot="5400000">
            <a:off x="1735138" y="2254250"/>
            <a:ext cx="758824" cy="1409700"/>
          </a:xfrm>
          <a:prstGeom prst="chevron">
            <a:avLst>
              <a:gd name="adj" fmla="val 233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7191E20-AFC7-4E8B-B225-C2C24BE2B236}"/>
              </a:ext>
            </a:extLst>
          </p:cNvPr>
          <p:cNvSpPr/>
          <p:nvPr/>
        </p:nvSpPr>
        <p:spPr>
          <a:xfrm rot="5400000">
            <a:off x="1174673" y="3664027"/>
            <a:ext cx="1879754" cy="1409700"/>
          </a:xfrm>
          <a:prstGeom prst="chevron">
            <a:avLst>
              <a:gd name="adj" fmla="val 1160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695F31F-26FE-4448-81A6-378F643DDA33}"/>
              </a:ext>
            </a:extLst>
          </p:cNvPr>
          <p:cNvSpPr/>
          <p:nvPr/>
        </p:nvSpPr>
        <p:spPr>
          <a:xfrm rot="5400000">
            <a:off x="1776759" y="5028665"/>
            <a:ext cx="758824" cy="1409700"/>
          </a:xfrm>
          <a:prstGeom prst="chevron">
            <a:avLst>
              <a:gd name="adj" fmla="val 2332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F663-DD6C-4712-9CD2-54B39C51DF5B}"/>
              </a:ext>
            </a:extLst>
          </p:cNvPr>
          <p:cNvSpPr txBox="1"/>
          <p:nvPr/>
        </p:nvSpPr>
        <p:spPr>
          <a:xfrm>
            <a:off x="1588604" y="1993506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주제 선정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4A682-6FDB-496F-B5BD-1C0D13011152}"/>
              </a:ext>
            </a:extLst>
          </p:cNvPr>
          <p:cNvSpPr txBox="1"/>
          <p:nvPr/>
        </p:nvSpPr>
        <p:spPr>
          <a:xfrm>
            <a:off x="1588604" y="279181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가설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ECE62-B397-491B-8E5E-6066BF8423AA}"/>
              </a:ext>
            </a:extLst>
          </p:cNvPr>
          <p:cNvSpPr txBox="1"/>
          <p:nvPr/>
        </p:nvSpPr>
        <p:spPr>
          <a:xfrm>
            <a:off x="1588604" y="4081927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분석 가능</a:t>
            </a:r>
            <a:endParaRPr lang="en-US" altLang="ko-KR" sz="1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ko-KR" alt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변수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CA7C7-36EA-4DD3-A9B3-F3875F00997D}"/>
              </a:ext>
            </a:extLst>
          </p:cNvPr>
          <p:cNvSpPr txBox="1"/>
          <p:nvPr/>
        </p:nvSpPr>
        <p:spPr>
          <a:xfrm>
            <a:off x="1588604" y="5601521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분석 항목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5A20A-F00D-4879-8CD3-8516EE7C1E17}"/>
              </a:ext>
            </a:extLst>
          </p:cNvPr>
          <p:cNvSpPr/>
          <p:nvPr/>
        </p:nvSpPr>
        <p:spPr>
          <a:xfrm>
            <a:off x="2998304" y="1730376"/>
            <a:ext cx="7239000" cy="60168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F892-C39D-4507-B4B4-B96914B76131}"/>
              </a:ext>
            </a:extLst>
          </p:cNvPr>
          <p:cNvSpPr/>
          <p:nvPr/>
        </p:nvSpPr>
        <p:spPr>
          <a:xfrm>
            <a:off x="2998304" y="2599919"/>
            <a:ext cx="7239000" cy="60168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D904C-DA60-4A9E-A608-41A8C7CD2703}"/>
              </a:ext>
            </a:extLst>
          </p:cNvPr>
          <p:cNvSpPr/>
          <p:nvPr/>
        </p:nvSpPr>
        <p:spPr>
          <a:xfrm>
            <a:off x="2998304" y="3475015"/>
            <a:ext cx="7239000" cy="1647323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ABD916-2C86-4553-B7E8-78D9A5580C44}"/>
              </a:ext>
            </a:extLst>
          </p:cNvPr>
          <p:cNvSpPr/>
          <p:nvPr/>
        </p:nvSpPr>
        <p:spPr>
          <a:xfrm>
            <a:off x="2998304" y="5338391"/>
            <a:ext cx="7239000" cy="60168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3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대부분의 데이터는 행</a:t>
            </a:r>
            <a:r>
              <a:rPr lang="en-US" altLang="ko-KR" dirty="0"/>
              <a:t>(row)</a:t>
            </a:r>
            <a:r>
              <a:rPr lang="ko-KR" altLang="en-US" dirty="0"/>
              <a:t>과 열</a:t>
            </a:r>
            <a:r>
              <a:rPr lang="en-US" altLang="ko-KR" dirty="0"/>
              <a:t>(column)</a:t>
            </a:r>
            <a:r>
              <a:rPr lang="ko-KR" altLang="en-US" dirty="0"/>
              <a:t>로 이루어진 </a:t>
            </a:r>
            <a:r>
              <a:rPr lang="en-US" altLang="ko-KR" dirty="0" err="1"/>
              <a:t>n×m</a:t>
            </a:r>
            <a:r>
              <a:rPr lang="en-US" altLang="ko-KR" dirty="0"/>
              <a:t> </a:t>
            </a:r>
            <a:r>
              <a:rPr lang="ko-KR" altLang="en-US" dirty="0"/>
              <a:t>형태의 데이터 세트</a:t>
            </a:r>
            <a:r>
              <a:rPr lang="en-US" altLang="ko-KR" dirty="0"/>
              <a:t>(data set)</a:t>
            </a:r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:</a:t>
            </a:r>
            <a:r>
              <a:rPr lang="ko-KR" altLang="en-US" dirty="0"/>
              <a:t> 데이터의 관측치</a:t>
            </a:r>
            <a:r>
              <a:rPr lang="en-US" altLang="ko-KR" dirty="0"/>
              <a:t>(observations)</a:t>
            </a:r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: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ko-KR" altLang="en-US" dirty="0"/>
              <a:t>값</a:t>
            </a:r>
            <a:r>
              <a:rPr lang="en-US" altLang="ko-KR" dirty="0"/>
              <a:t>(value): </a:t>
            </a:r>
            <a:r>
              <a:rPr lang="ko-KR" altLang="en-US" dirty="0"/>
              <a:t>행과 열에 들어가는 데이터</a:t>
            </a:r>
          </a:p>
          <a:p>
            <a:pPr lvl="1"/>
            <a:r>
              <a:rPr lang="ko-KR" altLang="en-US" dirty="0"/>
              <a:t>테이블</a:t>
            </a:r>
            <a:r>
              <a:rPr lang="en-US" altLang="ko-KR" dirty="0"/>
              <a:t>(table): </a:t>
            </a:r>
            <a:r>
              <a:rPr lang="ko-KR" altLang="en-US" dirty="0"/>
              <a:t>행과 열의 데이터 세트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73FC4-8C1F-4749-A67E-5FDDA013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91" y="3103269"/>
            <a:ext cx="8902244" cy="336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4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구조 간 관계 및 데이터 유형</a:t>
            </a:r>
            <a:endParaRPr lang="en-US" altLang="ko-KR" dirty="0"/>
          </a:p>
          <a:p>
            <a:pPr lvl="1"/>
            <a:r>
              <a:rPr lang="ko-KR" altLang="en-US" dirty="0"/>
              <a:t>데이터 구조 간 관계</a:t>
            </a:r>
            <a:endParaRPr lang="en-US" altLang="ko-KR" dirty="0"/>
          </a:p>
          <a:p>
            <a:pPr lvl="2"/>
            <a:r>
              <a:rPr lang="ko-KR" altLang="en-US" dirty="0"/>
              <a:t>벡터</a:t>
            </a:r>
            <a:r>
              <a:rPr lang="en-US" altLang="ko-KR" dirty="0"/>
              <a:t>: </a:t>
            </a:r>
            <a:r>
              <a:rPr lang="ko-KR" altLang="en-US" dirty="0"/>
              <a:t>한 가지 데이터 유형으로 구성된</a:t>
            </a:r>
            <a:r>
              <a:rPr lang="en-US" altLang="ko-KR" dirty="0"/>
              <a:t>1 </a:t>
            </a:r>
            <a:r>
              <a:rPr lang="ko-KR" altLang="en-US" dirty="0"/>
              <a:t>차원 구조의 데이터</a:t>
            </a:r>
            <a:endParaRPr lang="en-US" altLang="ko-KR" dirty="0"/>
          </a:p>
          <a:p>
            <a:pPr lvl="2"/>
            <a:r>
              <a:rPr lang="ko-KR" altLang="en-US" dirty="0"/>
              <a:t>행렬</a:t>
            </a:r>
            <a:r>
              <a:rPr lang="en-US" altLang="ko-KR" dirty="0"/>
              <a:t>: </a:t>
            </a:r>
            <a:r>
              <a:rPr lang="ko-KR" altLang="en-US" dirty="0"/>
              <a:t>한 가지 데이터 유형으로 구성된</a:t>
            </a:r>
            <a:r>
              <a:rPr lang="en-US" altLang="ko-KR" dirty="0"/>
              <a:t>2 </a:t>
            </a:r>
            <a:r>
              <a:rPr lang="ko-KR" altLang="en-US" dirty="0"/>
              <a:t>차원 구조의 데이터</a:t>
            </a:r>
            <a:endParaRPr lang="en-US" altLang="ko-KR" dirty="0"/>
          </a:p>
          <a:p>
            <a:pPr lvl="2"/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행렬을 </a:t>
            </a:r>
            <a:r>
              <a:rPr lang="en-US" altLang="ko-KR" dirty="0"/>
              <a:t>n</a:t>
            </a:r>
            <a:r>
              <a:rPr lang="ko-KR" altLang="en-US" dirty="0"/>
              <a:t>차원으로 확대한 구조의 데이터</a:t>
            </a:r>
            <a:endParaRPr lang="en-US" altLang="ko-KR" dirty="0"/>
          </a:p>
          <a:p>
            <a:pPr lvl="2"/>
            <a:r>
              <a:rPr lang="ko-KR" altLang="en-US" dirty="0"/>
              <a:t>리스트</a:t>
            </a:r>
            <a:r>
              <a:rPr lang="en-US" altLang="ko-KR" dirty="0"/>
              <a:t>: </a:t>
            </a:r>
            <a:r>
              <a:rPr lang="ko-KR" altLang="en-US" dirty="0"/>
              <a:t>숫자형 벡터</a:t>
            </a:r>
            <a:r>
              <a:rPr lang="en-US" altLang="ko-KR" dirty="0"/>
              <a:t>, </a:t>
            </a:r>
            <a:r>
              <a:rPr lang="ko-KR" altLang="en-US" dirty="0"/>
              <a:t>문자형 벡터 등 여러 데이터 유형이 포함된</a:t>
            </a:r>
            <a:r>
              <a:rPr lang="en-US" altLang="ko-KR" dirty="0"/>
              <a:t>1 </a:t>
            </a:r>
            <a:r>
              <a:rPr lang="ko-KR" altLang="en-US" dirty="0"/>
              <a:t>차원 구조의 데이터</a:t>
            </a:r>
            <a:endParaRPr lang="en-US" altLang="ko-KR" dirty="0"/>
          </a:p>
          <a:p>
            <a:pPr lvl="2"/>
            <a:r>
              <a:rPr lang="ko-KR" altLang="en-US" dirty="0"/>
              <a:t>데이터 프레임</a:t>
            </a:r>
            <a:r>
              <a:rPr lang="en-US" altLang="ko-KR" dirty="0"/>
              <a:t>: </a:t>
            </a:r>
            <a:r>
              <a:rPr lang="ko-KR" altLang="en-US" dirty="0"/>
              <a:t>리스트를 </a:t>
            </a:r>
            <a:r>
              <a:rPr lang="en-US" altLang="ko-KR" dirty="0"/>
              <a:t>2</a:t>
            </a:r>
            <a:r>
              <a:rPr lang="ko-KR" altLang="en-US" dirty="0"/>
              <a:t>차원으로 확대한 구조의 데이터</a:t>
            </a:r>
            <a:endParaRPr lang="en-US" altLang="ko-KR" dirty="0"/>
          </a:p>
          <a:p>
            <a:pPr lvl="1"/>
            <a:r>
              <a:rPr lang="ko-KR" altLang="en-US" dirty="0"/>
              <a:t>데이터 유형</a:t>
            </a:r>
            <a:endParaRPr lang="en-US" altLang="ko-KR" dirty="0"/>
          </a:p>
          <a:p>
            <a:pPr lvl="2"/>
            <a:r>
              <a:rPr lang="ko-KR" altLang="en-US" dirty="0"/>
              <a:t>숫자형</a:t>
            </a:r>
            <a:r>
              <a:rPr lang="en-US" altLang="ko-KR" dirty="0"/>
              <a:t>: </a:t>
            </a:r>
            <a:r>
              <a:rPr lang="ko-KR" altLang="en-US" dirty="0"/>
              <a:t>숫자로만 이루어진 데이터</a:t>
            </a:r>
            <a:endParaRPr lang="en-US" altLang="ko-KR" dirty="0"/>
          </a:p>
          <a:p>
            <a:pPr lvl="2"/>
            <a:r>
              <a:rPr lang="ko-KR" altLang="en-US" dirty="0"/>
              <a:t>문자형</a:t>
            </a:r>
            <a:r>
              <a:rPr lang="en-US" altLang="ko-KR" dirty="0"/>
              <a:t>: </a:t>
            </a:r>
            <a:r>
              <a:rPr lang="ko-KR" altLang="en-US" dirty="0"/>
              <a:t>문자로만 이루어진 데이터</a:t>
            </a:r>
            <a:endParaRPr lang="en-US" altLang="ko-KR" dirty="0"/>
          </a:p>
          <a:p>
            <a:pPr lvl="2"/>
            <a:r>
              <a:rPr lang="ko-KR" altLang="en-US" dirty="0"/>
              <a:t>논리형</a:t>
            </a:r>
            <a:r>
              <a:rPr lang="en-US" altLang="ko-KR" dirty="0"/>
              <a:t>: TRUE </a:t>
            </a:r>
            <a:r>
              <a:rPr lang="ko-KR" altLang="en-US" dirty="0"/>
              <a:t>혹은 </a:t>
            </a:r>
            <a:r>
              <a:rPr lang="en-US" altLang="ko-KR" dirty="0"/>
              <a:t>FALSE</a:t>
            </a:r>
            <a:r>
              <a:rPr lang="ko-KR" altLang="en-US" dirty="0"/>
              <a:t>로 이루어진 데이터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60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데이터 유형에 따른 분류</a:t>
            </a:r>
            <a:endParaRPr lang="en-US" altLang="ko-KR" dirty="0"/>
          </a:p>
          <a:p>
            <a:pPr lvl="2"/>
            <a:r>
              <a:rPr lang="ko-KR" altLang="en-US" dirty="0"/>
              <a:t>단일형</a:t>
            </a:r>
            <a:r>
              <a:rPr lang="en-US" altLang="ko-KR" dirty="0"/>
              <a:t>: </a:t>
            </a:r>
            <a:r>
              <a:rPr lang="ko-KR" altLang="en-US" dirty="0"/>
              <a:t>숫자형 또는 문자형과 같이 한 가지 데이터 유형으로만 구성된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ko-KR" altLang="en-US" dirty="0"/>
              <a:t>다중형</a:t>
            </a:r>
            <a:r>
              <a:rPr lang="en-US" altLang="ko-KR" dirty="0"/>
              <a:t>: </a:t>
            </a:r>
            <a:r>
              <a:rPr lang="ko-KR" altLang="en-US" dirty="0"/>
              <a:t>숫자 데이터 또는 문자 데이터 등 여러 가지 데이터 유형으로 구성된 데이터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리스트</a:t>
            </a:r>
            <a:r>
              <a:rPr lang="en-US" altLang="ko-KR" dirty="0"/>
              <a:t>,</a:t>
            </a:r>
            <a:r>
              <a:rPr lang="ko-KR" altLang="en-US" dirty="0"/>
              <a:t> 데이터 프레임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9989C-9395-45BD-9BC4-04FF7DD0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54" y="2652712"/>
            <a:ext cx="7337826" cy="1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차원에 따른 분류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차원 데이터</a:t>
            </a:r>
            <a:r>
              <a:rPr lang="en-US" altLang="ko-KR" dirty="0"/>
              <a:t>:</a:t>
            </a:r>
            <a:r>
              <a:rPr lang="ko-KR" altLang="en-US" dirty="0"/>
              <a:t> 직선 위에 데이터 값이 나열된 형태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데이터</a:t>
            </a:r>
            <a:r>
              <a:rPr lang="en-US" altLang="ko-KR" dirty="0"/>
              <a:t>:</a:t>
            </a:r>
            <a:r>
              <a:rPr lang="ko-KR" altLang="en-US" dirty="0"/>
              <a:t> 두 가지 정보가 필요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 n</a:t>
            </a:r>
            <a:r>
              <a:rPr lang="ko-KR" altLang="en-US" dirty="0"/>
              <a:t>차원 데이터는 </a:t>
            </a:r>
            <a:r>
              <a:rPr lang="en-US" altLang="ko-KR" dirty="0"/>
              <a:t>n</a:t>
            </a:r>
            <a:r>
              <a:rPr lang="ko-KR" altLang="en-US" dirty="0"/>
              <a:t>가지 정보가 필요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5103D-427F-4AEF-9F37-C063A837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03" y="1933575"/>
            <a:ext cx="8406794" cy="2143125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F60C1B9-B342-4BFD-B76F-340A9178E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53907"/>
              </p:ext>
            </p:extLst>
          </p:nvPr>
        </p:nvGraphicFramePr>
        <p:xfrm>
          <a:off x="1892602" y="4112402"/>
          <a:ext cx="8851596" cy="16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439">
                  <a:extLst>
                    <a:ext uri="{9D8B030D-6E8A-4147-A177-3AD203B41FA5}">
                      <a16:colId xmlns:a16="http://schemas.microsoft.com/office/drawing/2014/main" val="3203752288"/>
                    </a:ext>
                  </a:extLst>
                </a:gridCol>
                <a:gridCol w="1549359">
                  <a:extLst>
                    <a:ext uri="{9D8B030D-6E8A-4147-A177-3AD203B41FA5}">
                      <a16:colId xmlns:a16="http://schemas.microsoft.com/office/drawing/2014/main" val="345278539"/>
                    </a:ext>
                  </a:extLst>
                </a:gridCol>
                <a:gridCol w="2212899">
                  <a:extLst>
                    <a:ext uri="{9D8B030D-6E8A-4147-A177-3AD203B41FA5}">
                      <a16:colId xmlns:a16="http://schemas.microsoft.com/office/drawing/2014/main" val="685028711"/>
                    </a:ext>
                  </a:extLst>
                </a:gridCol>
                <a:gridCol w="2212899">
                  <a:extLst>
                    <a:ext uri="{9D8B030D-6E8A-4147-A177-3AD203B41FA5}">
                      <a16:colId xmlns:a16="http://schemas.microsoft.com/office/drawing/2014/main" val="2879833338"/>
                    </a:ext>
                  </a:extLst>
                </a:gridCol>
              </a:tblGrid>
              <a:tr h="700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                         차원에 따라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유형에 따라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차원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차원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차원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12941"/>
                  </a:ext>
                </a:extLst>
              </a:tr>
              <a:tr h="456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단일형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벡터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행렬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560060"/>
                  </a:ext>
                </a:extLst>
              </a:tr>
              <a:tr h="456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다중형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프레임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0185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9E230E-9D4C-4D29-BCE6-841C27E358AC}"/>
              </a:ext>
            </a:extLst>
          </p:cNvPr>
          <p:cNvCxnSpPr>
            <a:cxnSpLocks/>
          </p:cNvCxnSpPr>
          <p:nvPr/>
        </p:nvCxnSpPr>
        <p:spPr>
          <a:xfrm flipH="1" flipV="1">
            <a:off x="1892602" y="4112402"/>
            <a:ext cx="2869899" cy="70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3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벡터</a:t>
            </a:r>
          </a:p>
          <a:p>
            <a:pPr lvl="2"/>
            <a:r>
              <a:rPr lang="ko-KR" altLang="en-US" dirty="0"/>
              <a:t>데이터 구조의 가장 기본 형태</a:t>
            </a:r>
            <a:r>
              <a:rPr lang="en-US" altLang="ko-KR" dirty="0"/>
              <a:t>, 1</a:t>
            </a:r>
            <a:r>
              <a:rPr lang="ko-KR" altLang="en-US" dirty="0"/>
              <a:t>차원이며 한 가지 데이터 유형으로 구성</a:t>
            </a:r>
            <a:endParaRPr lang="en-US" altLang="ko-KR" dirty="0"/>
          </a:p>
          <a:p>
            <a:pPr lvl="2"/>
            <a:r>
              <a:rPr lang="ko-KR" altLang="en-US" dirty="0"/>
              <a:t>할당 연산자인 </a:t>
            </a:r>
            <a:r>
              <a:rPr lang="en-US" altLang="ko-KR" dirty="0"/>
              <a:t>&lt;- </a:t>
            </a:r>
            <a:r>
              <a:rPr lang="ko-KR" altLang="en-US" dirty="0"/>
              <a:t>기호와 </a:t>
            </a:r>
            <a:r>
              <a:rPr lang="en-US" altLang="ko-KR" dirty="0"/>
              <a:t>c( ) </a:t>
            </a:r>
            <a:r>
              <a:rPr lang="ko-KR" altLang="en-US" dirty="0"/>
              <a:t>함수를 이용해 다음과 같은 형식으로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숫자형 벡터</a:t>
            </a:r>
            <a:r>
              <a:rPr lang="en-US" altLang="ko-KR" dirty="0"/>
              <a:t>(numeric vector)</a:t>
            </a:r>
          </a:p>
          <a:p>
            <a:pPr lvl="2"/>
            <a:r>
              <a:rPr lang="ko-KR" altLang="en-US" dirty="0"/>
              <a:t>실수 범위에 해당하는 모든 숫자</a:t>
            </a:r>
            <a:r>
              <a:rPr lang="en-US" altLang="ko-KR" dirty="0"/>
              <a:t>, </a:t>
            </a:r>
            <a:r>
              <a:rPr lang="ko-KR" altLang="en-US" dirty="0"/>
              <a:t>실수형 벡터</a:t>
            </a:r>
            <a:r>
              <a:rPr lang="en-US" altLang="ko-KR" dirty="0"/>
              <a:t>(double vector)</a:t>
            </a:r>
          </a:p>
          <a:p>
            <a:pPr lvl="2"/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ko-KR" altLang="en-US" dirty="0"/>
              <a:t>양수</a:t>
            </a:r>
            <a:r>
              <a:rPr lang="en-US" altLang="ko-KR" dirty="0"/>
              <a:t>, 0, </a:t>
            </a:r>
            <a:r>
              <a:rPr lang="ko-KR" altLang="en-US" dirty="0"/>
              <a:t>음수</a:t>
            </a:r>
            <a:r>
              <a:rPr lang="en-US" altLang="ko-KR" dirty="0"/>
              <a:t>), </a:t>
            </a:r>
            <a:r>
              <a:rPr lang="ko-KR" altLang="en-US" dirty="0"/>
              <a:t>유리수</a:t>
            </a:r>
            <a:r>
              <a:rPr lang="en-US" altLang="ko-KR" dirty="0"/>
              <a:t>, </a:t>
            </a:r>
            <a:r>
              <a:rPr lang="ko-KR" altLang="en-US" dirty="0"/>
              <a:t>무리수를 모두 포함하는 숫자를 데이터화하면 숫자형 벡터가 되며 연산이 가능</a:t>
            </a:r>
            <a:endParaRPr lang="en-US" altLang="ko-KR" dirty="0"/>
          </a:p>
          <a:p>
            <a:pPr lvl="2"/>
            <a:r>
              <a:rPr lang="ko-KR" altLang="en-US" dirty="0"/>
              <a:t>정수형 벡터</a:t>
            </a:r>
            <a:r>
              <a:rPr lang="en-US" altLang="ko-KR" dirty="0"/>
              <a:t>(integer vector)</a:t>
            </a:r>
            <a:r>
              <a:rPr lang="ko-KR" altLang="en-US" dirty="0"/>
              <a:t>는 정수만으로 구성되므로 정수형 벡터는 숫자형 벡터에 포함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ADE579-F7A8-4072-9FD3-4932A4EE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33852"/>
              </p:ext>
            </p:extLst>
          </p:nvPr>
        </p:nvGraphicFramePr>
        <p:xfrm>
          <a:off x="1660198" y="2007570"/>
          <a:ext cx="2226002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260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변수명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&lt;- c(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5FF65A-F4EA-44FC-9EB4-715F1B202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27098"/>
              </p:ext>
            </p:extLst>
          </p:nvPr>
        </p:nvGraphicFramePr>
        <p:xfrm>
          <a:off x="1660198" y="3978938"/>
          <a:ext cx="24800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0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숫자형 벡터 생성하기</a:t>
                      </a:r>
                      <a:endParaRPr lang="en-US" altLang="ko-KR" sz="14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ex_vector1 &lt;- c(-1, 0, 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AF3A84B-06DF-4598-A203-3346C37657EF}"/>
              </a:ext>
            </a:extLst>
          </p:cNvPr>
          <p:cNvSpPr txBox="1"/>
          <p:nvPr/>
        </p:nvSpPr>
        <p:spPr>
          <a:xfrm>
            <a:off x="4922642" y="4433957"/>
            <a:ext cx="1862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chemeClr val="tx1"/>
                </a:solidFill>
              </a:rPr>
              <a:t>변수를 조회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513F42-C922-4276-A428-51CB3E7090F4}"/>
              </a:ext>
            </a:extLst>
          </p:cNvPr>
          <p:cNvSpPr txBox="1"/>
          <p:nvPr/>
        </p:nvSpPr>
        <p:spPr>
          <a:xfrm>
            <a:off x="4922641" y="4178019"/>
            <a:ext cx="1862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chemeClr val="tx1"/>
                </a:solidFill>
              </a:rPr>
              <a:t>데이터를 생성</a:t>
            </a:r>
            <a:endParaRPr lang="ko-KR" alt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C86E31-8A49-4A09-A67A-3B997EE4D21D}"/>
              </a:ext>
            </a:extLst>
          </p:cNvPr>
          <p:cNvCxnSpPr/>
          <p:nvPr/>
        </p:nvCxnSpPr>
        <p:spPr>
          <a:xfrm flipH="1">
            <a:off x="4324928" y="4331907"/>
            <a:ext cx="4699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2A7495-2097-47C5-8021-0C054E6DAFAC}"/>
              </a:ext>
            </a:extLst>
          </p:cNvPr>
          <p:cNvCxnSpPr>
            <a:cxnSpLocks/>
          </p:cNvCxnSpPr>
          <p:nvPr/>
        </p:nvCxnSpPr>
        <p:spPr>
          <a:xfrm flipH="1">
            <a:off x="3982028" y="4587845"/>
            <a:ext cx="8128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295A3E-EC78-4CA3-A7BE-49B19CABC211}"/>
              </a:ext>
            </a:extLst>
          </p:cNvPr>
          <p:cNvSpPr/>
          <p:nvPr/>
        </p:nvSpPr>
        <p:spPr>
          <a:xfrm>
            <a:off x="6452754" y="4322349"/>
            <a:ext cx="22010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727F95-9050-4DAC-9295-D4BB048DAEFD}"/>
              </a:ext>
            </a:extLst>
          </p:cNvPr>
          <p:cNvSpPr txBox="1"/>
          <p:nvPr/>
        </p:nvSpPr>
        <p:spPr>
          <a:xfrm>
            <a:off x="7014795" y="4292917"/>
            <a:ext cx="1227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-1 0 1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91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dirty="0"/>
              <a:t>개발 환경 설치</a:t>
            </a:r>
            <a:endParaRPr lang="en-US" altLang="ko-KR" b="1" dirty="0"/>
          </a:p>
          <a:p>
            <a:r>
              <a:rPr lang="en-US" altLang="ko-KR" sz="1600" dirty="0"/>
              <a:t>R -  https://www.r-project.org</a:t>
            </a:r>
          </a:p>
          <a:p>
            <a:r>
              <a:rPr lang="en-US" altLang="ko-KR" sz="1600" dirty="0"/>
              <a:t>R </a:t>
            </a:r>
            <a:r>
              <a:rPr lang="ko-KR" altLang="en-US" sz="1600" dirty="0"/>
              <a:t>스튜디오 </a:t>
            </a:r>
            <a:r>
              <a:rPr lang="en-US" altLang="ko-KR" sz="1600" dirty="0"/>
              <a:t>- https://www.rstudio.com</a:t>
            </a:r>
          </a:p>
          <a:p>
            <a:pPr lvl="0"/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강전희 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컴퓨터공학과 인공지능을 공부했고 </a:t>
            </a:r>
            <a:r>
              <a:rPr lang="en-US" altLang="ko-KR" dirty="0">
                <a:solidFill>
                  <a:prstClr val="black"/>
                </a:solidFill>
              </a:rPr>
              <a:t>CJ ENM</a:t>
            </a:r>
            <a:r>
              <a:rPr lang="ko-KR" altLang="en-US" dirty="0">
                <a:solidFill>
                  <a:prstClr val="black"/>
                </a:solidFill>
              </a:rPr>
              <a:t> 근무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시스템 구축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설계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운영을 시작으로 인공지능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개인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정보 보호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온갖 가젯과 자료 정리에 관심이 많으며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국내 최초로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인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사업을 시작한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계의 화석 같은 존재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현재는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경험을 바탕으로 </a:t>
            </a:r>
            <a:r>
              <a:rPr lang="en-US" altLang="ko-KR" dirty="0">
                <a:solidFill>
                  <a:prstClr val="black"/>
                </a:solidFill>
              </a:rPr>
              <a:t>SNS </a:t>
            </a:r>
            <a:r>
              <a:rPr lang="ko-KR" altLang="en-US" dirty="0">
                <a:solidFill>
                  <a:prstClr val="black"/>
                </a:solidFill>
              </a:rPr>
              <a:t>데이터 분석과 시스템 기획을 담당</a:t>
            </a:r>
          </a:p>
          <a:p>
            <a:pPr lvl="0"/>
            <a:endParaRPr lang="ko-KR" altLang="en-US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엄동란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통계학을 공부한 후 컨설팅 회사에 입사하여 </a:t>
            </a:r>
            <a:r>
              <a:rPr lang="en-US" altLang="ko-KR" dirty="0">
                <a:solidFill>
                  <a:prstClr val="black"/>
                </a:solidFill>
              </a:rPr>
              <a:t>CRM </a:t>
            </a:r>
            <a:r>
              <a:rPr lang="ko-KR" altLang="en-US" dirty="0">
                <a:solidFill>
                  <a:prstClr val="black"/>
                </a:solidFill>
              </a:rPr>
              <a:t>기반의 분석 업무를 경험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L</a:t>
            </a:r>
            <a:r>
              <a:rPr lang="ko-KR" altLang="en-US" dirty="0">
                <a:solidFill>
                  <a:prstClr val="black"/>
                </a:solidFill>
              </a:rPr>
              <a:t>사에서 회원 기반의 빅데이터 분석 업무를 담당했고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 기획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분석 외에 마케팅 분야에서도 다양한 경험을 보유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유형과 길이를 확인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dirty="0"/>
              <a:t>mode(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데이터 유형을 확인하는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실행 결과에서 </a:t>
            </a:r>
            <a:r>
              <a:rPr lang="en-US" altLang="ko-KR" dirty="0"/>
              <a:t>"numeric"</a:t>
            </a:r>
            <a:r>
              <a:rPr lang="ko-KR" altLang="en-US" dirty="0"/>
              <a:t>은 벡터가 숫자형이라는 의미</a:t>
            </a:r>
            <a:endParaRPr lang="en-US" altLang="ko-KR" dirty="0"/>
          </a:p>
          <a:p>
            <a:pPr lvl="2"/>
            <a:r>
              <a:rPr lang="en-US" altLang="ko-KR" dirty="0"/>
              <a:t>str(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데이터 유형과 값을 전체적으로 확인할 수 있는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실행 결과에서 변수 속성은 </a:t>
            </a:r>
            <a:r>
              <a:rPr lang="en-US" altLang="ko-KR" dirty="0"/>
              <a:t>num(</a:t>
            </a:r>
            <a:r>
              <a:rPr lang="ko-KR" altLang="en-US" dirty="0"/>
              <a:t>숫자형</a:t>
            </a:r>
            <a:r>
              <a:rPr lang="en-US" altLang="ko-KR" dirty="0"/>
              <a:t>)</a:t>
            </a:r>
            <a:r>
              <a:rPr lang="ko-KR" altLang="en-US" dirty="0"/>
              <a:t>이라는 것과 변수에 포함된 데이터 값 전체를 출력</a:t>
            </a:r>
            <a:endParaRPr lang="en-US" altLang="ko-KR" dirty="0"/>
          </a:p>
          <a:p>
            <a:pPr lvl="2"/>
            <a:r>
              <a:rPr lang="en-US" altLang="ko-KR" dirty="0"/>
              <a:t>length(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데이터 길이를 확인하는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벡터 길이가 </a:t>
            </a:r>
            <a:r>
              <a:rPr lang="en-US" altLang="ko-KR" dirty="0"/>
              <a:t>3, </a:t>
            </a:r>
            <a:r>
              <a:rPr lang="ko-KR" altLang="en-US" dirty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개의 값을 가진 벡터라는 것을 확인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5FF65A-F4EA-44FC-9EB4-715F1B202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96938"/>
              </p:ext>
            </p:extLst>
          </p:nvPr>
        </p:nvGraphicFramePr>
        <p:xfrm>
          <a:off x="1752680" y="3450266"/>
          <a:ext cx="338339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39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숫자형 벡터 속성과 길이 확인하기</a:t>
                      </a:r>
                      <a:endParaRPr lang="es-ES" altLang="ko-KR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mode(ex_vector1)</a:t>
                      </a:r>
                    </a:p>
                    <a:p>
                      <a:pPr latinLnBrk="1"/>
                      <a:r>
                        <a:rPr lang="es-E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(ex_vector1)</a:t>
                      </a:r>
                    </a:p>
                    <a:p>
                      <a:pPr latinLnBrk="1"/>
                      <a:r>
                        <a:rPr lang="es-E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length</a:t>
                      </a: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(ex_vector1)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295A3E-EC78-4CA3-A7BE-49B19CABC211}"/>
              </a:ext>
            </a:extLst>
          </p:cNvPr>
          <p:cNvSpPr/>
          <p:nvPr/>
        </p:nvSpPr>
        <p:spPr>
          <a:xfrm>
            <a:off x="5586819" y="3872127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727F95-9050-4DAC-9295-D4BB048DAEFD}"/>
              </a:ext>
            </a:extLst>
          </p:cNvPr>
          <p:cNvSpPr txBox="1"/>
          <p:nvPr/>
        </p:nvSpPr>
        <p:spPr>
          <a:xfrm>
            <a:off x="6279673" y="3675741"/>
            <a:ext cx="23589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"numeric"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num [1:3] -1 0 1</a:t>
            </a: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3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73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C6D18-9052-4B35-862D-95AB9E8B5C69}"/>
              </a:ext>
            </a:extLst>
          </p:cNvPr>
          <p:cNvSpPr txBox="1"/>
          <p:nvPr/>
        </p:nvSpPr>
        <p:spPr>
          <a:xfrm>
            <a:off x="1248858" y="969760"/>
            <a:ext cx="9990642" cy="1055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str ( )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en-US" altLang="ko-KR" sz="1400" b="1" dirty="0" err="1">
                <a:solidFill>
                  <a:schemeClr val="accent4">
                    <a:lumMod val="50000"/>
                  </a:schemeClr>
                </a:solidFill>
              </a:rPr>
              <a:t>mo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           str()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/ mode( )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en-US" altLang="ko-KR" sz="1400" b="1" dirty="0" err="1">
                <a:solidFill>
                  <a:schemeClr val="accent4">
                    <a:lumMod val="50000"/>
                  </a:schemeClr>
                </a:solidFill>
              </a:rPr>
              <a:t>typeof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 ( )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함수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str(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함수는 데이터형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숫자형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문자형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논리형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),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데이터 길이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데이터 값을 총체적으로 확인할 수 있는 함수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단순하게 데이터형만 확인한다면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mode(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 또는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typeof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함수를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4EE9B-5D6F-4887-ABC5-984B8E26E54E}"/>
              </a:ext>
            </a:extLst>
          </p:cNvPr>
          <p:cNvSpPr txBox="1"/>
          <p:nvPr/>
        </p:nvSpPr>
        <p:spPr>
          <a:xfrm>
            <a:off x="1409253" y="1030905"/>
            <a:ext cx="143215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여기서 잠깐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B363F24-A27C-4174-80A7-CF36C95E8C17}"/>
              </a:ext>
            </a:extLst>
          </p:cNvPr>
          <p:cNvSpPr/>
          <p:nvPr/>
        </p:nvSpPr>
        <p:spPr>
          <a:xfrm>
            <a:off x="1526082" y="1076149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D046AD-0EC8-424D-85FA-5692FB1A8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52656"/>
              </p:ext>
            </p:extLst>
          </p:nvPr>
        </p:nvGraphicFramePr>
        <p:xfrm>
          <a:off x="1709436" y="2322587"/>
          <a:ext cx="276096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6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정수형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s-E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</a:t>
                      </a: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(12345)</a:t>
                      </a:r>
                    </a:p>
                    <a:p>
                      <a:pPr latinLnBrk="1"/>
                      <a:r>
                        <a:rPr lang="es-E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</a:t>
                      </a: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12345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s-E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mode</a:t>
                      </a: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(12345)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"</a:t>
                      </a:r>
                      <a:r>
                        <a:rPr lang="es-E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numeric</a:t>
                      </a: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s-E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typeof</a:t>
                      </a: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(12345)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"</a:t>
                      </a:r>
                      <a:r>
                        <a:rPr lang="es-E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double</a:t>
                      </a: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07BAF4-8096-4EF1-85D2-E57BECE1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89691"/>
              </p:ext>
            </p:extLst>
          </p:nvPr>
        </p:nvGraphicFramePr>
        <p:xfrm>
          <a:off x="5093986" y="2322587"/>
          <a:ext cx="276096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6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문자형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str("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helloworld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chr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helloworld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mode("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helloworld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"character"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typeof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helloworld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"character"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4BC1D2E-E032-4359-A00F-9396F3C48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83155"/>
              </p:ext>
            </p:extLst>
          </p:nvPr>
        </p:nvGraphicFramePr>
        <p:xfrm>
          <a:off x="8478536" y="2322587"/>
          <a:ext cx="276096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6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논리형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str(TRUE)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logi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TRUE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mode(TRUE)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"logical"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typeof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(TRUE)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"logical"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006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문자형 벡터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(character vector)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문자로 이루어진 데이터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변수를 생성할 때와 마찬가지로 할당할 문자 데이터를 따옴표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(" "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또는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' ')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로 감싼 형식으로 작성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 데이터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"Hello"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와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"Hi~!"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ex_vector2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변수에 할당해 조회한 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다시 문자 데이터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"1", "2","3"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을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ex_vector3 </a:t>
            </a:r>
            <a:b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변수에 할당하고 조회하여 그 결과를 비교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/>
              <a:t>생성한 변수 속성을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5FF65A-F4EA-44FC-9EB4-715F1B202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64022"/>
              </p:ext>
            </p:extLst>
          </p:nvPr>
        </p:nvGraphicFramePr>
        <p:xfrm>
          <a:off x="1727280" y="2693978"/>
          <a:ext cx="313682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8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문자형 벡터 생성하기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ex_vector2 &lt;- c("</a:t>
                      </a:r>
                      <a:r>
                        <a:rPr lang="es-E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Hello</a:t>
                      </a:r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"Hi~!")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ex_vector2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ex_vector3 &lt;- c("1", "2", "3")</a:t>
                      </a:r>
                    </a:p>
                    <a:p>
                      <a:pPr latinLnBrk="1"/>
                      <a:r>
                        <a:rPr lang="es-E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295A3E-EC78-4CA3-A7BE-49B19CABC211}"/>
              </a:ext>
            </a:extLst>
          </p:cNvPr>
          <p:cNvSpPr/>
          <p:nvPr/>
        </p:nvSpPr>
        <p:spPr>
          <a:xfrm>
            <a:off x="5468546" y="3315343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727F95-9050-4DAC-9295-D4BB048DAEFD}"/>
              </a:ext>
            </a:extLst>
          </p:cNvPr>
          <p:cNvSpPr txBox="1"/>
          <p:nvPr/>
        </p:nvSpPr>
        <p:spPr>
          <a:xfrm>
            <a:off x="6157231" y="3111341"/>
            <a:ext cx="27119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"Hello" "Hi~!“</a:t>
            </a:r>
          </a:p>
          <a:p>
            <a:endParaRPr lang="pt-BR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pt-BR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"1" "2" "3"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EC3CF2-B2DD-4B06-A4B3-1BCB95FD287D}"/>
              </a:ext>
            </a:extLst>
          </p:cNvPr>
          <p:cNvSpPr/>
          <p:nvPr/>
        </p:nvSpPr>
        <p:spPr>
          <a:xfrm>
            <a:off x="5710659" y="4925113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F9D4B-D434-4750-AABF-583FDA5C6E36}"/>
              </a:ext>
            </a:extLst>
          </p:cNvPr>
          <p:cNvSpPr txBox="1"/>
          <p:nvPr/>
        </p:nvSpPr>
        <p:spPr>
          <a:xfrm>
            <a:off x="6178674" y="4620640"/>
            <a:ext cx="27119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"character"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[1:2] "Hello" "Hi~!"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"character"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[1:3] "1" "2" "3"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5A94F5-4EF8-46F3-A58C-486D9F193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31231"/>
              </p:ext>
            </p:extLst>
          </p:nvPr>
        </p:nvGraphicFramePr>
        <p:xfrm>
          <a:off x="1771976" y="4407602"/>
          <a:ext cx="356460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6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문자형 데이터 속성과 길이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mode(ex_vector2)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str(ex_vector2)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mode(ex_vector3)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str(ex_vector3)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2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160328-A872-42C3-BB06-7D249CF17BFE}"/>
              </a:ext>
            </a:extLst>
          </p:cNvPr>
          <p:cNvSpPr/>
          <p:nvPr/>
        </p:nvSpPr>
        <p:spPr>
          <a:xfrm>
            <a:off x="2641465" y="4375115"/>
            <a:ext cx="7073900" cy="151345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논리형 벡터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(logical vector)</a:t>
            </a: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TRUE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와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FALSE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라는 진릿값으로 이루어진 데이터로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주로 데이터 값을 비교할 때 사용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다음과 같이 코드를 작성하고 실행하여 생성한 변수 속성을 확인</a:t>
            </a:r>
            <a:b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- TRUE, FALSE, TRUE, FALSE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를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ex_vector4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변수에 할당하여 데이터를 생성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EC3CF2-B2DD-4B06-A4B3-1BCB95FD287D}"/>
              </a:ext>
            </a:extLst>
          </p:cNvPr>
          <p:cNvSpPr/>
          <p:nvPr/>
        </p:nvSpPr>
        <p:spPr>
          <a:xfrm>
            <a:off x="6238314" y="2942022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F9D4B-D434-4750-AABF-583FDA5C6E36}"/>
              </a:ext>
            </a:extLst>
          </p:cNvPr>
          <p:cNvSpPr txBox="1"/>
          <p:nvPr/>
        </p:nvSpPr>
        <p:spPr>
          <a:xfrm>
            <a:off x="6803307" y="2814053"/>
            <a:ext cx="3806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TRUE FALSE TRUE FALSE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"logical"</a:t>
            </a:r>
          </a:p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logi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[1:4] TRUE FALSE TRUE FALSE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5A94F5-4EF8-46F3-A58C-486D9F193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7015"/>
              </p:ext>
            </p:extLst>
          </p:nvPr>
        </p:nvGraphicFramePr>
        <p:xfrm>
          <a:off x="1771976" y="2362902"/>
          <a:ext cx="399943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4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논리형 벡터 생성하고 속성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ex_vector4 &lt;- c(TRUE, FALSE, TRUE, FALSE)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mode(ex_vector4)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str(ex_vector4)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057C8F9-B34B-464F-9133-A753E26901AC}"/>
              </a:ext>
            </a:extLst>
          </p:cNvPr>
          <p:cNvSpPr txBox="1"/>
          <p:nvPr/>
        </p:nvSpPr>
        <p:spPr>
          <a:xfrm>
            <a:off x="2947347" y="4177049"/>
            <a:ext cx="6539417" cy="1055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str ( )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en-US" altLang="ko-KR" sz="1400" b="1" dirty="0" err="1">
                <a:solidFill>
                  <a:schemeClr val="accent4">
                    <a:lumMod val="50000"/>
                  </a:schemeClr>
                </a:solidFill>
              </a:rPr>
              <a:t>mo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           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데이터 세트 삭제하기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직접 생성했거나 불러오기로 가져온 데이터 세트가 더 이상 필요 없으면 </a:t>
            </a:r>
            <a:b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remove(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 또는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rm(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함수를 사용하여 삭제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C9B16A-E5C4-4404-ACAF-4AD454C713CA}"/>
              </a:ext>
            </a:extLst>
          </p:cNvPr>
          <p:cNvSpPr txBox="1"/>
          <p:nvPr/>
        </p:nvSpPr>
        <p:spPr>
          <a:xfrm>
            <a:off x="3107742" y="4238194"/>
            <a:ext cx="143215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여기서 잠깐</a:t>
            </a: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60D1C501-7611-4995-917C-BB98504D9421}"/>
              </a:ext>
            </a:extLst>
          </p:cNvPr>
          <p:cNvSpPr/>
          <p:nvPr/>
        </p:nvSpPr>
        <p:spPr>
          <a:xfrm>
            <a:off x="3224571" y="4283438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4A609E1-1C2E-42F7-8040-6BD978071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88623"/>
              </p:ext>
            </p:extLst>
          </p:nvPr>
        </p:nvGraphicFramePr>
        <p:xfrm>
          <a:off x="3639250" y="5232657"/>
          <a:ext cx="514220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20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remove(ex_vector2)             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ex_vector2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벡터 삭제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rm(ex_vector3)              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# ex_vector3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벡터 삭제</a:t>
                      </a:r>
                    </a:p>
                  </a:txBody>
                  <a:tcPr marL="196364" marR="8312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0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7300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범주형 자료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(categorical data)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특수한 형태의 벡터로 이루어져 있으며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명목형 자료를 바탕으로 범주화한  데이터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‘과일’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‘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나라명’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‘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도서명’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‘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저자명’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‘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월’ 등과 같이 종류를 나타내는 데이터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/>
              <a:t>범주형 자료는 </a:t>
            </a:r>
            <a:r>
              <a:rPr lang="en-US" altLang="ko-KR" dirty="0"/>
              <a:t>factor( ) </a:t>
            </a:r>
            <a:r>
              <a:rPr lang="ko-KR" altLang="en-US" dirty="0"/>
              <a:t>함수를 사용하여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범주로 구성할 데이터 값인 벡터를 입력하고</a:t>
            </a:r>
            <a:r>
              <a:rPr lang="en-US" altLang="ko-KR" dirty="0"/>
              <a:t>, labels </a:t>
            </a:r>
            <a:r>
              <a:rPr lang="ko-KR" altLang="en-US" dirty="0"/>
              <a:t>옵션으로 각 범주에 순서대로 이름을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범주형 데이터 생성은 위처럼 순서가 없는 데이터를 범주화할 때 사용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F9D4B-D434-4750-AABF-583FDA5C6E36}"/>
              </a:ext>
            </a:extLst>
          </p:cNvPr>
          <p:cNvSpPr txBox="1"/>
          <p:nvPr/>
        </p:nvSpPr>
        <p:spPr>
          <a:xfrm>
            <a:off x="2273791" y="4445212"/>
            <a:ext cx="35671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2 1 3 2 1</a:t>
            </a:r>
          </a:p>
          <a:p>
            <a:endParaRPr lang="it-IT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Banana Apple Cherry Banana Apple</a:t>
            </a:r>
          </a:p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Levels: Apple Banana Cherry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5A94F5-4EF8-46F3-A58C-486D9F193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75858"/>
              </p:ext>
            </p:extLst>
          </p:nvPr>
        </p:nvGraphicFramePr>
        <p:xfrm>
          <a:off x="1698342" y="2268023"/>
          <a:ext cx="579722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79722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factor(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범주화할 자료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labels = c("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범주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 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범주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DE7AFB-A72B-4F79-BD9F-73DFF03CF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77845"/>
              </p:ext>
            </p:extLst>
          </p:nvPr>
        </p:nvGraphicFramePr>
        <p:xfrm>
          <a:off x="1698341" y="3046488"/>
          <a:ext cx="714283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8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범주형 데이터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ex_vector5 &lt;- c(2, 1, 3, 2, 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ex_vector5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cate_vector5 &lt;- factor(ex_vector5, labels = c("Apple", "Banana", "Cherry"))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cate_vector5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3EDB34-2A91-4350-A2AF-E423C5214690}"/>
              </a:ext>
            </a:extLst>
          </p:cNvPr>
          <p:cNvCxnSpPr>
            <a:cxnSpLocks/>
          </p:cNvCxnSpPr>
          <p:nvPr/>
        </p:nvCxnSpPr>
        <p:spPr>
          <a:xfrm>
            <a:off x="8024923" y="3975100"/>
            <a:ext cx="0" cy="3106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152004-34DB-4767-BA10-01D9F743411E}"/>
              </a:ext>
            </a:extLst>
          </p:cNvPr>
          <p:cNvCxnSpPr>
            <a:cxnSpLocks/>
          </p:cNvCxnSpPr>
          <p:nvPr/>
        </p:nvCxnSpPr>
        <p:spPr>
          <a:xfrm>
            <a:off x="7167673" y="3975100"/>
            <a:ext cx="0" cy="3106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9B6EB-989A-4C34-B13D-B556BAD7C6BF}"/>
              </a:ext>
            </a:extLst>
          </p:cNvPr>
          <p:cNvCxnSpPr>
            <a:cxnSpLocks/>
          </p:cNvCxnSpPr>
          <p:nvPr/>
        </p:nvCxnSpPr>
        <p:spPr>
          <a:xfrm>
            <a:off x="6325016" y="3975100"/>
            <a:ext cx="0" cy="3106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8A65BD-221B-4258-A3CF-2B93624A97A8}"/>
              </a:ext>
            </a:extLst>
          </p:cNvPr>
          <p:cNvSpPr txBox="1"/>
          <p:nvPr/>
        </p:nvSpPr>
        <p:spPr>
          <a:xfrm>
            <a:off x="6186997" y="4291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F7574-17F6-445D-AE37-5F1AAB81A8A8}"/>
              </a:ext>
            </a:extLst>
          </p:cNvPr>
          <p:cNvSpPr txBox="1"/>
          <p:nvPr/>
        </p:nvSpPr>
        <p:spPr>
          <a:xfrm>
            <a:off x="7027566" y="4291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32D62-447B-4D2F-9F72-5671DA3481F7}"/>
              </a:ext>
            </a:extLst>
          </p:cNvPr>
          <p:cNvSpPr txBox="1"/>
          <p:nvPr/>
        </p:nvSpPr>
        <p:spPr>
          <a:xfrm>
            <a:off x="7886904" y="42913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BC6E1D-E787-410F-B2E9-79C8C5F2AD77}"/>
              </a:ext>
            </a:extLst>
          </p:cNvPr>
          <p:cNvSpPr txBox="1"/>
          <p:nvPr/>
        </p:nvSpPr>
        <p:spPr>
          <a:xfrm>
            <a:off x="2840479" y="46504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40CE8B-487E-4302-B774-741BED1AB96C}"/>
              </a:ext>
            </a:extLst>
          </p:cNvPr>
          <p:cNvSpPr txBox="1"/>
          <p:nvPr/>
        </p:nvSpPr>
        <p:spPr>
          <a:xfrm>
            <a:off x="3374862" y="46504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676465-C8F9-462A-9648-BA7DA3A2603F}"/>
              </a:ext>
            </a:extLst>
          </p:cNvPr>
          <p:cNvSpPr txBox="1"/>
          <p:nvPr/>
        </p:nvSpPr>
        <p:spPr>
          <a:xfrm>
            <a:off x="3927689" y="46504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4CBAA8-7810-47FA-9E05-1206777F5A4A}"/>
              </a:ext>
            </a:extLst>
          </p:cNvPr>
          <p:cNvSpPr txBox="1"/>
          <p:nvPr/>
        </p:nvSpPr>
        <p:spPr>
          <a:xfrm>
            <a:off x="4549804" y="46504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704FEE-5A72-4AD7-9FB1-6EEB2C5DBD04}"/>
              </a:ext>
            </a:extLst>
          </p:cNvPr>
          <p:cNvSpPr txBox="1"/>
          <p:nvPr/>
        </p:nvSpPr>
        <p:spPr>
          <a:xfrm>
            <a:off x="5171919" y="46504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A7A75A-CE9E-4467-A74B-DB931201E534}"/>
              </a:ext>
            </a:extLst>
          </p:cNvPr>
          <p:cNvCxnSpPr>
            <a:cxnSpLocks/>
          </p:cNvCxnSpPr>
          <p:nvPr/>
        </p:nvCxnSpPr>
        <p:spPr>
          <a:xfrm>
            <a:off x="2638848" y="5305170"/>
            <a:ext cx="0" cy="3106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4D6AF4-0148-4D17-AA3B-548649B4C2F3}"/>
              </a:ext>
            </a:extLst>
          </p:cNvPr>
          <p:cNvSpPr txBox="1"/>
          <p:nvPr/>
        </p:nvSpPr>
        <p:spPr>
          <a:xfrm>
            <a:off x="2366979" y="56005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범주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9C9FEDE-48FB-422E-B37A-8B822A57EBF9}"/>
              </a:ext>
            </a:extLst>
          </p:cNvPr>
          <p:cNvSpPr/>
          <p:nvPr/>
        </p:nvSpPr>
        <p:spPr>
          <a:xfrm>
            <a:off x="1709260" y="4471132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행렬과 배열</a:t>
            </a: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행렬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행과 열로 구성된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차원 단일형 데이터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행렬을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n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차원으로 확대한 구조의 단일형 데이터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행렬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matrix ( 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이용하며 다음과 같은 형식으로 생성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en-US" altLang="ko-KR" dirty="0"/>
              <a:t>matrix( ) </a:t>
            </a:r>
            <a:r>
              <a:rPr lang="ko-KR" altLang="en-US" dirty="0"/>
              <a:t>함수 내에 행렬로 벡터를 구성하고</a:t>
            </a:r>
            <a:r>
              <a:rPr lang="en-US" altLang="ko-KR" dirty="0"/>
              <a:t>, </a:t>
            </a:r>
            <a:r>
              <a:rPr lang="en-US" altLang="ko-KR" dirty="0" err="1"/>
              <a:t>nrow</a:t>
            </a:r>
            <a:r>
              <a:rPr lang="en-US" altLang="ko-KR" dirty="0"/>
              <a:t> </a:t>
            </a:r>
            <a:r>
              <a:rPr lang="ko-KR" altLang="en-US" dirty="0"/>
              <a:t>인수와 </a:t>
            </a:r>
            <a:r>
              <a:rPr lang="en-US" altLang="ko-KR" dirty="0" err="1"/>
              <a:t>ncol</a:t>
            </a:r>
            <a:r>
              <a:rPr lang="en-US" altLang="ko-KR" dirty="0"/>
              <a:t> </a:t>
            </a:r>
            <a:r>
              <a:rPr lang="ko-KR" altLang="en-US" dirty="0"/>
              <a:t>인수를 사용하여 행과 열의 개수를 지정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EC3CF2-B2DD-4B06-A4B3-1BCB95FD287D}"/>
              </a:ext>
            </a:extLst>
          </p:cNvPr>
          <p:cNvSpPr/>
          <p:nvPr/>
        </p:nvSpPr>
        <p:spPr>
          <a:xfrm>
            <a:off x="1698342" y="4540519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F9D4B-D434-4750-AABF-583FDA5C6E36}"/>
              </a:ext>
            </a:extLst>
          </p:cNvPr>
          <p:cNvSpPr txBox="1"/>
          <p:nvPr/>
        </p:nvSpPr>
        <p:spPr>
          <a:xfrm>
            <a:off x="2020257" y="4255734"/>
            <a:ext cx="20292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[,1] [,2] [,3]</a:t>
            </a:r>
          </a:p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[1,]   1     3     5</a:t>
            </a:r>
          </a:p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[2,]   2     4     6</a:t>
            </a:r>
          </a:p>
          <a:p>
            <a:endParaRPr lang="it-IT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[,1] [,2]</a:t>
            </a:r>
          </a:p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[1,]   1     4</a:t>
            </a:r>
          </a:p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[2,]   2     5</a:t>
            </a:r>
          </a:p>
          <a:p>
            <a:r>
              <a:rPr lang="it-IT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[3,]   3     6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DE7AFB-A72B-4F79-BD9F-73DFF03CF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86349"/>
              </p:ext>
            </p:extLst>
          </p:nvPr>
        </p:nvGraphicFramePr>
        <p:xfrm>
          <a:off x="1698342" y="2265849"/>
          <a:ext cx="579722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79722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matrix(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벡터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nrow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행 개수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열 개수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AFECA18-3C26-4FE6-BCCC-1DDC7A4AC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8706"/>
              </p:ext>
            </p:extLst>
          </p:nvPr>
        </p:nvGraphicFramePr>
        <p:xfrm>
          <a:off x="1698343" y="3120909"/>
          <a:ext cx="327599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9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행렬 데이터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c(1, 2, 3, 4, 5, 6)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matrix(x,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nrow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3)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matrix(x,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nrow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3,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AA81B4-6617-4B96-A435-4BD65152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745" y="3765405"/>
            <a:ext cx="4927541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7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array ( )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이용하여 다음과 같은 형식으로 생성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y</a:t>
            </a:r>
            <a:r>
              <a:rPr lang="ko-KR" altLang="en-US" dirty="0"/>
              <a:t>에 데이터를 할당한 후 </a:t>
            </a:r>
            <a:r>
              <a:rPr lang="en-US" altLang="ko-KR" dirty="0"/>
              <a:t>2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열의 </a:t>
            </a:r>
            <a:r>
              <a:rPr lang="en-US" altLang="ko-KR" dirty="0"/>
              <a:t>3</a:t>
            </a:r>
            <a:r>
              <a:rPr lang="ko-KR" altLang="en-US" dirty="0"/>
              <a:t>차원 배열을 생성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EC3CF2-B2DD-4B06-A4B3-1BCB95FD287D}"/>
              </a:ext>
            </a:extLst>
          </p:cNvPr>
          <p:cNvSpPr/>
          <p:nvPr/>
        </p:nvSpPr>
        <p:spPr>
          <a:xfrm>
            <a:off x="5467299" y="2440267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F9D4B-D434-4750-AABF-583FDA5C6E36}"/>
              </a:ext>
            </a:extLst>
          </p:cNvPr>
          <p:cNvSpPr txBox="1"/>
          <p:nvPr/>
        </p:nvSpPr>
        <p:spPr>
          <a:xfrm>
            <a:off x="6033566" y="2255478"/>
            <a:ext cx="36404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, 1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[,1] [,2]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[1,]     1     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[2,]     2     4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, 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[,1] [,2]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[1,]     5     1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[2,]     6     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, , 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[,1] [,2]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[1,]     3     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[2,]     4     6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AFECA18-3C26-4FE6-BCCC-1DDC7A4AC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43486"/>
              </p:ext>
            </p:extLst>
          </p:nvPr>
        </p:nvGraphicFramePr>
        <p:xfrm>
          <a:off x="1767420" y="2121218"/>
          <a:ext cx="32759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9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 &lt;- c(1, 2, 3, 4, 5, 6)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array(y, dim = c(2, 2, 3))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D1B9481-CCAB-4CD5-942F-DB21DE51A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07946"/>
              </p:ext>
            </p:extLst>
          </p:nvPr>
        </p:nvGraphicFramePr>
        <p:xfrm>
          <a:off x="1767420" y="1185915"/>
          <a:ext cx="4901604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90160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array 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dim = c(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행 수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열 수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차원 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EB17FEC-E9BA-4238-A697-BB6C5914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51" y="2852738"/>
            <a:ext cx="2492155" cy="17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리스트와 데이터 프레임</a:t>
            </a: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리스트는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1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차원 데이터인 벡터나 서로 다른 구조의 데이터를 그룹으로 묶은 데이터 세트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이러한 리스트를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차원으로 확대한 것이 데이터 프레임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(data frame</a:t>
            </a: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)</a:t>
            </a:r>
          </a:p>
          <a:p>
            <a:pPr lvl="2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리스트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sz="1600" dirty="0">
                <a:latin typeface="YoonV YoonMyungjo100Std_OTF"/>
              </a:rPr>
              <a:t> </a:t>
            </a:r>
            <a:r>
              <a:rPr lang="en-US" altLang="ko-KR" sz="1600" dirty="0">
                <a:latin typeface="Helvetica 65 Medium"/>
              </a:rPr>
              <a:t>list( ) </a:t>
            </a:r>
            <a:r>
              <a:rPr lang="ko-KR" altLang="en-US" sz="1600" dirty="0">
                <a:latin typeface="YoonV YoonGothic100Std_OTF"/>
              </a:rPr>
              <a:t>함수</a:t>
            </a:r>
            <a:r>
              <a:rPr lang="ko-KR" altLang="en-US" sz="1600" dirty="0">
                <a:latin typeface="YoonV YoonMyungjo100Std_OTF"/>
              </a:rPr>
              <a:t>를 사용하여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숫자형과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문자형을 모두 포함하는 리스트를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dirty="0"/>
              <a:t>변수 속성을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EC3CF2-B2DD-4B06-A4B3-1BCB95FD287D}"/>
              </a:ext>
            </a:extLst>
          </p:cNvPr>
          <p:cNvSpPr/>
          <p:nvPr/>
        </p:nvSpPr>
        <p:spPr>
          <a:xfrm>
            <a:off x="5692307" y="2889250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F9D4B-D434-4750-AABF-583FDA5C6E36}"/>
              </a:ext>
            </a:extLst>
          </p:cNvPr>
          <p:cNvSpPr txBox="1"/>
          <p:nvPr/>
        </p:nvSpPr>
        <p:spPr>
          <a:xfrm>
            <a:off x="6328665" y="2603900"/>
            <a:ext cx="36404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[[1]]</a:t>
            </a:r>
          </a:p>
          <a:p>
            <a:r>
              <a:rPr lang="nb-NO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 2 3</a:t>
            </a:r>
          </a:p>
          <a:p>
            <a:r>
              <a:rPr lang="nb-NO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[[2]]</a:t>
            </a:r>
          </a:p>
          <a:p>
            <a:r>
              <a:rPr lang="nb-NO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"Hello"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AFECA18-3C26-4FE6-BCCC-1DDC7A4AC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96137"/>
              </p:ext>
            </p:extLst>
          </p:nvPr>
        </p:nvGraphicFramePr>
        <p:xfrm>
          <a:off x="1989439" y="2668494"/>
          <a:ext cx="32759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9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 &lt;- list(c(1, 2, 3), "Hello")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list1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F484D-ABC2-40F0-930E-CC3F5043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59857"/>
              </p:ext>
            </p:extLst>
          </p:nvPr>
        </p:nvGraphicFramePr>
        <p:xfrm>
          <a:off x="1903579" y="4397055"/>
          <a:ext cx="327599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9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변수 속성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str(list1)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BBE0C6-46A9-4FE5-B15D-D9A82FCE87CC}"/>
              </a:ext>
            </a:extLst>
          </p:cNvPr>
          <p:cNvSpPr/>
          <p:nvPr/>
        </p:nvSpPr>
        <p:spPr>
          <a:xfrm>
            <a:off x="5674886" y="4609968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83CCD-6A6C-4879-A615-1A8278CE0B37}"/>
              </a:ext>
            </a:extLst>
          </p:cNvPr>
          <p:cNvSpPr txBox="1"/>
          <p:nvPr/>
        </p:nvSpPr>
        <p:spPr>
          <a:xfrm>
            <a:off x="6328666" y="4368605"/>
            <a:ext cx="36404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List of 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: num [1:3] 1 2 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"Hello"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321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프레임</a:t>
            </a: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프레임은 실제 업무에서 가장 많이 사용하는 데이터 세트로 숫자형 벡터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문자형 벡터 등 서로 다른 형태의 데이터를 묶을 수 있는 다중형 데이터 세트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프레임의 각 열에는 변수명이 있어야 하며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엑셀의 데이터 구조와 매우 유사</a:t>
            </a:r>
            <a:endParaRPr lang="en-US" altLang="ko-KR" sz="12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48F52-3120-42F8-9894-E4BF5653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13" y="2078706"/>
            <a:ext cx="8515358" cy="439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3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프레임은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data.frame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( 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이용하여 다음과 같은 형식으로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데이터 프레임 구성을 위해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ID, SEX, AGE, AREA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변수를 생성하고 데이터 프레임으로 저장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F484D-ABC2-40F0-930E-CC3F5043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67305"/>
              </p:ext>
            </p:extLst>
          </p:nvPr>
        </p:nvGraphicFramePr>
        <p:xfrm>
          <a:off x="2049883" y="2294555"/>
          <a:ext cx="609901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01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 &lt;- c(1, 2, 3, 4, 5, 6, 7, 8, 9, 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SEX &lt;- c("F", "M", "F", "M", "M", "F", "F", "F", "M", "F")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AGE &lt;- c(50, 40, 28, 50, 27, 23, 56, 47, 20, 38)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AREA &lt;- c("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경기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경기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경기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dataframe_ex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data.frame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(ID, SEX, AGE, AREA)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dataframe_ex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BBE0C6-46A9-4FE5-B15D-D9A82FCE87CC}"/>
              </a:ext>
            </a:extLst>
          </p:cNvPr>
          <p:cNvSpPr/>
          <p:nvPr/>
        </p:nvSpPr>
        <p:spPr>
          <a:xfrm>
            <a:off x="8148902" y="2959066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83CCD-6A6C-4879-A615-1A8278CE0B37}"/>
              </a:ext>
            </a:extLst>
          </p:cNvPr>
          <p:cNvSpPr txBox="1"/>
          <p:nvPr/>
        </p:nvSpPr>
        <p:spPr>
          <a:xfrm>
            <a:off x="8798567" y="2294555"/>
            <a:ext cx="27594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ID SEX AGE AREA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     1   F  50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2     2   M  40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경기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3     3   F  28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제주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     4   M  50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     5   M  27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     6   F  23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     7   F  56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경기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8     8   F  47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9     9   M  20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인천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10   10   F  38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경기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40E51F-16DC-42A5-A097-45915B826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25310"/>
              </p:ext>
            </p:extLst>
          </p:nvPr>
        </p:nvGraphicFramePr>
        <p:xfrm>
          <a:off x="2177424" y="1198862"/>
          <a:ext cx="5801765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80176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2, ... ,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1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815008"/>
            <a:ext cx="9864725" cy="5386500"/>
          </a:xfrm>
        </p:spPr>
        <p:txBody>
          <a:bodyPr numCol="1" spcCol="180000"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빅데이터와 </a:t>
            </a:r>
            <a:r>
              <a:rPr lang="en-US" altLang="ko-KR" sz="2300" b="1" dirty="0"/>
              <a:t>R</a:t>
            </a:r>
            <a:endParaRPr lang="ko-KR" altLang="en-US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언어 개념과 개발 환경 설치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400" b="1" dirty="0"/>
              <a:t>CHAPTER 02: </a:t>
            </a:r>
            <a:r>
              <a:rPr lang="ko-KR" altLang="en-US" sz="2400" b="1" dirty="0"/>
              <a:t>데이터 분석을 위한 기본 다지기</a:t>
            </a:r>
            <a:endParaRPr lang="en-US" altLang="ko-KR" sz="24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분석 과정 및 데이터 구조와 종류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03: R </a:t>
            </a:r>
            <a:r>
              <a:rPr lang="ko-KR" altLang="en-US" sz="2300" b="1" dirty="0"/>
              <a:t>프로그래밍 익히기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변수와 함수 및 조건문과 반복문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데이터 다루기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수집</a:t>
            </a:r>
            <a:r>
              <a:rPr lang="en-US" altLang="ko-KR" sz="2200" dirty="0"/>
              <a:t>, </a:t>
            </a:r>
            <a:r>
              <a:rPr lang="ko-KR" altLang="en-US" sz="2200" dirty="0"/>
              <a:t>구조 관측 방법과 그래프 그리기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데이터 가공하기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dplyr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패키지와 </a:t>
            </a:r>
            <a:r>
              <a:rPr lang="en-US" altLang="ko-KR" sz="2200" dirty="0"/>
              <a:t>reshape2 </a:t>
            </a:r>
            <a:r>
              <a:rPr lang="ko-KR" altLang="en-US" sz="2200" dirty="0"/>
              <a:t>패키지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데이터 시각화</a:t>
            </a:r>
            <a:r>
              <a:rPr lang="en-US" altLang="ko-KR" sz="2300" b="1" dirty="0"/>
              <a:t>: ggplot2 </a:t>
            </a:r>
            <a:r>
              <a:rPr lang="ko-KR" altLang="en-US" sz="2300" b="1" dirty="0"/>
              <a:t>패키지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ggplot2 </a:t>
            </a:r>
            <a:r>
              <a:rPr lang="ko-KR" altLang="en-US" sz="2200" dirty="0"/>
              <a:t>패키지 그래프 구현과 </a:t>
            </a:r>
            <a:r>
              <a:rPr lang="en-US" altLang="ko-KR" sz="2200" dirty="0" err="1"/>
              <a:t>ggmap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 지도 시각화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프로젝트로 실력 다지기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지역별 국내 휴양림 분포</a:t>
            </a:r>
            <a:r>
              <a:rPr lang="en-US" altLang="ko-KR" sz="2200" dirty="0"/>
              <a:t>, </a:t>
            </a:r>
            <a:r>
              <a:rPr lang="ko-KR" altLang="en-US" sz="2200" dirty="0"/>
              <a:t>해외 입국자 추이 등 프로젝트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데이터 분석 보고서 공유하기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마크다운 데이터 분석 보고서 작성과 </a:t>
            </a:r>
            <a:r>
              <a:rPr lang="en-US" altLang="ko-KR" sz="2200" dirty="0" err="1"/>
              <a:t>Rpubs</a:t>
            </a:r>
            <a:r>
              <a:rPr lang="ko-KR" altLang="en-US" sz="2200" dirty="0"/>
              <a:t>로 데이터 분석 보고서 공유하는 방법 등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2-2</a:t>
            </a:r>
            <a:r>
              <a:rPr lang="ko-KR" altLang="en-US" dirty="0"/>
              <a:t> 데이터의 생김새 </a:t>
            </a:r>
            <a:r>
              <a:rPr lang="en-US" altLang="ko-KR" sz="2400" dirty="0"/>
              <a:t>(16)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3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str( 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함수를 이용해 좀 더 자세하게 변수 속성을 파악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3"/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데이터 프레임으로 데이터 세트를 구성할 때는 각 변수에 들어 있는 관측치의 개수가 동일해야만 </a:t>
            </a:r>
            <a:r>
              <a:rPr lang="en-US" altLang="ko-KR" sz="1600" dirty="0" err="1">
                <a:solidFill>
                  <a:srgbClr val="000000"/>
                </a:solidFill>
                <a:latin typeface="YoonV YoonMyungjo100Std_OTF"/>
              </a:rPr>
              <a:t>data.frame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( )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함수 적용 가능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F484D-ABC2-40F0-930E-CC3F5043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79478"/>
              </p:ext>
            </p:extLst>
          </p:nvPr>
        </p:nvGraphicFramePr>
        <p:xfrm>
          <a:off x="2294292" y="1285120"/>
          <a:ext cx="23026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66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속성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dataframe_ex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BBE0C6-46A9-4FE5-B15D-D9A82FCE87CC}"/>
              </a:ext>
            </a:extLst>
          </p:cNvPr>
          <p:cNvSpPr/>
          <p:nvPr/>
        </p:nvSpPr>
        <p:spPr>
          <a:xfrm>
            <a:off x="4867716" y="1391847"/>
            <a:ext cx="242113" cy="2559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C83CCD-6A6C-4879-A615-1A8278CE0B37}"/>
              </a:ext>
            </a:extLst>
          </p:cNvPr>
          <p:cNvSpPr txBox="1"/>
          <p:nvPr/>
        </p:nvSpPr>
        <p:spPr>
          <a:xfrm>
            <a:off x="5380591" y="1285120"/>
            <a:ext cx="52096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data.frame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': 10 obs. of 4 variables: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①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ID : num 1 2 3 4 5 6 7 8 9 10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SEX 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"F" "M" "F" "M" ...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AGE : num 50 40 28 50 27 23 56 47 20 38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AREA: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경기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제주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 ...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85C3E-EB9C-4C60-832E-45FA8F4213B0}"/>
              </a:ext>
            </a:extLst>
          </p:cNvPr>
          <p:cNvSpPr txBox="1"/>
          <p:nvPr/>
        </p:nvSpPr>
        <p:spPr>
          <a:xfrm>
            <a:off x="3723276" y="2691756"/>
            <a:ext cx="67561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①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변수가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(4 variables)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이고 관측치가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(10 obs.)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인 데이터 프레임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I D: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숫자형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(num)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데이터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(1 2 3 4 5 6 7 8 9 10)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포함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SEX: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요소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("F" "M")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데이터 값으로 포함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AGE: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숫자형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(num)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데이터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(50 40 28 50 27 23 56 47 20 38)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포함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AREA: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요소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서울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" "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경기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" ...)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데이터 값으로 포함</a:t>
            </a:r>
          </a:p>
        </p:txBody>
      </p:sp>
    </p:spTree>
    <p:extLst>
      <p:ext uri="{BB962C8B-B14F-4D97-AF65-F5344CB8AC3E}">
        <p14:creationId xmlns:p14="http://schemas.microsoft.com/office/powerpoint/2010/main" val="2562423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세트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행과 열로 이루어진 테이블 형태의 데이터 집합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벡터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1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차원 데이터로 구성된 단일형 데이터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행렬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행과 열로 구성된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차원 단일형 데이터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배열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행렬을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n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차원으로 확대한 단일형 데이터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리스트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1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차원 데이터인 벡터나 서로 다른 구조의 데이터를 그룹으로 묶은 다중형 데이터 세트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프레임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리스트를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차원으로 확대한 것으로 숫자형 벡터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문자형 벡터 등 서로 다른 형태의 데이터를 묶을 수 있는 다중형 데이터 세트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17562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데이터 세트 각 요소의 명칭과 정의를 연결하기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ko-KR" altLang="en-US" dirty="0"/>
              <a:t>① 행 </a:t>
            </a:r>
            <a:r>
              <a:rPr lang="en-US" altLang="ko-KR" dirty="0"/>
              <a:t>		</a:t>
            </a:r>
            <a:r>
              <a:rPr lang="ko-KR" altLang="en-US" sz="1200" dirty="0"/>
              <a:t>● </a:t>
            </a:r>
            <a:r>
              <a:rPr lang="en-US" altLang="ko-KR" sz="1200" dirty="0"/>
              <a:t>		</a:t>
            </a:r>
            <a:r>
              <a:rPr lang="ko-KR" altLang="en-US" sz="1200" dirty="0"/>
              <a:t>●</a:t>
            </a:r>
            <a:r>
              <a:rPr lang="ko-KR" altLang="en-US" dirty="0"/>
              <a:t> 가로 영역</a:t>
            </a:r>
            <a:r>
              <a:rPr lang="en-US" altLang="ko-KR" dirty="0"/>
              <a:t>, </a:t>
            </a:r>
            <a:r>
              <a:rPr lang="ko-KR" altLang="en-US" dirty="0"/>
              <a:t>관측치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② 열 </a:t>
            </a:r>
            <a:r>
              <a:rPr lang="en-US" altLang="ko-KR" dirty="0"/>
              <a:t>		</a:t>
            </a:r>
            <a:r>
              <a:rPr lang="ko-KR" altLang="en-US" sz="1200" dirty="0"/>
              <a:t>● </a:t>
            </a:r>
            <a:r>
              <a:rPr lang="en-US" altLang="ko-KR" sz="1200" dirty="0"/>
              <a:t>		</a:t>
            </a:r>
            <a:r>
              <a:rPr lang="ko-KR" altLang="en-US" sz="1200" dirty="0"/>
              <a:t>●</a:t>
            </a:r>
            <a:r>
              <a:rPr lang="ko-KR" altLang="en-US" dirty="0"/>
              <a:t> 관측된 값</a:t>
            </a:r>
            <a:r>
              <a:rPr lang="en-US" altLang="ko-KR" dirty="0"/>
              <a:t>    </a:t>
            </a:r>
          </a:p>
          <a:p>
            <a:pPr marL="914400" lvl="2" indent="0">
              <a:buNone/>
            </a:pPr>
            <a:r>
              <a:rPr lang="ko-KR" altLang="en-US" dirty="0"/>
              <a:t>③ 데이터 값 </a:t>
            </a:r>
            <a:r>
              <a:rPr lang="en-US" altLang="ko-KR" dirty="0"/>
              <a:t>	</a:t>
            </a:r>
            <a:r>
              <a:rPr lang="ko-KR" altLang="en-US" sz="1200" dirty="0"/>
              <a:t>●</a:t>
            </a:r>
            <a:r>
              <a:rPr lang="en-US" altLang="ko-KR" sz="1200" dirty="0"/>
              <a:t>		</a:t>
            </a:r>
            <a:r>
              <a:rPr lang="ko-KR" altLang="en-US" sz="1200" dirty="0"/>
              <a:t>●</a:t>
            </a:r>
            <a:r>
              <a:rPr lang="ko-KR" altLang="en-US" dirty="0"/>
              <a:t> 세로 영역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데이터 종류를 유형과 차원에 따라 구분하여 괄호 안에 알맞은 내용을 입력하기</a:t>
            </a:r>
            <a:endParaRPr lang="en-US" altLang="ko-KR" sz="1200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60427F99-A595-4D1B-9D1C-9BDF9179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31638"/>
              </p:ext>
            </p:extLst>
          </p:nvPr>
        </p:nvGraphicFramePr>
        <p:xfrm>
          <a:off x="1524000" y="3429000"/>
          <a:ext cx="8851596" cy="16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439">
                  <a:extLst>
                    <a:ext uri="{9D8B030D-6E8A-4147-A177-3AD203B41FA5}">
                      <a16:colId xmlns:a16="http://schemas.microsoft.com/office/drawing/2014/main" val="3203752288"/>
                    </a:ext>
                  </a:extLst>
                </a:gridCol>
                <a:gridCol w="1549359">
                  <a:extLst>
                    <a:ext uri="{9D8B030D-6E8A-4147-A177-3AD203B41FA5}">
                      <a16:colId xmlns:a16="http://schemas.microsoft.com/office/drawing/2014/main" val="345278539"/>
                    </a:ext>
                  </a:extLst>
                </a:gridCol>
                <a:gridCol w="2212899">
                  <a:extLst>
                    <a:ext uri="{9D8B030D-6E8A-4147-A177-3AD203B41FA5}">
                      <a16:colId xmlns:a16="http://schemas.microsoft.com/office/drawing/2014/main" val="685028711"/>
                    </a:ext>
                  </a:extLst>
                </a:gridCol>
                <a:gridCol w="2212899">
                  <a:extLst>
                    <a:ext uri="{9D8B030D-6E8A-4147-A177-3AD203B41FA5}">
                      <a16:colId xmlns:a16="http://schemas.microsoft.com/office/drawing/2014/main" val="2879833338"/>
                    </a:ext>
                  </a:extLst>
                </a:gridCol>
              </a:tblGrid>
              <a:tr h="700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                             차원에 따라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유형에 따라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차원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차원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차원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12941"/>
                  </a:ext>
                </a:extLst>
              </a:tr>
              <a:tr h="456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단일형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행렬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560060"/>
                  </a:ext>
                </a:extLst>
              </a:tr>
              <a:tr h="456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다중형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018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99780A-52D4-417C-A3B2-2A9086012ADB}"/>
              </a:ext>
            </a:extLst>
          </p:cNvPr>
          <p:cNvCxnSpPr/>
          <p:nvPr/>
        </p:nvCxnSpPr>
        <p:spPr>
          <a:xfrm flipH="1" flipV="1">
            <a:off x="1524000" y="3429000"/>
            <a:ext cx="2877312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3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문자형으로 이루어진 데이터 </a:t>
            </a:r>
            <a:r>
              <a:rPr lang="en-US" altLang="ko-KR" sz="1600" dirty="0"/>
              <a:t>1, 2, 3, 4, 5</a:t>
            </a:r>
            <a:r>
              <a:rPr lang="ko-KR" altLang="en-US" sz="1600" dirty="0"/>
              <a:t>는 </a:t>
            </a:r>
            <a:r>
              <a:rPr lang="en-US" altLang="ko-KR" sz="1600" dirty="0"/>
              <a:t>ID </a:t>
            </a:r>
            <a:r>
              <a:rPr lang="ko-KR" altLang="en-US" sz="1600" dirty="0"/>
              <a:t>변수로</a:t>
            </a:r>
            <a:r>
              <a:rPr lang="en-US" altLang="ko-KR" sz="1600" dirty="0"/>
              <a:t>, </a:t>
            </a:r>
            <a:r>
              <a:rPr lang="ko-KR" altLang="en-US" sz="1600" dirty="0"/>
              <a:t>숫자형으로 이루어진 데이터 </a:t>
            </a:r>
            <a:r>
              <a:rPr lang="en-US" altLang="ko-KR" sz="1600" dirty="0"/>
              <a:t>10, 25, 100, 75, 30</a:t>
            </a:r>
            <a:r>
              <a:rPr lang="ko-KR" altLang="en-US" sz="1600" dirty="0"/>
              <a:t>은 </a:t>
            </a:r>
            <a:r>
              <a:rPr lang="en-US" altLang="ko-KR" sz="1600" dirty="0"/>
              <a:t>MID_EXAM </a:t>
            </a:r>
            <a:r>
              <a:rPr lang="ko-KR" altLang="en-US" sz="1600" dirty="0"/>
              <a:t>변수로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문자형으로 이루어진 데이터 </a:t>
            </a:r>
            <a:r>
              <a:rPr lang="en-US" altLang="ko-KR" sz="1600" dirty="0"/>
              <a:t>1</a:t>
            </a:r>
            <a:r>
              <a:rPr lang="ko-KR" altLang="en-US" sz="1600" dirty="0"/>
              <a:t>반</a:t>
            </a:r>
            <a:r>
              <a:rPr lang="en-US" altLang="ko-KR" sz="1600" dirty="0"/>
              <a:t>, 2</a:t>
            </a:r>
            <a:r>
              <a:rPr lang="ko-KR" altLang="en-US" sz="1600" dirty="0"/>
              <a:t>반</a:t>
            </a:r>
            <a:r>
              <a:rPr lang="en-US" altLang="ko-KR" sz="1600" dirty="0"/>
              <a:t>, 3</a:t>
            </a:r>
            <a:r>
              <a:rPr lang="ko-KR" altLang="en-US" sz="1600" dirty="0"/>
              <a:t>반</a:t>
            </a:r>
            <a:r>
              <a:rPr lang="en-US" altLang="ko-KR" sz="1600" dirty="0"/>
              <a:t>, 1</a:t>
            </a:r>
            <a:r>
              <a:rPr lang="ko-KR" altLang="en-US" sz="1600" dirty="0"/>
              <a:t>반</a:t>
            </a:r>
            <a:r>
              <a:rPr lang="en-US" altLang="ko-KR" sz="1600" dirty="0"/>
              <a:t>, 2</a:t>
            </a:r>
            <a:r>
              <a:rPr lang="ko-KR" altLang="en-US" sz="1600" dirty="0"/>
              <a:t>반은 </a:t>
            </a:r>
            <a:r>
              <a:rPr lang="en-US" altLang="ko-KR" sz="1600" dirty="0"/>
              <a:t>CLASS </a:t>
            </a:r>
            <a:r>
              <a:rPr lang="ko-KR" altLang="en-US" sz="1600" dirty="0"/>
              <a:t>변수로 구성하기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ko-KR" altLang="en-US" dirty="0"/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sz="1600" dirty="0" err="1"/>
              <a:t>data.frame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함수와 </a:t>
            </a:r>
            <a:r>
              <a:rPr lang="en-US" altLang="ko-KR" sz="1600" dirty="0"/>
              <a:t>3</a:t>
            </a:r>
            <a:r>
              <a:rPr lang="ko-KR" altLang="en-US" sz="1600" dirty="0"/>
              <a:t>번 문항에서 구성한 </a:t>
            </a:r>
            <a:r>
              <a:rPr lang="en-US" altLang="ko-KR" sz="1600" dirty="0"/>
              <a:t>ID, MID_EXAM, CLASS </a:t>
            </a:r>
            <a:r>
              <a:rPr lang="ko-KR" altLang="en-US" sz="1600" dirty="0"/>
              <a:t>변수를 사용하여 </a:t>
            </a:r>
            <a:r>
              <a:rPr lang="en-US" altLang="ko-KR" sz="1600" dirty="0" err="1"/>
              <a:t>example_test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 세트를 저장해보기</a:t>
            </a:r>
            <a:endParaRPr lang="en-US" altLang="ko-KR" sz="1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B1F9BD-45AC-4705-AE1F-C21D62C4A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84392"/>
              </p:ext>
            </p:extLst>
          </p:nvPr>
        </p:nvGraphicFramePr>
        <p:xfrm>
          <a:off x="1456879" y="1950828"/>
          <a:ext cx="6280150" cy="115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ID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MID_EXAM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7A2F73-D2A6-4725-8BBD-B250FA35E01B}"/>
              </a:ext>
            </a:extLst>
          </p:cNvPr>
          <p:cNvSpPr/>
          <p:nvPr/>
        </p:nvSpPr>
        <p:spPr>
          <a:xfrm>
            <a:off x="2109216" y="2097024"/>
            <a:ext cx="5510784" cy="216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213A4-D6BE-405E-B29E-78674EB26606}"/>
              </a:ext>
            </a:extLst>
          </p:cNvPr>
          <p:cNvSpPr/>
          <p:nvPr/>
        </p:nvSpPr>
        <p:spPr>
          <a:xfrm>
            <a:off x="2752724" y="2462762"/>
            <a:ext cx="4867275" cy="216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5DE22-7B28-4B40-8AC8-0B9E110BBF22}"/>
              </a:ext>
            </a:extLst>
          </p:cNvPr>
          <p:cNvSpPr/>
          <p:nvPr/>
        </p:nvSpPr>
        <p:spPr>
          <a:xfrm>
            <a:off x="2371724" y="2800688"/>
            <a:ext cx="5248275" cy="216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66BBC1-1725-4BB9-A434-C2CF2449D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67099"/>
              </p:ext>
            </p:extLst>
          </p:nvPr>
        </p:nvGraphicFramePr>
        <p:xfrm>
          <a:off x="1456878" y="4076700"/>
          <a:ext cx="4273361" cy="785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36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example_test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example_test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E05DD98-A39B-4183-9607-E4062A6F8786}"/>
              </a:ext>
            </a:extLst>
          </p:cNvPr>
          <p:cNvSpPr/>
          <p:nvPr/>
        </p:nvSpPr>
        <p:spPr>
          <a:xfrm>
            <a:off x="2877312" y="4234523"/>
            <a:ext cx="2694367" cy="2334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F32CB4-F3C5-48AA-9222-14E61223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15" y="3805236"/>
            <a:ext cx="2694367" cy="29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6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02: </a:t>
            </a:r>
            <a:r>
              <a:rPr lang="ko-KR" altLang="en-US" dirty="0"/>
              <a:t>데이터 분석을 위한 기본 다지기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2-1 </a:t>
            </a:r>
            <a:r>
              <a:rPr lang="ko-KR" altLang="en-US" dirty="0"/>
              <a:t>데이터 분석 과정</a:t>
            </a:r>
            <a:endParaRPr lang="en-US" altLang="ko-KR" dirty="0"/>
          </a:p>
          <a:p>
            <a:r>
              <a:rPr lang="en-US" altLang="ko-KR" dirty="0"/>
              <a:t>SECTION 2-2 </a:t>
            </a:r>
            <a:r>
              <a:rPr lang="ko-KR" altLang="en-US" dirty="0"/>
              <a:t>데이터의 생김새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02 </a:t>
            </a:r>
            <a:r>
              <a:rPr lang="ko-KR" altLang="en-US" sz="3600" b="1" dirty="0">
                <a:cs typeface="+mj-cs"/>
              </a:rPr>
              <a:t>데이터 분석을 위한 기본 다지기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분석 과정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구조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종류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데이터 분석 과정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분석은 과거 및 현재에 일어난 상황을 활용하여 현황을 파악하고</a:t>
            </a:r>
            <a:r>
              <a:rPr lang="en-US" altLang="ko-KR" dirty="0"/>
              <a:t>, </a:t>
            </a:r>
            <a:r>
              <a:rPr lang="ko-KR" altLang="en-US" dirty="0"/>
              <a:t>앞으로 다가올 상황을 예측하거나 일어날 상황에 대해 타당한 근거 자료를 제시할 수 있도록 준비하는 과정</a:t>
            </a:r>
            <a:endParaRPr lang="en-US" altLang="ko-KR" dirty="0"/>
          </a:p>
          <a:p>
            <a:r>
              <a:rPr lang="ko-KR" altLang="en-US" dirty="0"/>
              <a:t>아래의 데이터 분석 흐름도를 보면 모든 과정이 한 번의 주기로 끝나는 것처럼 보이지만</a:t>
            </a:r>
            <a:r>
              <a:rPr lang="en-US" altLang="ko-KR" dirty="0"/>
              <a:t>, </a:t>
            </a:r>
            <a:r>
              <a:rPr lang="ko-KR" altLang="en-US" dirty="0"/>
              <a:t>실상은 전체 과정이 계속 반복되는 순환 구조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7F36F-E5F7-4DFB-9000-5C5208B9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86" y="2928938"/>
            <a:ext cx="10024627" cy="15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데이터 분석 과정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분석 설계하기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주제 설정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분석하려는 주제를 명확하고 구체적으로 설정하고</a:t>
            </a:r>
            <a:r>
              <a:rPr lang="en-US" altLang="ko-KR" dirty="0"/>
              <a:t>, </a:t>
            </a:r>
            <a:r>
              <a:rPr lang="ko-KR" altLang="en-US" dirty="0"/>
              <a:t>주제 내 용어를 이해하기 쉽게 정의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가설 설정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브레인스토밍 등을 활용하여 주제와 연관된 내용의 가설을 다양하게 설정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가설 설정 단계에서는 최대한 가설을 많이 세운 후 데이터 확보 가능 여부를 판단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분석 가능 변수 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가설에 따른 분석 가능 변수를 구성</a:t>
            </a:r>
            <a:r>
              <a:rPr lang="en-US" altLang="ko-KR" dirty="0"/>
              <a:t>. </a:t>
            </a:r>
            <a:r>
              <a:rPr lang="ko-KR" altLang="en-US" dirty="0"/>
              <a:t>파생 변수도 함께 고려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분석 항목 결정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9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데이터 분석 과정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준비하기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필요한 데이터를 찾아 직접 입력하여 생성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기존에 누군가 구성해 둔 데이터를 찾아 활용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엑셀이나 </a:t>
            </a:r>
            <a:r>
              <a:rPr lang="en-US" altLang="ko-KR" dirty="0"/>
              <a:t>TXT, CSV </a:t>
            </a:r>
            <a:r>
              <a:rPr lang="ko-KR" altLang="en-US" dirty="0"/>
              <a:t>파일 등을 이용하거나 서버 내에 저장되어 있는 데이터를 불러와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 크롤링 방식을 이용하여 데이터를 확보</a:t>
            </a:r>
            <a:endParaRPr lang="en-US" altLang="ko-KR" dirty="0"/>
          </a:p>
          <a:p>
            <a:pPr lvl="1"/>
            <a:r>
              <a:rPr lang="ko-KR" altLang="en-US" dirty="0"/>
              <a:t>데이터 형태를 파악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구조 및 구성 변수의 형태</a:t>
            </a:r>
            <a:r>
              <a:rPr lang="en-US" altLang="ko-KR" dirty="0"/>
              <a:t>, </a:t>
            </a:r>
            <a:r>
              <a:rPr lang="ko-KR" altLang="en-US" dirty="0"/>
              <a:t>데이터 값 특성을 중심으로 파악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90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2-1</a:t>
            </a:r>
            <a:r>
              <a:rPr lang="ko-KR" altLang="en-US" dirty="0"/>
              <a:t> 데이터 분석 과정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데이터 가공하기</a:t>
            </a:r>
            <a:endParaRPr lang="en-US" altLang="ko-KR" dirty="0"/>
          </a:p>
          <a:p>
            <a:pPr lvl="1"/>
            <a:r>
              <a:rPr lang="ko-KR" altLang="en-US" dirty="0"/>
              <a:t>데이터 가공</a:t>
            </a:r>
            <a:r>
              <a:rPr lang="en-US" altLang="ko-KR" dirty="0"/>
              <a:t>:</a:t>
            </a:r>
            <a:r>
              <a:rPr lang="ko-KR" altLang="en-US" dirty="0"/>
              <a:t> 원시 데이터 </a:t>
            </a:r>
            <a:r>
              <a:rPr lang="en-US" altLang="ko-KR" dirty="0"/>
              <a:t>raw data</a:t>
            </a:r>
            <a:r>
              <a:rPr lang="ko-KR" altLang="en-US" dirty="0"/>
              <a:t>를 원하는 형태의 데이터로 처리하는 일련의 과정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C4E73-FB82-409E-A762-A5EA82A2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796381"/>
            <a:ext cx="5086087" cy="2562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C0516-D73F-4F88-BAF4-22D213B1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988" y="1827825"/>
            <a:ext cx="3191579" cy="253125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92B4D83-069F-4C68-8E1D-2CDDC8FF0A03}"/>
              </a:ext>
            </a:extLst>
          </p:cNvPr>
          <p:cNvSpPr/>
          <p:nvPr/>
        </p:nvSpPr>
        <p:spPr>
          <a:xfrm>
            <a:off x="6373813" y="2853656"/>
            <a:ext cx="268287" cy="228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765E1-D4C7-4AC6-BEA0-97D5F14E1477}"/>
              </a:ext>
            </a:extLst>
          </p:cNvPr>
          <p:cNvSpPr txBox="1"/>
          <p:nvPr/>
        </p:nvSpPr>
        <p:spPr>
          <a:xfrm>
            <a:off x="6235700" y="31369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BD8F3-FC91-4CEB-9738-F6E7F884BF64}"/>
              </a:ext>
            </a:extLst>
          </p:cNvPr>
          <p:cNvSpPr txBox="1"/>
          <p:nvPr/>
        </p:nvSpPr>
        <p:spPr>
          <a:xfrm>
            <a:off x="2950899" y="4577008"/>
            <a:ext cx="610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전체 변수 중 필요한 변수</a:t>
            </a:r>
            <a:r>
              <a:rPr lang="en-US" altLang="ko-KR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(</a:t>
            </a:r>
            <a:r>
              <a:rPr lang="ko-KR" altLang="en-US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도서명</a:t>
            </a:r>
            <a:r>
              <a:rPr lang="en-US" altLang="ko-KR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, </a:t>
            </a:r>
            <a:r>
              <a:rPr lang="ko-KR" altLang="en-US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가격</a:t>
            </a:r>
            <a:r>
              <a:rPr lang="en-US" altLang="ko-KR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)</a:t>
            </a:r>
            <a:r>
              <a:rPr lang="ko-KR" altLang="en-US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만 추출하여 데이터를 가공한 예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4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21950</TotalTime>
  <Words>3473</Words>
  <Application>Microsoft Office PowerPoint</Application>
  <PresentationFormat>와이드스크린</PresentationFormat>
  <Paragraphs>489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D2Coding</vt:lpstr>
      <vt:lpstr>YoonV YoonGothic100Std_OTF</vt:lpstr>
      <vt:lpstr>YoonV YoonMyungjo100Std_OTF</vt:lpstr>
      <vt:lpstr>맑은 고딕</vt:lpstr>
      <vt:lpstr>맑은 고딕</vt:lpstr>
      <vt:lpstr>시스템 서체</vt:lpstr>
      <vt:lpstr>Arial</vt:lpstr>
      <vt:lpstr>Calibri</vt:lpstr>
      <vt:lpstr>Helvetica 65 Medium</vt:lpstr>
      <vt:lpstr>Wingdings</vt:lpstr>
      <vt:lpstr>Office 테마</vt:lpstr>
      <vt:lpstr>혼자 공부하는 R 데이터 분석</vt:lpstr>
      <vt:lpstr>시작하기전에</vt:lpstr>
      <vt:lpstr>이 책의 학습 목표</vt:lpstr>
      <vt:lpstr>Contents</vt:lpstr>
      <vt:lpstr>PowerPoint 프레젠테이션</vt:lpstr>
      <vt:lpstr>SECTION 2-1 데이터 분석 과정 (1)</vt:lpstr>
      <vt:lpstr>SECTION 2-1 데이터 분석 과정 (2)</vt:lpstr>
      <vt:lpstr>SECTION 2-1 데이터 분석 과정 (3)</vt:lpstr>
      <vt:lpstr>SECTION 2-1 데이터 분석 과정 (4)</vt:lpstr>
      <vt:lpstr>SECTION 2-1 데이터 분석 과정 (5)</vt:lpstr>
      <vt:lpstr>SECTION 2-1 데이터 분석 과정 (6)</vt:lpstr>
      <vt:lpstr>[마무리①]</vt:lpstr>
      <vt:lpstr>[마무리②]</vt:lpstr>
      <vt:lpstr>[마무리③]</vt:lpstr>
      <vt:lpstr>SECTION 2-2 데이터의 생김새 (1)</vt:lpstr>
      <vt:lpstr>SECTION 2-2 데이터의 생김새 (2)</vt:lpstr>
      <vt:lpstr>SECTION 2-2 데이터의 생김새 (3)</vt:lpstr>
      <vt:lpstr>SECTION 2-2 데이터의 생김새 (4)</vt:lpstr>
      <vt:lpstr>SECTION 2-2 데이터의 생김새 (5)</vt:lpstr>
      <vt:lpstr>SECTION 2-2 데이터의 생김새 (6)</vt:lpstr>
      <vt:lpstr>SECTION 2-2 데이터의 생김새 (7)</vt:lpstr>
      <vt:lpstr>SECTION 2-2 데이터의 생김새 (8)</vt:lpstr>
      <vt:lpstr>SECTION 2-2 데이터의 생김새 (9)</vt:lpstr>
      <vt:lpstr>SECTION 2-2 데이터의 생김새 (10)</vt:lpstr>
      <vt:lpstr>SECTION 2-2 데이터의 생김새 (11)</vt:lpstr>
      <vt:lpstr>SECTION 2-2 데이터의 생김새 (12)</vt:lpstr>
      <vt:lpstr>SECTION 2-2 데이터의 생김새 (13)</vt:lpstr>
      <vt:lpstr>SECTION 2-2 데이터의 생김새 (14)</vt:lpstr>
      <vt:lpstr>SECTION 2-2 데이터의 생김새 (15)</vt:lpstr>
      <vt:lpstr>SECTION 2-2 데이터의 생김새 (16)</vt:lpstr>
      <vt:lpstr>[마무리①]</vt:lpstr>
      <vt:lpstr>[마무리②]</vt:lpstr>
      <vt:lpstr>[마무리③]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HanbitMedia(K)</cp:lastModifiedBy>
  <cp:revision>447</cp:revision>
  <dcterms:created xsi:type="dcterms:W3CDTF">2020-01-31T07:25:46Z</dcterms:created>
  <dcterms:modified xsi:type="dcterms:W3CDTF">2022-03-02T00:02:48Z</dcterms:modified>
</cp:coreProperties>
</file>