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2333" r:id="rId2"/>
    <p:sldId id="2101" r:id="rId3"/>
    <p:sldId id="2334" r:id="rId4"/>
    <p:sldId id="2345" r:id="rId5"/>
    <p:sldId id="2341" r:id="rId6"/>
    <p:sldId id="2369" r:id="rId7"/>
    <p:sldId id="2413" r:id="rId8"/>
    <p:sldId id="2414" r:id="rId9"/>
    <p:sldId id="2415" r:id="rId10"/>
    <p:sldId id="2416" r:id="rId11"/>
    <p:sldId id="2417" r:id="rId12"/>
    <p:sldId id="2418" r:id="rId13"/>
    <p:sldId id="2419" r:id="rId14"/>
    <p:sldId id="2403" r:id="rId15"/>
    <p:sldId id="2412" r:id="rId16"/>
    <p:sldId id="2423" r:id="rId17"/>
    <p:sldId id="2422" r:id="rId18"/>
    <p:sldId id="2424" r:id="rId19"/>
    <p:sldId id="2425" r:id="rId20"/>
    <p:sldId id="2426" r:id="rId21"/>
    <p:sldId id="2427" r:id="rId22"/>
    <p:sldId id="2428" r:id="rId23"/>
    <p:sldId id="2429" r:id="rId24"/>
    <p:sldId id="2420" r:id="rId25"/>
    <p:sldId id="2421" r:id="rId26"/>
    <p:sldId id="2432" r:id="rId27"/>
    <p:sldId id="2433" r:id="rId28"/>
    <p:sldId id="2434" r:id="rId29"/>
    <p:sldId id="2435" r:id="rId30"/>
    <p:sldId id="2436" r:id="rId31"/>
    <p:sldId id="2437" r:id="rId32"/>
    <p:sldId id="2438" r:id="rId33"/>
    <p:sldId id="2439" r:id="rId34"/>
    <p:sldId id="2440" r:id="rId35"/>
    <p:sldId id="2441" r:id="rId36"/>
    <p:sldId id="2442" r:id="rId37"/>
    <p:sldId id="2443" r:id="rId38"/>
    <p:sldId id="2444" r:id="rId39"/>
    <p:sldId id="2445" r:id="rId40"/>
    <p:sldId id="2446" r:id="rId41"/>
    <p:sldId id="2430" r:id="rId42"/>
    <p:sldId id="2431" r:id="rId43"/>
    <p:sldId id="2447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546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797" userDrawn="1">
          <p15:clr>
            <a:srgbClr val="A4A3A4"/>
          </p15:clr>
        </p15:guide>
        <p15:guide id="8" orient="horz" pos="482" userDrawn="1">
          <p15:clr>
            <a:srgbClr val="A4A3A4"/>
          </p15:clr>
        </p15:guide>
        <p15:guide id="9" pos="506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161" d="100"/>
          <a:sy n="161" d="100"/>
        </p:scale>
        <p:origin x="144" y="282"/>
      </p:cViewPr>
      <p:guideLst>
        <p:guide orient="horz" pos="2296"/>
        <p:guide pos="3863"/>
        <p:guide pos="3999"/>
        <p:guide orient="horz" pos="2546"/>
        <p:guide pos="960"/>
        <p:guide orient="horz" pos="1797"/>
        <p:guide orient="horz" pos="482"/>
        <p:guide pos="506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772532" cy="3591827"/>
          </a:xfrm>
        </p:spPr>
        <p:txBody>
          <a:bodyPr/>
          <a:lstStyle/>
          <a:p>
            <a:r>
              <a:rPr lang="ko-KR" altLang="en-US" sz="4400" dirty="0"/>
              <a:t>혼자 공부하는 </a:t>
            </a:r>
            <a:r>
              <a:rPr lang="en-US" altLang="ko-KR" sz="4400" dirty="0"/>
              <a:t>R </a:t>
            </a:r>
            <a:r>
              <a:rPr lang="ko-KR" altLang="en-US" sz="4400" dirty="0"/>
              <a:t>데이터 분석</a:t>
            </a:r>
            <a:endParaRPr lang="ko-Kore-KR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03 </a:t>
            </a:r>
            <a:r>
              <a:rPr lang="en-US" altLang="ko-KR" dirty="0"/>
              <a:t>R </a:t>
            </a:r>
            <a:r>
              <a:rPr lang="ko-KR" altLang="en-US" dirty="0"/>
              <a:t>프로그래밍 익히기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56870-B1F1-442D-B95C-C6CC3DE1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00" y="1037947"/>
            <a:ext cx="2652748" cy="3620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변수와 함수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 정의 함수 만들기</a:t>
            </a:r>
            <a:endParaRPr lang="en-US" altLang="ko-KR" dirty="0"/>
          </a:p>
          <a:p>
            <a:pPr lvl="1"/>
            <a:r>
              <a:rPr lang="ko-KR" altLang="en-US" dirty="0"/>
              <a:t>사전에 정의된 내장 함수 이외에 사용자가 임의로 만든 함수</a:t>
            </a:r>
            <a:endParaRPr lang="en-US" altLang="ko-KR" dirty="0"/>
          </a:p>
          <a:p>
            <a:pPr lvl="1"/>
            <a:r>
              <a:rPr lang="ko-KR" altLang="en-US" dirty="0"/>
              <a:t>여러 작업이 반복될 때 함수를 생성하면 자동화할 때 유용</a:t>
            </a:r>
            <a:endParaRPr lang="en-US" altLang="ko-KR" dirty="0"/>
          </a:p>
          <a:p>
            <a:pPr lvl="1"/>
            <a:r>
              <a:rPr lang="ko-KR" altLang="en-US" dirty="0"/>
              <a:t>사용자 정의 함수에 필요한 구성요소</a:t>
            </a:r>
            <a:endParaRPr lang="en-US" altLang="ko-KR" dirty="0"/>
          </a:p>
          <a:p>
            <a:pPr lvl="2"/>
            <a:r>
              <a:rPr lang="ko-KR" altLang="en-US" dirty="0"/>
              <a:t>함수명</a:t>
            </a:r>
            <a:r>
              <a:rPr lang="en-US" altLang="ko-KR" dirty="0"/>
              <a:t>: </a:t>
            </a:r>
            <a:r>
              <a:rPr lang="ko-KR" altLang="en-US" dirty="0"/>
              <a:t>함수의 이름</a:t>
            </a:r>
            <a:r>
              <a:rPr lang="en-US" altLang="ko-KR" dirty="0"/>
              <a:t>. R </a:t>
            </a:r>
            <a:r>
              <a:rPr lang="ko-KR" altLang="en-US" dirty="0"/>
              <a:t>환경에 저장되며</a:t>
            </a:r>
            <a:r>
              <a:rPr lang="en-US" altLang="ko-KR" dirty="0"/>
              <a:t>, </a:t>
            </a:r>
            <a:r>
              <a:rPr lang="ko-KR" altLang="en-US" dirty="0"/>
              <a:t>함수를 호출할 때 사용</a:t>
            </a:r>
            <a:endParaRPr lang="en-US" altLang="ko-KR" dirty="0"/>
          </a:p>
          <a:p>
            <a:pPr lvl="2"/>
            <a:r>
              <a:rPr lang="ko-KR" altLang="en-US" dirty="0"/>
              <a:t>매개변수</a:t>
            </a:r>
            <a:r>
              <a:rPr lang="en-US" altLang="ko-KR" dirty="0"/>
              <a:t>: </a:t>
            </a:r>
            <a:r>
              <a:rPr lang="ko-KR" altLang="en-US" dirty="0"/>
              <a:t>함수의 변수</a:t>
            </a:r>
            <a:r>
              <a:rPr lang="en-US" altLang="ko-KR" dirty="0"/>
              <a:t>. </a:t>
            </a:r>
            <a:r>
              <a:rPr lang="ko-KR" altLang="en-US" dirty="0"/>
              <a:t>함수가 호출될 때 전달되는 어떠한 값</a:t>
            </a:r>
            <a:r>
              <a:rPr lang="en-US" altLang="ko-KR" dirty="0"/>
              <a:t>. </a:t>
            </a:r>
            <a:r>
              <a:rPr lang="ko-KR" altLang="en-US" dirty="0"/>
              <a:t>매개변수는 없을 수도 있고</a:t>
            </a:r>
            <a:r>
              <a:rPr lang="en-US" altLang="ko-KR" dirty="0"/>
              <a:t>, </a:t>
            </a:r>
            <a:r>
              <a:rPr lang="ko-KR" altLang="en-US" dirty="0"/>
              <a:t>여러 개가 있을 수도 있음</a:t>
            </a:r>
            <a:r>
              <a:rPr lang="en-US" altLang="ko-KR" dirty="0"/>
              <a:t>. </a:t>
            </a:r>
            <a:r>
              <a:rPr lang="ko-KR" altLang="en-US" dirty="0"/>
              <a:t>같은 의미로 파라미터</a:t>
            </a:r>
            <a:r>
              <a:rPr lang="en-US" altLang="ko-KR" dirty="0"/>
              <a:t>(parameter)</a:t>
            </a:r>
            <a:r>
              <a:rPr lang="ko-KR" altLang="en-US" dirty="0"/>
              <a:t>라고도 함</a:t>
            </a:r>
            <a:endParaRPr lang="en-US" altLang="ko-KR" dirty="0"/>
          </a:p>
          <a:p>
            <a:pPr lvl="2"/>
            <a:r>
              <a:rPr lang="ko-KR" altLang="en-US" dirty="0"/>
              <a:t>함수가 구현할 내용</a:t>
            </a:r>
            <a:r>
              <a:rPr lang="en-US" altLang="ko-KR" dirty="0"/>
              <a:t>: </a:t>
            </a:r>
            <a:r>
              <a:rPr lang="ko-KR" altLang="en-US" dirty="0"/>
              <a:t>사용자가 함수의 기능을 프로그램 언어로 정의한 구문</a:t>
            </a:r>
            <a:endParaRPr lang="en-US" altLang="ko-KR" dirty="0"/>
          </a:p>
          <a:p>
            <a:pPr lvl="2"/>
            <a:r>
              <a:rPr lang="ko-KR" altLang="en-US" dirty="0"/>
              <a:t>결괏값</a:t>
            </a:r>
            <a:r>
              <a:rPr lang="en-US" altLang="ko-KR" dirty="0"/>
              <a:t>: </a:t>
            </a:r>
            <a:r>
              <a:rPr lang="ko-KR" altLang="en-US" dirty="0"/>
              <a:t>함수의 기능이 수행된 결과로 함수 본문의 마지막 표현식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745E620-2A66-40BE-B7F2-50319B038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83352"/>
              </p:ext>
            </p:extLst>
          </p:nvPr>
        </p:nvGraphicFramePr>
        <p:xfrm>
          <a:off x="1708542" y="4433146"/>
          <a:ext cx="5376672" cy="13106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37667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함수명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&lt;- function(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....)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함수가 구현할 내용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...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return(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결괏값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79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변수와 함수 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매개변수 </a:t>
            </a:r>
            <a:r>
              <a:rPr lang="en-US" altLang="ko-KR" dirty="0"/>
              <a:t>x, y, z</a:t>
            </a:r>
            <a:r>
              <a:rPr lang="ko-KR" altLang="en-US" dirty="0"/>
              <a:t>를 넣고</a:t>
            </a:r>
            <a:r>
              <a:rPr lang="en-US" altLang="ko-KR" dirty="0"/>
              <a:t>, </a:t>
            </a:r>
            <a:r>
              <a:rPr lang="ko-KR" altLang="en-US" dirty="0"/>
              <a:t>중괄호 안에 함수 내용을 적어 사용자 정의 함수를 생성하기</a:t>
            </a:r>
            <a:endParaRPr lang="en-US" altLang="ko-KR" dirty="0"/>
          </a:p>
          <a:p>
            <a:pPr lvl="2"/>
            <a:r>
              <a:rPr lang="en-US" altLang="ko-KR" sz="1800" i="0" u="none" strike="noStrike" baseline="0" dirty="0" err="1">
                <a:latin typeface="Helvetica 65 Medium"/>
              </a:rPr>
              <a:t>multi_three_return</a:t>
            </a:r>
            <a:r>
              <a:rPr lang="en-US" altLang="ko-KR" sz="1800" i="0" u="none" strike="noStrike" baseline="0" dirty="0">
                <a:latin typeface="Helvetica 65 Medium"/>
              </a:rPr>
              <a:t>( ) </a:t>
            </a:r>
            <a:r>
              <a:rPr lang="ko-KR" altLang="en-US" sz="1800" i="0" u="none" strike="noStrike" baseline="0" dirty="0">
                <a:latin typeface="Helvetica 65 Medium"/>
              </a:rPr>
              <a:t>함수 만들기</a:t>
            </a:r>
            <a:endParaRPr lang="en-US" altLang="ko-KR" sz="1800" dirty="0">
              <a:latin typeface="Helvetica 65 Medium"/>
            </a:endParaRPr>
          </a:p>
          <a:p>
            <a:pPr lvl="3"/>
            <a:r>
              <a:rPr lang="ko-KR" altLang="en-US" sz="1600" b="0" i="0" u="none" strike="noStrike" baseline="0" dirty="0">
                <a:latin typeface="Helvetica 65 Medium"/>
              </a:rPr>
              <a:t>숫자 인자 </a:t>
            </a:r>
            <a:r>
              <a:rPr lang="en-US" altLang="ko-KR" sz="1600" b="0" i="0" u="none" strike="noStrike" baseline="0" dirty="0">
                <a:latin typeface="Helvetica 65 Medium"/>
              </a:rPr>
              <a:t>3</a:t>
            </a:r>
            <a:r>
              <a:rPr lang="ko-KR" altLang="en-US" sz="1600" b="0" i="0" u="none" strike="noStrike" baseline="0" dirty="0">
                <a:latin typeface="Helvetica 65 Medium"/>
              </a:rPr>
              <a:t>개를 받아 모두 곱한 값을 결과로 반환</a:t>
            </a:r>
            <a:endParaRPr lang="en-US" altLang="ko-KR" sz="1600" b="0" i="0" u="none" strike="noStrike" baseline="0" dirty="0">
              <a:latin typeface="Helvetica 65 Medium"/>
            </a:endParaRPr>
          </a:p>
          <a:p>
            <a:pPr lvl="3"/>
            <a:r>
              <a:rPr lang="ko-KR" altLang="en-US" sz="1600" b="0" i="0" u="none" strike="noStrike" baseline="0" dirty="0">
                <a:latin typeface="Helvetica 65 Medium"/>
              </a:rPr>
              <a:t>사용자 정의 함수를 만드는 </a:t>
            </a:r>
            <a:r>
              <a:rPr lang="en-US" altLang="ko-KR" sz="1600" b="0" i="0" u="none" strike="noStrike" baseline="0" dirty="0">
                <a:latin typeface="Helvetica 65 Medium"/>
              </a:rPr>
              <a:t>function ( ) </a:t>
            </a:r>
            <a:r>
              <a:rPr lang="ko-KR" altLang="en-US" sz="1600" b="0" i="0" u="none" strike="noStrike" baseline="0" dirty="0">
                <a:latin typeface="Helvetica 65 Medium"/>
              </a:rPr>
              <a:t>함수에 </a:t>
            </a:r>
            <a:r>
              <a:rPr lang="en-US" altLang="ko-KR" sz="1600" b="0" i="0" u="none" strike="noStrike" baseline="0" dirty="0">
                <a:latin typeface="Helvetica 65 Medium"/>
              </a:rPr>
              <a:t>3</a:t>
            </a:r>
            <a:r>
              <a:rPr lang="ko-KR" altLang="en-US" sz="1600" b="0" i="0" u="none" strike="noStrike" baseline="0" dirty="0">
                <a:latin typeface="Helvetica 65 Medium"/>
              </a:rPr>
              <a:t>개 인자 </a:t>
            </a:r>
            <a:r>
              <a:rPr lang="en-US" altLang="ko-KR" sz="1600" b="0" i="0" u="none" strike="noStrike" baseline="0" dirty="0">
                <a:latin typeface="Helvetica 65 Medium"/>
              </a:rPr>
              <a:t>x, y, z</a:t>
            </a:r>
            <a:r>
              <a:rPr lang="ko-KR" altLang="en-US" sz="1600" b="0" i="0" u="none" strike="noStrike" baseline="0" dirty="0">
                <a:latin typeface="Helvetica 65 Medium"/>
              </a:rPr>
              <a:t>를 곱한 값을 변수 </a:t>
            </a:r>
            <a:r>
              <a:rPr lang="en-US" altLang="ko-KR" sz="1600" b="0" i="0" u="none" strike="noStrike" baseline="0" dirty="0">
                <a:latin typeface="Helvetica 65 Medium"/>
              </a:rPr>
              <a:t>res</a:t>
            </a:r>
            <a:r>
              <a:rPr lang="ko-KR" altLang="en-US" sz="1600" b="0" i="0" u="none" strike="noStrike" baseline="0" dirty="0">
                <a:latin typeface="Helvetica 65 Medium"/>
              </a:rPr>
              <a:t>에 저장</a:t>
            </a:r>
            <a:endParaRPr lang="en-US" altLang="ko-KR" sz="1600" b="0" i="0" u="none" strike="noStrike" baseline="0" dirty="0">
              <a:latin typeface="Helvetica 65 Medium"/>
            </a:endParaRPr>
          </a:p>
          <a:p>
            <a:pPr lvl="3"/>
            <a:r>
              <a:rPr lang="ko-KR" altLang="en-US" sz="1600" b="0" i="0" u="none" strike="noStrike" baseline="0" dirty="0">
                <a:latin typeface="Helvetica 65 Medium"/>
              </a:rPr>
              <a:t>그 값을 </a:t>
            </a:r>
            <a:r>
              <a:rPr lang="en-US" altLang="ko-KR" sz="1600" b="0" i="0" u="none" strike="noStrike" baseline="0" dirty="0">
                <a:latin typeface="Helvetica 65 Medium"/>
              </a:rPr>
              <a:t>return ( ) </a:t>
            </a:r>
            <a:r>
              <a:rPr lang="ko-KR" altLang="en-US" sz="1600" b="0" i="0" u="none" strike="noStrike" baseline="0" dirty="0">
                <a:latin typeface="Helvetica 65 Medium"/>
              </a:rPr>
              <a:t>함수로 반환하도록 작성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745E620-2A66-40BE-B7F2-50319B038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20676"/>
              </p:ext>
            </p:extLst>
          </p:nvPr>
        </p:nvGraphicFramePr>
        <p:xfrm>
          <a:off x="2165196" y="2924174"/>
          <a:ext cx="451389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389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숫자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개 곱하기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multi_three_return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function(x, y, z)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res &lt;- x * y * z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return(res)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multi_three_return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(3, 5, 6)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659C46A2-5326-4999-BBA3-3139AC20F1F7}"/>
              </a:ext>
            </a:extLst>
          </p:cNvPr>
          <p:cNvSpPr/>
          <p:nvPr/>
        </p:nvSpPr>
        <p:spPr>
          <a:xfrm>
            <a:off x="7131393" y="3544407"/>
            <a:ext cx="284747" cy="219456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E3684-3D11-415F-93F1-56A4A5DCD8F5}"/>
              </a:ext>
            </a:extLst>
          </p:cNvPr>
          <p:cNvSpPr txBox="1"/>
          <p:nvPr/>
        </p:nvSpPr>
        <p:spPr>
          <a:xfrm>
            <a:off x="7717147" y="3500246"/>
            <a:ext cx="1054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90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36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변수와 함수 </a:t>
            </a:r>
            <a:r>
              <a:rPr lang="en-US" altLang="ko-KR" sz="2400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</a:t>
            </a:r>
            <a:r>
              <a:rPr lang="en-US" altLang="ko-KR" dirty="0"/>
              <a:t>] return( ) </a:t>
            </a:r>
            <a:r>
              <a:rPr lang="ko-KR" altLang="en-US" dirty="0"/>
              <a:t>함수를 사용하는 이유</a:t>
            </a:r>
            <a:endParaRPr lang="en-US" altLang="ko-KR" dirty="0"/>
          </a:p>
          <a:p>
            <a:pPr lvl="1"/>
            <a:r>
              <a:rPr lang="ko-KR" altLang="en-US" dirty="0"/>
              <a:t>사용자 정의 함수를 만들 때는 </a:t>
            </a:r>
            <a:r>
              <a:rPr lang="en-US" altLang="ko-KR" dirty="0"/>
              <a:t>return ( ) </a:t>
            </a:r>
            <a:r>
              <a:rPr lang="ko-KR" altLang="en-US" dirty="0"/>
              <a:t>함수가 반드시 필요</a:t>
            </a:r>
            <a:endParaRPr lang="en-US" altLang="ko-KR" dirty="0"/>
          </a:p>
          <a:p>
            <a:pPr lvl="1"/>
            <a:r>
              <a:rPr lang="ko-KR" altLang="en-US" dirty="0"/>
              <a:t>출력 함수인 </a:t>
            </a:r>
            <a:r>
              <a:rPr lang="en-US" altLang="ko-KR" dirty="0"/>
              <a:t>cat ( ) </a:t>
            </a:r>
            <a:r>
              <a:rPr lang="ko-KR" altLang="en-US" dirty="0"/>
              <a:t>함수로 숫자 </a:t>
            </a:r>
            <a:r>
              <a:rPr lang="en-US" altLang="ko-KR" dirty="0"/>
              <a:t>3</a:t>
            </a:r>
            <a:r>
              <a:rPr lang="ko-KR" altLang="en-US" dirty="0"/>
              <a:t>개 곱하기 예제를 만들어 </a:t>
            </a:r>
            <a:r>
              <a:rPr lang="en-US" altLang="ko-KR" dirty="0"/>
              <a:t>return ( ) </a:t>
            </a:r>
            <a:r>
              <a:rPr lang="ko-KR" altLang="en-US" dirty="0"/>
              <a:t>함수와 비교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745E620-2A66-40BE-B7F2-50319B038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83717"/>
              </p:ext>
            </p:extLst>
          </p:nvPr>
        </p:nvGraphicFramePr>
        <p:xfrm>
          <a:off x="1524000" y="2277999"/>
          <a:ext cx="4572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# return()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을 사용하여 사용자 정의 함수 생성</a:t>
                      </a:r>
                      <a:endParaRPr lang="en-US" altLang="ko-KR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multi_three_return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&lt;- function(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x,y,z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res &lt;- x*y*z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return(res)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# 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함수 호출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multi_three_return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(3, 5, 6)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[1] 90</a:t>
                      </a:r>
                    </a:p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# 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변수에 저장한 후 출력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a &lt;-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multi_three_return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(3, 5, 6)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a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[1] 90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2FAC3D-83CD-4622-8E62-C5E4BA6B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98491"/>
              </p:ext>
            </p:extLst>
          </p:nvPr>
        </p:nvGraphicFramePr>
        <p:xfrm>
          <a:off x="6646033" y="2276094"/>
          <a:ext cx="4572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# cat()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을 사용하여 사용자 정의 함수 생성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multi_three_cat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&lt;- function(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x,y,z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res &lt;- x*y*z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cat(res)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# 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함수 호출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multi_three_cat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(3, 5, 6)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# 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변수에 저장한 후 출력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b &lt;-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multi_three_cat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(3, 5, 6)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b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9A6CFC7-B326-4231-A30F-D2C19A108BB6}"/>
              </a:ext>
            </a:extLst>
          </p:cNvPr>
          <p:cNvSpPr txBox="1"/>
          <p:nvPr/>
        </p:nvSpPr>
        <p:spPr>
          <a:xfrm>
            <a:off x="3346940" y="4281826"/>
            <a:ext cx="1647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함수의 결괏값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5EC4CE-F7F3-47AD-AB29-0018E1856BFE}"/>
              </a:ext>
            </a:extLst>
          </p:cNvPr>
          <p:cNvCxnSpPr/>
          <p:nvPr/>
        </p:nvCxnSpPr>
        <p:spPr>
          <a:xfrm>
            <a:off x="2539554" y="4400545"/>
            <a:ext cx="6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DEFE4E-655D-4AFF-9D90-D5C9F77F99A0}"/>
              </a:ext>
            </a:extLst>
          </p:cNvPr>
          <p:cNvSpPr txBox="1"/>
          <p:nvPr/>
        </p:nvSpPr>
        <p:spPr>
          <a:xfrm>
            <a:off x="8005354" y="4281826"/>
            <a:ext cx="1647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함수의 결괏값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46A3F-391A-41A3-983C-3BDB26F1920D}"/>
              </a:ext>
            </a:extLst>
          </p:cNvPr>
          <p:cNvCxnSpPr/>
          <p:nvPr/>
        </p:nvCxnSpPr>
        <p:spPr>
          <a:xfrm>
            <a:off x="7197968" y="4400545"/>
            <a:ext cx="6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DC7A64-A16C-4A7A-813C-A3E3EEC31516}"/>
              </a:ext>
            </a:extLst>
          </p:cNvPr>
          <p:cNvSpPr txBox="1"/>
          <p:nvPr/>
        </p:nvSpPr>
        <p:spPr>
          <a:xfrm>
            <a:off x="8020874" y="5254841"/>
            <a:ext cx="3197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변수를 호출하지 않았는데 값이 출력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F50AD7-CF77-46CA-8192-F32C86894147}"/>
              </a:ext>
            </a:extLst>
          </p:cNvPr>
          <p:cNvCxnSpPr/>
          <p:nvPr/>
        </p:nvCxnSpPr>
        <p:spPr>
          <a:xfrm>
            <a:off x="7213488" y="5373560"/>
            <a:ext cx="6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0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변수와 함수 </a:t>
            </a:r>
            <a:r>
              <a:rPr lang="en-US" altLang="ko-KR" sz="2400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745E620-2A66-40BE-B7F2-50319B038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28658"/>
              </p:ext>
            </p:extLst>
          </p:nvPr>
        </p:nvGraphicFramePr>
        <p:xfrm>
          <a:off x="1773488" y="1743951"/>
          <a:ext cx="5170237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23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3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 숫자 출력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print(1, 2, 3)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1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cat(1, 2, 3)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1 2 3</a:t>
                      </a:r>
                    </a:p>
                    <a:p>
                      <a:pPr latinLnBrk="1"/>
                      <a:endParaRPr lang="en-US" altLang="ko-KR" sz="13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3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숫자</a:t>
                      </a:r>
                      <a:r>
                        <a:rPr lang="en-US" altLang="ko-KR" sz="13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출력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print(1, 2, 3, "hello")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1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cat(1, 2, 3, "hello")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2 3 hello</a:t>
                      </a:r>
                    </a:p>
                    <a:p>
                      <a:pPr latinLnBrk="1"/>
                      <a:endParaRPr lang="en-US" altLang="ko-KR" sz="13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3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여러개 변수 출력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x &lt;- 4:6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y &lt;-"hello world"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print(x, y)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Error in </a:t>
                      </a:r>
                      <a:r>
                        <a:rPr lang="en-US" altLang="ko-KR" sz="1300" b="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print.default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(x, y) : invalid printing digits -2147483648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 addition: Warning message: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 </a:t>
                      </a:r>
                      <a:r>
                        <a:rPr lang="en-US" altLang="ko-KR" sz="1300" b="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print.default</a:t>
                      </a:r>
                      <a:r>
                        <a:rPr lang="en-US" altLang="ko-KR" sz="13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(x, y) : NAs introduced by coercion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cat(x, y)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 5 6 hello world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9DC7A64-A16C-4A7A-813C-A3E3EEC31516}"/>
              </a:ext>
            </a:extLst>
          </p:cNvPr>
          <p:cNvSpPr txBox="1"/>
          <p:nvPr/>
        </p:nvSpPr>
        <p:spPr>
          <a:xfrm>
            <a:off x="3350544" y="2145829"/>
            <a:ext cx="3197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첫 번째 숫자만 출력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F50AD7-CF77-46CA-8192-F32C86894147}"/>
              </a:ext>
            </a:extLst>
          </p:cNvPr>
          <p:cNvCxnSpPr/>
          <p:nvPr/>
        </p:nvCxnSpPr>
        <p:spPr>
          <a:xfrm>
            <a:off x="2543158" y="2287994"/>
            <a:ext cx="6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9100D3-7876-420E-8989-7EAD6F609E5D}"/>
              </a:ext>
            </a:extLst>
          </p:cNvPr>
          <p:cNvSpPr txBox="1"/>
          <p:nvPr/>
        </p:nvSpPr>
        <p:spPr>
          <a:xfrm>
            <a:off x="1414935" y="779306"/>
            <a:ext cx="10754503" cy="9194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/>
          <a:p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                                             print( ) </a:t>
            </a:r>
            <a:r>
              <a:rPr lang="ko-KR" altLang="en-US" sz="1600" b="1" dirty="0">
                <a:solidFill>
                  <a:schemeClr val="accent4">
                    <a:lumMod val="50000"/>
                  </a:schemeClr>
                </a:solidFill>
              </a:rPr>
              <a:t>함수 </a:t>
            </a: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/ cat( ) </a:t>
            </a:r>
            <a:r>
              <a:rPr lang="ko-KR" altLang="en-US" sz="1600" b="1" dirty="0">
                <a:solidFill>
                  <a:schemeClr val="accent4">
                    <a:lumMod val="50000"/>
                  </a:schemeClr>
                </a:solidFill>
              </a:rPr>
              <a:t>함수</a:t>
            </a:r>
            <a:endParaRPr lang="en-US" altLang="ko-KR" sz="16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16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print( ) 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함수와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cat( ) 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함수는 둘 다 출력 함수이지만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쓰임새에 차이가 있음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35E1F-8661-456D-8127-69A684D98220}"/>
              </a:ext>
            </a:extLst>
          </p:cNvPr>
          <p:cNvSpPr txBox="1"/>
          <p:nvPr/>
        </p:nvSpPr>
        <p:spPr>
          <a:xfrm>
            <a:off x="1575330" y="878551"/>
            <a:ext cx="173057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sz="1600" dirty="0"/>
              <a:t>여기서 잠깐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027FAC9-054C-4A10-8D69-B8C146268D54}"/>
              </a:ext>
            </a:extLst>
          </p:cNvPr>
          <p:cNvSpPr/>
          <p:nvPr/>
        </p:nvSpPr>
        <p:spPr>
          <a:xfrm>
            <a:off x="1692159" y="923795"/>
            <a:ext cx="183354" cy="183354"/>
          </a:xfrm>
          <a:prstGeom prst="plus">
            <a:avLst>
              <a:gd name="adj" fmla="val 3539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8CCB23-5D11-4D61-8E32-5AE914A0C3F1}"/>
              </a:ext>
            </a:extLst>
          </p:cNvPr>
          <p:cNvSpPr txBox="1"/>
          <p:nvPr/>
        </p:nvSpPr>
        <p:spPr>
          <a:xfrm>
            <a:off x="3350544" y="2559430"/>
            <a:ext cx="3197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75000"/>
                  </a:schemeClr>
                </a:solidFill>
              </a:rPr>
              <a:t>모든 숫자가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출력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0A7683-6AC6-4C2A-88F6-F1EAF789259C}"/>
              </a:ext>
            </a:extLst>
          </p:cNvPr>
          <p:cNvCxnSpPr/>
          <p:nvPr/>
        </p:nvCxnSpPr>
        <p:spPr>
          <a:xfrm>
            <a:off x="2543158" y="2713318"/>
            <a:ext cx="6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0C203E-95D0-4DBE-A739-A8B4EA2EDA65}"/>
              </a:ext>
            </a:extLst>
          </p:cNvPr>
          <p:cNvSpPr txBox="1"/>
          <p:nvPr/>
        </p:nvSpPr>
        <p:spPr>
          <a:xfrm>
            <a:off x="3983590" y="3337123"/>
            <a:ext cx="3197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첫 번째 숫자만 출력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1A8125-543E-4F0E-B82B-D68E85DC0A43}"/>
              </a:ext>
            </a:extLst>
          </p:cNvPr>
          <p:cNvCxnSpPr/>
          <p:nvPr/>
        </p:nvCxnSpPr>
        <p:spPr>
          <a:xfrm>
            <a:off x="3176204" y="3479288"/>
            <a:ext cx="6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762CB7-9A32-493B-8002-C811BB4D44BF}"/>
              </a:ext>
            </a:extLst>
          </p:cNvPr>
          <p:cNvSpPr txBox="1"/>
          <p:nvPr/>
        </p:nvSpPr>
        <p:spPr>
          <a:xfrm>
            <a:off x="3983590" y="3750724"/>
            <a:ext cx="3197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모든 숫자와 문자열이 출력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ADDD65-6C3C-48FC-9F1C-1537079B1354}"/>
              </a:ext>
            </a:extLst>
          </p:cNvPr>
          <p:cNvCxnSpPr/>
          <p:nvPr/>
        </p:nvCxnSpPr>
        <p:spPr>
          <a:xfrm>
            <a:off x="3176204" y="3904612"/>
            <a:ext cx="6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311D20-9B89-4EF2-A34E-67E103CC430C}"/>
              </a:ext>
            </a:extLst>
          </p:cNvPr>
          <p:cNvSpPr txBox="1"/>
          <p:nvPr/>
        </p:nvSpPr>
        <p:spPr>
          <a:xfrm>
            <a:off x="4462558" y="6108064"/>
            <a:ext cx="3197160" cy="279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모든 변수가 출력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73F7D-60D0-41F9-94D0-7D8897005318}"/>
              </a:ext>
            </a:extLst>
          </p:cNvPr>
          <p:cNvCxnSpPr/>
          <p:nvPr/>
        </p:nvCxnSpPr>
        <p:spPr>
          <a:xfrm>
            <a:off x="3655172" y="6242024"/>
            <a:ext cx="62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99A0356-F707-48E8-AE9E-DD7F1E5B137C}"/>
              </a:ext>
            </a:extLst>
          </p:cNvPr>
          <p:cNvSpPr txBox="1"/>
          <p:nvPr/>
        </p:nvSpPr>
        <p:spPr>
          <a:xfrm>
            <a:off x="7706506" y="5363911"/>
            <a:ext cx="3197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오류가 발생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A90631-EC33-4502-958F-FC1F11EDE7A1}"/>
              </a:ext>
            </a:extLst>
          </p:cNvPr>
          <p:cNvCxnSpPr/>
          <p:nvPr/>
        </p:nvCxnSpPr>
        <p:spPr>
          <a:xfrm>
            <a:off x="7074965" y="5494353"/>
            <a:ext cx="6256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ight Bracket 5">
            <a:extLst>
              <a:ext uri="{FF2B5EF4-FFF2-40B4-BE49-F238E27FC236}">
                <a16:creationId xmlns:a16="http://schemas.microsoft.com/office/drawing/2014/main" id="{8694F1EB-F8DF-4D1C-84F6-493909B310F9}"/>
              </a:ext>
            </a:extLst>
          </p:cNvPr>
          <p:cNvSpPr/>
          <p:nvPr/>
        </p:nvSpPr>
        <p:spPr>
          <a:xfrm>
            <a:off x="6770915" y="5293573"/>
            <a:ext cx="299304" cy="439768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49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5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변수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‘변하는 값’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분석 편의를 위해 임시 값을 저장하기도 함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할당 연산자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 &lt;-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기호를 사용하여 변수를 생성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함수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특정 기능을 하도록 만들어진 프로그래밍 구문을 묶어 놓은 것을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내장 함수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R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에서 별도의 패키지를 설치하지 않고 사용할 수 있는 함수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사용자 정의 함수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원하는 기능을 위해 사용자가 임의로 만든 함수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0972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함수의 특징에 대해 틀린 것은 무엇인가</a:t>
            </a:r>
            <a:r>
              <a:rPr lang="en-US" altLang="ko-KR" sz="1600" dirty="0"/>
              <a:t>?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특정 작업을 수행하기 위해 만들어짐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함수는 반드시 매개변수가 있어야 함</a:t>
            </a:r>
            <a:r>
              <a:rPr lang="en-US" altLang="ko-KR" dirty="0"/>
              <a:t>    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패키지 불러오기 없이 내장 함수를 사용할 수 있음</a:t>
            </a:r>
            <a:r>
              <a:rPr lang="en-US" altLang="ko-KR" dirty="0"/>
              <a:t>   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사용자가 임의로 함수를 만들 수 있음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변수에 할당할 수 있음</a:t>
            </a:r>
            <a:endParaRPr lang="en-US" altLang="ko-KR" dirty="0"/>
          </a:p>
          <a:p>
            <a:pPr marL="914400" lvl="2" indent="0">
              <a:buNone/>
            </a:pPr>
            <a:endParaRPr lang="ko-KR" altLang="en-US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변수명을 생성할 때 사용 가능한 규칙이면 </a:t>
            </a:r>
            <a:r>
              <a:rPr lang="en-US" altLang="ko-KR" sz="1600" dirty="0"/>
              <a:t>O</a:t>
            </a:r>
            <a:r>
              <a:rPr lang="ko-KR" altLang="en-US" sz="1600" dirty="0"/>
              <a:t>표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</a:t>
            </a:r>
            <a:r>
              <a:rPr lang="en-US" altLang="ko-KR" sz="1600" dirty="0"/>
              <a:t>X</a:t>
            </a:r>
            <a:r>
              <a:rPr lang="ko-KR" altLang="en-US" sz="1600" dirty="0"/>
              <a:t>표</a:t>
            </a:r>
            <a:endParaRPr lang="en-US" altLang="ko-KR" sz="160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첫 문자로 영문자를 표기할 수 있음</a:t>
            </a:r>
            <a:r>
              <a:rPr lang="en-US" altLang="ko-KR" dirty="0"/>
              <a:t> (   )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첫 문자로 숫자를 표기할 수 있음</a:t>
            </a:r>
            <a:r>
              <a:rPr lang="en-US" altLang="ko-KR" dirty="0"/>
              <a:t> (   )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변수명 중간에 빈칸을 사용할 수 있음</a:t>
            </a:r>
            <a:r>
              <a:rPr lang="en-US" altLang="ko-KR" dirty="0"/>
              <a:t> (   )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변수명에 마침표와 밑줄 문자를 제외한 특수 문자를 사용할 수 있음</a:t>
            </a:r>
            <a:r>
              <a:rPr lang="en-US" altLang="ko-KR" dirty="0"/>
              <a:t> (   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609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다음 빈칸을 채워서 구문 완성하기</a:t>
            </a:r>
            <a:endParaRPr lang="en-US" altLang="ko-KR" sz="160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변수를 생성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내장 함수를 호출</a:t>
            </a:r>
            <a:r>
              <a:rPr lang="en-US" altLang="ko-KR" dirty="0"/>
              <a:t>    </a:t>
            </a:r>
          </a:p>
          <a:p>
            <a:pPr marL="1257300" lvl="2" indent="-342900">
              <a:buFont typeface="+mj-ea"/>
              <a:buAutoNum type="circleNumDbPlain"/>
            </a:pP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사용자 정의 함수를 생성</a:t>
            </a:r>
            <a:r>
              <a:rPr lang="en-US" altLang="ko-KR" dirty="0"/>
              <a:t>   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84A099-D4D5-499B-A8E4-66A840A2BE0A}"/>
              </a:ext>
            </a:extLst>
          </p:cNvPr>
          <p:cNvGraphicFramePr>
            <a:graphicFrameLocks noGrp="1"/>
          </p:cNvGraphicFramePr>
          <p:nvPr/>
        </p:nvGraphicFramePr>
        <p:xfrm>
          <a:off x="1757890" y="1929416"/>
          <a:ext cx="62801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&lt;- c(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30AB3BA-CE96-4B6E-B980-CF55AA3B56A4}"/>
              </a:ext>
            </a:extLst>
          </p:cNvPr>
          <p:cNvSpPr/>
          <p:nvPr/>
        </p:nvSpPr>
        <p:spPr>
          <a:xfrm>
            <a:off x="1922585" y="1985686"/>
            <a:ext cx="820615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7AAE16-FB99-4EAA-9EB5-A8BDB35AEA9C}"/>
              </a:ext>
            </a:extLst>
          </p:cNvPr>
          <p:cNvGraphicFramePr>
            <a:graphicFrameLocks noGrp="1"/>
          </p:cNvGraphicFramePr>
          <p:nvPr/>
        </p:nvGraphicFramePr>
        <p:xfrm>
          <a:off x="1757890" y="2588895"/>
          <a:ext cx="62801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              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인자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5BF37-FD1E-4DB0-A6C6-985D44040C54}"/>
              </a:ext>
            </a:extLst>
          </p:cNvPr>
          <p:cNvSpPr/>
          <p:nvPr/>
        </p:nvSpPr>
        <p:spPr>
          <a:xfrm>
            <a:off x="1922585" y="2645165"/>
            <a:ext cx="820615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CA3B59-190C-4CD3-85CA-3E14138DB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384490"/>
              </p:ext>
            </p:extLst>
          </p:nvPr>
        </p:nvGraphicFramePr>
        <p:xfrm>
          <a:off x="1757890" y="3379105"/>
          <a:ext cx="628015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                 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&lt;-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fucntion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매개변수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2, ...)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   ...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                     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결괏값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0E8AD28-DEC5-44EC-A91C-C30EA88881D4}"/>
              </a:ext>
            </a:extLst>
          </p:cNvPr>
          <p:cNvSpPr/>
          <p:nvPr/>
        </p:nvSpPr>
        <p:spPr>
          <a:xfrm>
            <a:off x="1922584" y="3428900"/>
            <a:ext cx="820615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2C472E-6438-48F4-B97A-F1FF69475915}"/>
              </a:ext>
            </a:extLst>
          </p:cNvPr>
          <p:cNvSpPr/>
          <p:nvPr/>
        </p:nvSpPr>
        <p:spPr>
          <a:xfrm>
            <a:off x="2316814" y="3735188"/>
            <a:ext cx="820615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0780-7368-4C58-8271-B7611165D647}"/>
              </a:ext>
            </a:extLst>
          </p:cNvPr>
          <p:cNvSpPr/>
          <p:nvPr/>
        </p:nvSpPr>
        <p:spPr>
          <a:xfrm>
            <a:off x="2309444" y="4166672"/>
            <a:ext cx="820615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마무리④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600" dirty="0"/>
              <a:t>x </a:t>
            </a:r>
            <a:r>
              <a:rPr lang="ko-KR" altLang="en-US" sz="1600" dirty="0"/>
              <a:t>변수에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10</a:t>
            </a:r>
            <a:r>
              <a:rPr lang="ko-KR" altLang="en-US" sz="1600" dirty="0"/>
              <a:t>이하의 홀수로 구성된 숫자형 변수를 생성하는 코드를 작성하여 실행 결과처럼 출력하기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ko-KR" altLang="en-US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/>
              <a:t>문자형 변수를 생성하는 코드를 작성하여 실행 결과처럼 출력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/>
              <a:t>숫자 </a:t>
            </a:r>
            <a:r>
              <a:rPr lang="en-US" altLang="ko-KR" sz="1600" dirty="0"/>
              <a:t>3</a:t>
            </a:r>
            <a:r>
              <a:rPr lang="ko-KR" altLang="en-US" sz="1600" dirty="0"/>
              <a:t>개를 더하는 코드를 작성하여 실행 결과처럼 출력</a:t>
            </a:r>
            <a:endParaRPr lang="en-US" altLang="ko-KR" sz="1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CA3B59-190C-4CD3-85CA-3E14138DB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80321"/>
              </p:ext>
            </p:extLst>
          </p:nvPr>
        </p:nvGraphicFramePr>
        <p:xfrm>
          <a:off x="1524000" y="1632367"/>
          <a:ext cx="528710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710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89E07BD-E2C7-4F4E-B56D-1D05F73E1730}"/>
              </a:ext>
            </a:extLst>
          </p:cNvPr>
          <p:cNvSpPr/>
          <p:nvPr/>
        </p:nvSpPr>
        <p:spPr>
          <a:xfrm>
            <a:off x="2039816" y="1705927"/>
            <a:ext cx="4308597" cy="240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9AE229-E930-4317-AF69-FCC25FA56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76666"/>
              </p:ext>
            </p:extLst>
          </p:nvPr>
        </p:nvGraphicFramePr>
        <p:xfrm>
          <a:off x="1550560" y="3065780"/>
          <a:ext cx="528710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710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C0F7989-FC70-4C71-825E-9BEAB84253B6}"/>
              </a:ext>
            </a:extLst>
          </p:cNvPr>
          <p:cNvSpPr/>
          <p:nvPr/>
        </p:nvSpPr>
        <p:spPr>
          <a:xfrm>
            <a:off x="2039816" y="3127660"/>
            <a:ext cx="4308597" cy="240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7319ACB-7CBF-45B2-ACBD-E1B06E4A2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80401"/>
              </p:ext>
            </p:extLst>
          </p:nvPr>
        </p:nvGraphicFramePr>
        <p:xfrm>
          <a:off x="1524000" y="4530815"/>
          <a:ext cx="528710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710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num_three_return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&lt;-                                            {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num_three_return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(10, 20, 30)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A7EA084-DF1D-4226-9FD0-3ADEA026D9AE}"/>
              </a:ext>
            </a:extLst>
          </p:cNvPr>
          <p:cNvSpPr/>
          <p:nvPr/>
        </p:nvSpPr>
        <p:spPr>
          <a:xfrm>
            <a:off x="3575540" y="4586500"/>
            <a:ext cx="1853589" cy="240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F9010-5728-4DD9-AB05-8631330A299E}"/>
              </a:ext>
            </a:extLst>
          </p:cNvPr>
          <p:cNvSpPr/>
          <p:nvPr/>
        </p:nvSpPr>
        <p:spPr>
          <a:xfrm>
            <a:off x="2203940" y="4870566"/>
            <a:ext cx="1853589" cy="240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4AF2C4-DE0F-41D4-9259-8C2816912CBB}"/>
              </a:ext>
            </a:extLst>
          </p:cNvPr>
          <p:cNvSpPr/>
          <p:nvPr/>
        </p:nvSpPr>
        <p:spPr>
          <a:xfrm>
            <a:off x="2203940" y="5174412"/>
            <a:ext cx="1853589" cy="2401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8D112A-DB4A-494E-A58C-98B1BA93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684" y="1532091"/>
            <a:ext cx="2466975" cy="8953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F84394-9897-4C2E-B8E2-3706B125C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684" y="2990850"/>
            <a:ext cx="2476500" cy="876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8F3133-6AEC-45EC-8A3D-7DFC0DB85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684" y="4441941"/>
            <a:ext cx="2390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패키지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패키지 설치하기</a:t>
            </a:r>
            <a:endParaRPr lang="en-US" altLang="ko-KR" dirty="0"/>
          </a:p>
          <a:p>
            <a:pPr lvl="1"/>
            <a:r>
              <a:rPr lang="ko-KR" altLang="en-US" dirty="0"/>
              <a:t>패키지 설치하기</a:t>
            </a:r>
            <a:r>
              <a:rPr lang="en-US" altLang="ko-KR" dirty="0"/>
              <a:t>(1): </a:t>
            </a:r>
            <a:r>
              <a:rPr lang="ko-KR" altLang="en-US" dirty="0"/>
              <a:t>함수</a:t>
            </a:r>
          </a:p>
          <a:p>
            <a:pPr lvl="2"/>
            <a:r>
              <a:rPr lang="en-US" altLang="ko-KR" dirty="0"/>
              <a:t>Script </a:t>
            </a:r>
            <a:r>
              <a:rPr lang="ko-KR" altLang="en-US" dirty="0"/>
              <a:t>탭에 </a:t>
            </a:r>
            <a:r>
              <a:rPr lang="en-US" altLang="ko-KR" dirty="0" err="1"/>
              <a:t>install.packages</a:t>
            </a:r>
            <a:r>
              <a:rPr lang="en-US" altLang="ko-KR" dirty="0"/>
              <a:t>( ) </a:t>
            </a:r>
            <a:r>
              <a:rPr lang="ko-KR" altLang="en-US" dirty="0"/>
              <a:t>함수를 이용하여 패키지를 설치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reshape2 </a:t>
            </a:r>
            <a:r>
              <a:rPr lang="ko-KR" altLang="en-US" dirty="0"/>
              <a:t>패키지 설치</a:t>
            </a:r>
            <a:r>
              <a:rPr lang="en-US" altLang="ko-KR" dirty="0"/>
              <a:t>: </a:t>
            </a:r>
            <a:r>
              <a:rPr lang="ko-KR" altLang="en-US" dirty="0"/>
              <a:t>데이터를 재가공할 때 자주 사용</a:t>
            </a:r>
            <a:endParaRPr lang="en-US" altLang="ko-KR" dirty="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2B5062D-9E98-4AA4-A071-D5C983A77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86270"/>
              </p:ext>
            </p:extLst>
          </p:nvPr>
        </p:nvGraphicFramePr>
        <p:xfrm>
          <a:off x="1756996" y="2034438"/>
          <a:ext cx="3482325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4823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패키지명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754B337-D8AD-400D-8224-6E8754D7C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21552"/>
              </p:ext>
            </p:extLst>
          </p:nvPr>
        </p:nvGraphicFramePr>
        <p:xfrm>
          <a:off x="1756995" y="2784621"/>
          <a:ext cx="34823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3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("reshape2")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83C3B808-70F2-40A1-A72A-234CBAFD61C4}"/>
              </a:ext>
            </a:extLst>
          </p:cNvPr>
          <p:cNvSpPr txBox="1"/>
          <p:nvPr/>
        </p:nvSpPr>
        <p:spPr>
          <a:xfrm>
            <a:off x="2165838" y="3163419"/>
            <a:ext cx="786032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WARNING: </a:t>
            </a:r>
            <a:r>
              <a:rPr lang="en-US" altLang="ko-KR" sz="1600" dirty="0" err="1"/>
              <a:t>Rtools</a:t>
            </a:r>
            <a:r>
              <a:rPr lang="en-US" altLang="ko-KR" sz="1600" dirty="0"/>
              <a:t> is required to build R packages but is not currently</a:t>
            </a:r>
          </a:p>
          <a:p>
            <a:r>
              <a:rPr lang="en-US" altLang="ko-KR" sz="1600" dirty="0"/>
              <a:t>installed. Please download and install the appropriate version of </a:t>
            </a:r>
            <a:r>
              <a:rPr lang="en-US" altLang="ko-KR" sz="1600" dirty="0" err="1"/>
              <a:t>Rtools</a:t>
            </a:r>
            <a:endParaRPr lang="en-US" altLang="ko-KR" sz="1600" dirty="0"/>
          </a:p>
          <a:p>
            <a:r>
              <a:rPr lang="en-US" altLang="ko-KR" sz="1600" dirty="0"/>
              <a:t>before proceeding:</a:t>
            </a:r>
          </a:p>
          <a:p>
            <a:r>
              <a:rPr lang="en-US" altLang="ko-KR" sz="1600" dirty="0"/>
              <a:t>https://cran.rstudio.com/bin/windows/Rtools/</a:t>
            </a:r>
          </a:p>
          <a:p>
            <a:r>
              <a:rPr lang="en-US" altLang="ko-KR" sz="1600" dirty="0"/>
              <a:t>Installing package into 'C:/Users/</a:t>
            </a:r>
            <a:r>
              <a:rPr lang="en-US" altLang="ko-KR" sz="1600" dirty="0" err="1"/>
              <a:t>newstars</a:t>
            </a:r>
            <a:r>
              <a:rPr lang="en-US" altLang="ko-KR" sz="1600" dirty="0"/>
              <a:t>/Documents/R/win-library/4.0'</a:t>
            </a:r>
          </a:p>
          <a:p>
            <a:r>
              <a:rPr lang="en-US" altLang="ko-KR" sz="1600" dirty="0"/>
              <a:t>(as 'lib' is unspecified)</a:t>
            </a:r>
          </a:p>
          <a:p>
            <a:r>
              <a:rPr lang="en-US" altLang="ko-KR" sz="1600" dirty="0"/>
              <a:t>also installing the dependency '</a:t>
            </a:r>
            <a:r>
              <a:rPr lang="en-US" altLang="ko-KR" sz="1600" dirty="0" err="1"/>
              <a:t>plyr</a:t>
            </a:r>
            <a:r>
              <a:rPr lang="en-US" altLang="ko-KR" sz="1600" dirty="0"/>
              <a:t>'</a:t>
            </a:r>
          </a:p>
          <a:p>
            <a:r>
              <a:rPr lang="en-US" altLang="ko-KR" sz="1600" dirty="0"/>
              <a:t>...(</a:t>
            </a:r>
            <a:r>
              <a:rPr lang="ko-KR" altLang="en-US" sz="1600" dirty="0"/>
              <a:t>중략</a:t>
            </a:r>
            <a:r>
              <a:rPr lang="en-US" altLang="ko-KR" sz="1600" dirty="0"/>
              <a:t>)...</a:t>
            </a:r>
          </a:p>
          <a:p>
            <a:r>
              <a:rPr lang="en-US" altLang="ko-KR" sz="1600" dirty="0"/>
              <a:t>package '</a:t>
            </a:r>
            <a:r>
              <a:rPr lang="en-US" altLang="ko-KR" sz="1600" u="sng" dirty="0" err="1"/>
              <a:t>plyr</a:t>
            </a:r>
            <a:r>
              <a:rPr lang="en-US" altLang="ko-KR" sz="1600" dirty="0"/>
              <a:t>' successfully unpacked and MD5 sums checked</a:t>
            </a:r>
          </a:p>
          <a:p>
            <a:r>
              <a:rPr lang="en-US" altLang="ko-KR" sz="1600" dirty="0"/>
              <a:t>package '</a:t>
            </a:r>
            <a:r>
              <a:rPr lang="en-US" altLang="ko-KR" sz="1600" u="sng" dirty="0"/>
              <a:t>reshape2' successfully unpacked</a:t>
            </a:r>
            <a:r>
              <a:rPr lang="en-US" altLang="ko-KR" sz="1600" dirty="0"/>
              <a:t> and MD5 sums checked</a:t>
            </a:r>
          </a:p>
          <a:p>
            <a:r>
              <a:rPr lang="en-US" altLang="ko-KR" sz="1600" dirty="0"/>
              <a:t>The downloaded binary packages are in</a:t>
            </a:r>
          </a:p>
          <a:p>
            <a:r>
              <a:rPr lang="en-US" altLang="ko-KR" sz="1600" dirty="0"/>
              <a:t>C:\Users\newstars\AppData\Local\Temp\RtmpkNKlIa\downloaded_packages</a:t>
            </a:r>
            <a:endParaRPr lang="ko-KR" altLang="en-US" sz="16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1B626B-67AD-4160-8784-D2835354B84D}"/>
              </a:ext>
            </a:extLst>
          </p:cNvPr>
          <p:cNvSpPr/>
          <p:nvPr/>
        </p:nvSpPr>
        <p:spPr>
          <a:xfrm>
            <a:off x="1756995" y="3266058"/>
            <a:ext cx="238059" cy="252744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2E382A-1318-496A-96EB-5ADC539843E2}"/>
              </a:ext>
            </a:extLst>
          </p:cNvPr>
          <p:cNvSpPr txBox="1"/>
          <p:nvPr/>
        </p:nvSpPr>
        <p:spPr>
          <a:xfrm>
            <a:off x="5572800" y="4844533"/>
            <a:ext cx="387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plyr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패키지 함께 설치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3E706C7-E7E8-4DB8-8F2C-7FDF89E5BDF5}"/>
              </a:ext>
            </a:extLst>
          </p:cNvPr>
          <p:cNvSpPr/>
          <p:nvPr/>
        </p:nvSpPr>
        <p:spPr>
          <a:xfrm>
            <a:off x="3247292" y="5029200"/>
            <a:ext cx="2262554" cy="128954"/>
          </a:xfrm>
          <a:custGeom>
            <a:avLst/>
            <a:gdLst>
              <a:gd name="connsiteX0" fmla="*/ 0 w 2262554"/>
              <a:gd name="connsiteY0" fmla="*/ 128954 h 128954"/>
              <a:gd name="connsiteX1" fmla="*/ 0 w 2262554"/>
              <a:gd name="connsiteY1" fmla="*/ 0 h 128954"/>
              <a:gd name="connsiteX2" fmla="*/ 2262554 w 2262554"/>
              <a:gd name="connsiteY2" fmla="*/ 0 h 12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4" h="128954">
                <a:moveTo>
                  <a:pt x="0" y="128954"/>
                </a:moveTo>
                <a:lnTo>
                  <a:pt x="0" y="0"/>
                </a:lnTo>
                <a:lnTo>
                  <a:pt x="2262554" y="0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4EE55D-8E7D-4BA8-92BF-EFC3ED092D5D}"/>
              </a:ext>
            </a:extLst>
          </p:cNvPr>
          <p:cNvSpPr txBox="1"/>
          <p:nvPr/>
        </p:nvSpPr>
        <p:spPr>
          <a:xfrm>
            <a:off x="9003325" y="5372071"/>
            <a:ext cx="2646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패키지가 성공적으로 설치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7D45EE-5E90-47D9-A981-E96F8C984FA3}"/>
              </a:ext>
            </a:extLst>
          </p:cNvPr>
          <p:cNvCxnSpPr/>
          <p:nvPr/>
        </p:nvCxnSpPr>
        <p:spPr>
          <a:xfrm>
            <a:off x="7996109" y="5545015"/>
            <a:ext cx="843091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608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9301A2-FA4C-4533-A875-BE7DC06F7D08}"/>
              </a:ext>
            </a:extLst>
          </p:cNvPr>
          <p:cNvSpPr/>
          <p:nvPr/>
        </p:nvSpPr>
        <p:spPr>
          <a:xfrm>
            <a:off x="984738" y="4279805"/>
            <a:ext cx="9026770" cy="145838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패키지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패키지 설치하기</a:t>
            </a:r>
            <a:endParaRPr lang="en-US" altLang="ko-KR" dirty="0"/>
          </a:p>
          <a:p>
            <a:pPr lvl="1"/>
            <a:r>
              <a:rPr lang="ko-KR" altLang="en-US" dirty="0"/>
              <a:t>패키지 설치하기</a:t>
            </a:r>
            <a:r>
              <a:rPr lang="en-US" altLang="ko-KR" dirty="0"/>
              <a:t>(2): R </a:t>
            </a:r>
            <a:r>
              <a:rPr lang="ko-KR" altLang="en-US" dirty="0"/>
              <a:t>스튜디오 </a:t>
            </a:r>
            <a:r>
              <a:rPr lang="en-US" altLang="ko-KR" dirty="0"/>
              <a:t>Packages </a:t>
            </a:r>
            <a:r>
              <a:rPr lang="ko-KR" altLang="en-US" dirty="0"/>
              <a:t>탭</a:t>
            </a:r>
          </a:p>
          <a:p>
            <a:pPr lvl="2"/>
            <a:r>
              <a:rPr lang="en-US" altLang="ko-KR" dirty="0"/>
              <a:t>R </a:t>
            </a:r>
            <a:r>
              <a:rPr lang="ko-KR" altLang="en-US" dirty="0"/>
              <a:t>스튜디오 인터페이스로 패키지를 설치 </a:t>
            </a:r>
            <a:r>
              <a:rPr lang="en-US" altLang="ko-KR" dirty="0"/>
              <a:t>–</a:t>
            </a:r>
            <a:r>
              <a:rPr lang="ko-KR" altLang="en-US" dirty="0"/>
              <a:t>패키지를 </a:t>
            </a:r>
            <a:r>
              <a:rPr lang="en-US" altLang="ko-KR" dirty="0"/>
              <a:t>Packages </a:t>
            </a:r>
            <a:r>
              <a:rPr lang="ko-KR" altLang="en-US" dirty="0"/>
              <a:t>탭에서 직접 선택하여 설치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01 [Packages] </a:t>
            </a:r>
            <a:r>
              <a:rPr lang="ko-KR" altLang="en-US" dirty="0"/>
              <a:t>탭에서 </a:t>
            </a:r>
            <a:r>
              <a:rPr lang="en-US" altLang="ko-KR" dirty="0"/>
              <a:t>[Install]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02 Packages </a:t>
            </a:r>
            <a:r>
              <a:rPr lang="ko-KR" altLang="en-US" dirty="0"/>
              <a:t>입력란에 </a:t>
            </a:r>
            <a:r>
              <a:rPr lang="en-US" altLang="ko-KR" dirty="0"/>
              <a:t>[reshape2] </a:t>
            </a:r>
            <a:r>
              <a:rPr lang="ko-KR" altLang="en-US" dirty="0"/>
              <a:t>패키지명을 입력한 후 </a:t>
            </a:r>
            <a:r>
              <a:rPr lang="en-US" altLang="ko-KR" dirty="0"/>
              <a:t>[Install] </a:t>
            </a:r>
            <a:r>
              <a:rPr lang="ko-KR" altLang="en-US" dirty="0"/>
              <a:t>버튼을 클릭</a:t>
            </a:r>
            <a:endParaRPr lang="en-US" altLang="ko-KR" dirty="0"/>
          </a:p>
          <a:p>
            <a:pPr lvl="1"/>
            <a:r>
              <a:rPr lang="ko-KR" altLang="en-US" dirty="0"/>
              <a:t>설치한 패키지 확인하기</a:t>
            </a:r>
            <a:endParaRPr lang="en-US" altLang="ko-KR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754B337-D8AD-400D-8224-6E8754D7C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13833"/>
              </p:ext>
            </p:extLst>
          </p:nvPr>
        </p:nvGraphicFramePr>
        <p:xfrm>
          <a:off x="1312985" y="3124200"/>
          <a:ext cx="34823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3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library()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199D6FA-D391-4EC0-A2E5-1BAF40FE34B4}"/>
              </a:ext>
            </a:extLst>
          </p:cNvPr>
          <p:cNvSpPr txBox="1"/>
          <p:nvPr/>
        </p:nvSpPr>
        <p:spPr>
          <a:xfrm>
            <a:off x="1215642" y="4100146"/>
            <a:ext cx="8573127" cy="10556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/>
          <a:p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                                 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R packages available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탭의 글자가 제대로 보이지 않을 때</a:t>
            </a:r>
            <a:endParaRPr lang="en-US" altLang="ko-KR" sz="14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운영체제 버전과 시스템 언어에 따라서 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R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스튜디오 시스템 언어 중 일부가 제대로 표시되지 않을  때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Script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탭이나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Console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탭에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Sys.setlocale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( )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함수를 입력한 후 실행하여 시스템 언어를 영어로 변경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FECA2C-13F7-4D50-A728-AE768152070D}"/>
              </a:ext>
            </a:extLst>
          </p:cNvPr>
          <p:cNvSpPr txBox="1"/>
          <p:nvPr/>
        </p:nvSpPr>
        <p:spPr>
          <a:xfrm>
            <a:off x="1376037" y="4175945"/>
            <a:ext cx="143215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여기서 잠깐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083BB509-07BC-4CF3-B23C-964D31198131}"/>
              </a:ext>
            </a:extLst>
          </p:cNvPr>
          <p:cNvSpPr/>
          <p:nvPr/>
        </p:nvSpPr>
        <p:spPr>
          <a:xfrm>
            <a:off x="1492866" y="4221189"/>
            <a:ext cx="183354" cy="183354"/>
          </a:xfrm>
          <a:prstGeom prst="plus">
            <a:avLst>
              <a:gd name="adj" fmla="val 3539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0238B87-69AE-4C05-A6E9-6B2FD47D9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85801"/>
              </p:ext>
            </p:extLst>
          </p:nvPr>
        </p:nvGraphicFramePr>
        <p:xfrm>
          <a:off x="1994330" y="5132308"/>
          <a:ext cx="562962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62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시스템 언어를 영어로 변경하기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Sys.setlocale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("LC_ALL", 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English_United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States.1252")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42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dirty="0"/>
              <a:t>개발 환경 설치</a:t>
            </a:r>
            <a:endParaRPr lang="en-US" altLang="ko-KR" b="1" dirty="0"/>
          </a:p>
          <a:p>
            <a:r>
              <a:rPr lang="en-US" altLang="ko-KR" sz="1600" dirty="0"/>
              <a:t>R -  https://www.r-project.org</a:t>
            </a:r>
          </a:p>
          <a:p>
            <a:r>
              <a:rPr lang="en-US" altLang="ko-KR" sz="1600" dirty="0"/>
              <a:t>R </a:t>
            </a:r>
            <a:r>
              <a:rPr lang="ko-KR" altLang="en-US" sz="1600" dirty="0"/>
              <a:t>스튜디오 </a:t>
            </a:r>
            <a:r>
              <a:rPr lang="en-US" altLang="ko-KR" sz="1600" dirty="0"/>
              <a:t>- https://www.rstudio.com</a:t>
            </a:r>
          </a:p>
          <a:p>
            <a:pPr lvl="0"/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강전희 </a:t>
            </a: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컴퓨터공학과 인공지능을 공부했고 </a:t>
            </a:r>
            <a:r>
              <a:rPr lang="en-US" altLang="ko-KR" dirty="0">
                <a:solidFill>
                  <a:prstClr val="black"/>
                </a:solidFill>
              </a:rPr>
              <a:t>CJ ENM</a:t>
            </a:r>
            <a:r>
              <a:rPr lang="ko-KR" altLang="en-US" dirty="0">
                <a:solidFill>
                  <a:prstClr val="black"/>
                </a:solidFill>
              </a:rPr>
              <a:t> 근무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시스템 구축</a:t>
            </a:r>
            <a:r>
              <a:rPr lang="en-US" altLang="ko-KR" dirty="0">
                <a:solidFill>
                  <a:prstClr val="black"/>
                </a:solidFill>
              </a:rPr>
              <a:t>·</a:t>
            </a:r>
            <a:r>
              <a:rPr lang="ko-KR" altLang="en-US" dirty="0">
                <a:solidFill>
                  <a:prstClr val="black"/>
                </a:solidFill>
              </a:rPr>
              <a:t>설계</a:t>
            </a:r>
            <a:r>
              <a:rPr lang="en-US" altLang="ko-KR" dirty="0">
                <a:solidFill>
                  <a:prstClr val="black"/>
                </a:solidFill>
              </a:rPr>
              <a:t>·</a:t>
            </a:r>
            <a:r>
              <a:rPr lang="ko-KR" altLang="en-US" dirty="0">
                <a:solidFill>
                  <a:prstClr val="black"/>
                </a:solidFill>
              </a:rPr>
              <a:t>운영을 시작으로 인공지능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빅데이터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개인 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정보 보호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온갖 가젯과 자료 정리에 관심이 많으며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국내 최초로 </a:t>
            </a:r>
            <a:r>
              <a:rPr lang="en-US" altLang="ko-KR" dirty="0">
                <a:solidFill>
                  <a:prstClr val="black"/>
                </a:solidFill>
              </a:rPr>
              <a:t>MCN</a:t>
            </a:r>
            <a:r>
              <a:rPr lang="ko-KR" altLang="en-US" dirty="0">
                <a:solidFill>
                  <a:prstClr val="black"/>
                </a:solidFill>
              </a:rPr>
              <a:t>인 </a:t>
            </a:r>
            <a:r>
              <a:rPr lang="en-US" altLang="ko-KR" dirty="0">
                <a:solidFill>
                  <a:prstClr val="black"/>
                </a:solidFill>
              </a:rPr>
              <a:t>DIATV </a:t>
            </a:r>
            <a:r>
              <a:rPr lang="ko-KR" altLang="en-US" dirty="0">
                <a:solidFill>
                  <a:prstClr val="black"/>
                </a:solidFill>
              </a:rPr>
              <a:t>사업을 시작한 </a:t>
            </a:r>
            <a:r>
              <a:rPr lang="en-US" altLang="ko-KR" dirty="0">
                <a:solidFill>
                  <a:prstClr val="black"/>
                </a:solidFill>
              </a:rPr>
              <a:t>MCN</a:t>
            </a:r>
            <a:r>
              <a:rPr lang="ko-KR" altLang="en-US" dirty="0">
                <a:solidFill>
                  <a:prstClr val="black"/>
                </a:solidFill>
              </a:rPr>
              <a:t>계의 화석 같은 존재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현재는 </a:t>
            </a:r>
            <a:r>
              <a:rPr lang="en-US" altLang="ko-KR" dirty="0">
                <a:solidFill>
                  <a:prstClr val="black"/>
                </a:solidFill>
              </a:rPr>
              <a:t>DIATV </a:t>
            </a:r>
            <a:r>
              <a:rPr lang="ko-KR" altLang="en-US" dirty="0">
                <a:solidFill>
                  <a:prstClr val="black"/>
                </a:solidFill>
              </a:rPr>
              <a:t>경험을 바탕으로 </a:t>
            </a:r>
            <a:r>
              <a:rPr lang="en-US" altLang="ko-KR" dirty="0">
                <a:solidFill>
                  <a:prstClr val="black"/>
                </a:solidFill>
              </a:rPr>
              <a:t>SNS </a:t>
            </a:r>
            <a:r>
              <a:rPr lang="ko-KR" altLang="en-US" dirty="0">
                <a:solidFill>
                  <a:prstClr val="black"/>
                </a:solidFill>
              </a:rPr>
              <a:t>데이터 분석과 시스템 기획을 담당</a:t>
            </a:r>
          </a:p>
          <a:p>
            <a:pPr lvl="0"/>
            <a:endParaRPr lang="ko-KR" altLang="en-US" b="1" dirty="0">
              <a:solidFill>
                <a:prstClr val="black"/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엄동란</a:t>
            </a: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통계학을 공부한 후 컨설팅 회사에 입사하여 </a:t>
            </a:r>
            <a:r>
              <a:rPr lang="en-US" altLang="ko-KR" dirty="0">
                <a:solidFill>
                  <a:prstClr val="black"/>
                </a:solidFill>
              </a:rPr>
              <a:t>CRM </a:t>
            </a:r>
            <a:r>
              <a:rPr lang="ko-KR" altLang="en-US" dirty="0">
                <a:solidFill>
                  <a:prstClr val="black"/>
                </a:solidFill>
              </a:rPr>
              <a:t>기반의 분석 업무를 경험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L</a:t>
            </a:r>
            <a:r>
              <a:rPr lang="ko-KR" altLang="en-US" dirty="0">
                <a:solidFill>
                  <a:prstClr val="black"/>
                </a:solidFill>
              </a:rPr>
              <a:t>사에서 회원 기반의 빅데이터 분석 업무를 담당했고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빅데이터 기획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분석 외에 마케팅 분야에서도 다양한 경험을 보유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246586-D4E8-438F-A7F3-916E663B77B5}"/>
              </a:ext>
            </a:extLst>
          </p:cNvPr>
          <p:cNvSpPr/>
          <p:nvPr/>
        </p:nvSpPr>
        <p:spPr>
          <a:xfrm>
            <a:off x="2954215" y="4442504"/>
            <a:ext cx="6342185" cy="2047608"/>
          </a:xfrm>
          <a:prstGeom prst="roundRect">
            <a:avLst>
              <a:gd name="adj" fmla="val 1189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패키지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패키지 로드하기</a:t>
            </a:r>
          </a:p>
          <a:p>
            <a:pPr lvl="2"/>
            <a:r>
              <a:rPr lang="ko-KR" altLang="en-US" dirty="0"/>
              <a:t>패키지 사용을 위해 패키지를 설치한 후 </a:t>
            </a:r>
            <a:r>
              <a:rPr lang="en-US" altLang="ko-KR" dirty="0"/>
              <a:t>library( ) </a:t>
            </a:r>
            <a:r>
              <a:rPr lang="ko-KR" altLang="en-US" dirty="0"/>
              <a:t>함수를 사용해 불러오는 로드 과정</a:t>
            </a:r>
            <a:br>
              <a:rPr lang="en-US" altLang="ko-KR" dirty="0"/>
            </a:br>
            <a:r>
              <a:rPr lang="en-US" altLang="ko-KR" dirty="0"/>
              <a:t>- R </a:t>
            </a:r>
            <a:r>
              <a:rPr lang="ko-KR" altLang="en-US" dirty="0"/>
              <a:t>스튜디오를 시작할 때마다 다시 실행해야 하는 일회성 과정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패키지 삭제하기</a:t>
            </a:r>
          </a:p>
          <a:p>
            <a:pPr lvl="2"/>
            <a:r>
              <a:rPr lang="en-US" altLang="ko-KR" dirty="0" err="1"/>
              <a:t>remove.packages</a:t>
            </a:r>
            <a:r>
              <a:rPr lang="en-US" altLang="ko-KR" dirty="0"/>
              <a:t>( ) </a:t>
            </a:r>
            <a:r>
              <a:rPr lang="ko-KR" altLang="en-US" dirty="0"/>
              <a:t>함수를 사용</a:t>
            </a:r>
            <a:endParaRPr lang="en-US" altLang="ko-KR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754B337-D8AD-400D-8224-6E8754D7C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09636"/>
              </p:ext>
            </p:extLst>
          </p:nvPr>
        </p:nvGraphicFramePr>
        <p:xfrm>
          <a:off x="1676220" y="1939417"/>
          <a:ext cx="348232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3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설치한 패키지 로드하기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library(reshape2)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D059FB3-9A12-4E0E-9AD0-8292B91E909E}"/>
              </a:ext>
            </a:extLst>
          </p:cNvPr>
          <p:cNvSpPr txBox="1"/>
          <p:nvPr/>
        </p:nvSpPr>
        <p:spPr>
          <a:xfrm>
            <a:off x="4223285" y="2171552"/>
            <a:ext cx="2646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큰따옴표를 사용하지 않음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BCCFE-FB6C-458C-AF5B-B6BA433A9B7F}"/>
              </a:ext>
            </a:extLst>
          </p:cNvPr>
          <p:cNvCxnSpPr>
            <a:cxnSpLocks/>
          </p:cNvCxnSpPr>
          <p:nvPr/>
        </p:nvCxnSpPr>
        <p:spPr>
          <a:xfrm>
            <a:off x="3544784" y="2322744"/>
            <a:ext cx="678501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BA160016-00D7-4ABA-89A3-FF68DE0317E7}"/>
              </a:ext>
            </a:extLst>
          </p:cNvPr>
          <p:cNvSpPr/>
          <p:nvPr/>
        </p:nvSpPr>
        <p:spPr>
          <a:xfrm>
            <a:off x="6869332" y="2086693"/>
            <a:ext cx="293081" cy="253654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F019A4-7B3C-4E13-A2F5-2615FE5AF2B0}"/>
              </a:ext>
            </a:extLst>
          </p:cNvPr>
          <p:cNvSpPr txBox="1"/>
          <p:nvPr/>
        </p:nvSpPr>
        <p:spPr>
          <a:xfrm>
            <a:off x="7433641" y="2051454"/>
            <a:ext cx="3349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실행 결과에 아무 내용도 표시되지 않음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B07FEDB-3B9C-4261-B41F-E963AB10C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98799"/>
              </p:ext>
            </p:extLst>
          </p:nvPr>
        </p:nvGraphicFramePr>
        <p:xfrm>
          <a:off x="1676220" y="3385820"/>
          <a:ext cx="348232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3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설치한 패키지 삭제하기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remove.packages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("reshape2")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79F096-F0CF-4563-8D64-DC002622DFE7}"/>
              </a:ext>
            </a:extLst>
          </p:cNvPr>
          <p:cNvSpPr/>
          <p:nvPr/>
        </p:nvSpPr>
        <p:spPr>
          <a:xfrm>
            <a:off x="5563590" y="3592286"/>
            <a:ext cx="309285" cy="238754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E00961-88C3-4811-A27F-E9E64F41C3A0}"/>
              </a:ext>
            </a:extLst>
          </p:cNvPr>
          <p:cNvSpPr txBox="1"/>
          <p:nvPr/>
        </p:nvSpPr>
        <p:spPr>
          <a:xfrm>
            <a:off x="6153838" y="3281392"/>
            <a:ext cx="54168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패키지</a:t>
            </a:r>
            <a:r>
              <a:rPr lang="en-US" altLang="ko-KR" sz="1400" dirty="0"/>
              <a:t>(</a:t>
            </a:r>
            <a:r>
              <a:rPr lang="ko-KR" altLang="en-US" sz="1400" dirty="0"/>
              <a:t>들</a:t>
            </a:r>
            <a:r>
              <a:rPr lang="en-US" altLang="ko-KR" sz="1400" dirty="0"/>
              <a:t>)</a:t>
            </a:r>
            <a:r>
              <a:rPr lang="ko-KR" altLang="en-US" sz="1400" dirty="0"/>
              <a:t>을 ‘</a:t>
            </a:r>
            <a:r>
              <a:rPr lang="en-US" altLang="ko-KR" sz="1400" dirty="0"/>
              <a:t>C:/Users/newstars/Documents/R/win-library/4.1’</a:t>
            </a:r>
            <a:r>
              <a:rPr lang="ko-KR" altLang="en-US" sz="1400" dirty="0"/>
              <a:t>으로부터 제거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왜냐하면 ‘</a:t>
            </a:r>
            <a:r>
              <a:rPr lang="en-US" altLang="ko-KR" sz="1400" dirty="0"/>
              <a:t>lib’</a:t>
            </a:r>
            <a:r>
              <a:rPr lang="ko-KR" altLang="en-US" sz="1400" dirty="0"/>
              <a:t>가 지정되지 않았기 때문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9F4E94-852E-4FDA-85E9-DEB629BEBABB}"/>
              </a:ext>
            </a:extLst>
          </p:cNvPr>
          <p:cNvGrpSpPr/>
          <p:nvPr/>
        </p:nvGrpSpPr>
        <p:grpSpPr>
          <a:xfrm>
            <a:off x="3048001" y="4261325"/>
            <a:ext cx="6146451" cy="1055608"/>
            <a:chOff x="1524000" y="4261325"/>
            <a:chExt cx="6146451" cy="105560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D561C2-DA60-4663-A7CC-1C84EF9CC431}"/>
                </a:ext>
              </a:extLst>
            </p:cNvPr>
            <p:cNvSpPr txBox="1"/>
            <p:nvPr/>
          </p:nvSpPr>
          <p:spPr>
            <a:xfrm>
              <a:off x="1524000" y="4261325"/>
              <a:ext cx="6146451" cy="105560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0">
              <a:spAutoFit/>
            </a:bodyPr>
            <a:lstStyle/>
            <a:p>
              <a:r>
                <a:rPr lang="en-US" altLang="ko-KR" sz="1400" b="1" dirty="0">
                  <a:solidFill>
                    <a:schemeClr val="accent4">
                      <a:lumMod val="50000"/>
                    </a:schemeClr>
                  </a:solidFill>
                </a:rPr>
                <a:t>                                    Packages </a:t>
              </a:r>
              <a:r>
                <a:rPr lang="ko-KR" alt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탭에서 패키지 로드하고 삭제하기</a:t>
              </a:r>
              <a:endParaRPr lang="en-US" altLang="ko-KR" sz="1400" b="1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endParaRPr lang="en-US" altLang="ko-KR" sz="14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패키지명 앞에 체크 상자를 체크하면 패키지를 불러오거나</a:t>
              </a:r>
              <a:endParaRPr lang="en-US" altLang="ko-KR" sz="14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패키지명 제일 뒤의 </a:t>
              </a:r>
              <a:r>
                <a:rPr lang="en-US" altLang="ko-KR" sz="1400" dirty="0">
                  <a:solidFill>
                    <a:schemeClr val="accent4">
                      <a:lumMod val="50000"/>
                    </a:schemeClr>
                  </a:solidFill>
                </a:rPr>
                <a:t>x </a:t>
              </a: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버튼을 클릭하면 패키지를 삭제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63A30-9F7D-4954-A64D-2DDD208BF61B}"/>
                </a:ext>
              </a:extLst>
            </p:cNvPr>
            <p:cNvSpPr txBox="1"/>
            <p:nvPr/>
          </p:nvSpPr>
          <p:spPr>
            <a:xfrm>
              <a:off x="1684395" y="4337124"/>
              <a:ext cx="1432152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chemeClr val="accent4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dirty="0"/>
                <a:t>여기서 잠깐</a:t>
              </a:r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073AD62F-3BFB-414D-9C08-12D6F0000535}"/>
                </a:ext>
              </a:extLst>
            </p:cNvPr>
            <p:cNvSpPr/>
            <p:nvPr/>
          </p:nvSpPr>
          <p:spPr>
            <a:xfrm>
              <a:off x="1766056" y="4385311"/>
              <a:ext cx="183354" cy="183354"/>
            </a:xfrm>
            <a:prstGeom prst="plus">
              <a:avLst>
                <a:gd name="adj" fmla="val 3539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8D56D1E-1710-4E03-9AAC-108C5999D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388" y="5303104"/>
            <a:ext cx="5635869" cy="11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17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패키지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주요 패키지 활용하기</a:t>
            </a:r>
            <a:endParaRPr lang="en-US" altLang="ko-KR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2A69367-44BD-4E83-8347-0863F32E2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59516"/>
              </p:ext>
            </p:extLst>
          </p:nvPr>
        </p:nvGraphicFramePr>
        <p:xfrm>
          <a:off x="1293446" y="1232339"/>
          <a:ext cx="8987691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029">
                  <a:extLst>
                    <a:ext uri="{9D8B030D-6E8A-4147-A177-3AD203B41FA5}">
                      <a16:colId xmlns:a16="http://schemas.microsoft.com/office/drawing/2014/main" val="3492450142"/>
                    </a:ext>
                  </a:extLst>
                </a:gridCol>
                <a:gridCol w="3484765">
                  <a:extLst>
                    <a:ext uri="{9D8B030D-6E8A-4147-A177-3AD203B41FA5}">
                      <a16:colId xmlns:a16="http://schemas.microsoft.com/office/drawing/2014/main" val="3259148114"/>
                    </a:ext>
                  </a:extLst>
                </a:gridCol>
                <a:gridCol w="2995897">
                  <a:extLst>
                    <a:ext uri="{9D8B030D-6E8A-4147-A177-3AD203B41FA5}">
                      <a16:colId xmlns:a16="http://schemas.microsoft.com/office/drawing/2014/main" val="1024458505"/>
                    </a:ext>
                  </a:extLst>
                </a:gridCol>
              </a:tblGrid>
              <a:tr h="172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분   류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   능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패키지명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458042"/>
                  </a:ext>
                </a:extLst>
              </a:tr>
              <a:tr h="17234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RMySQL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RPostgresSQL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RSQLite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863825"/>
                  </a:ext>
                </a:extLst>
              </a:tr>
              <a:tr h="172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엑셀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XLConnect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xlsx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442765"/>
                  </a:ext>
                </a:extLst>
              </a:tr>
              <a:tr h="17234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핸들링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조작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Dplyr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488116"/>
                  </a:ext>
                </a:extLst>
              </a:tr>
              <a:tr h="172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레이아웃 변환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reshape2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357153"/>
                  </a:ext>
                </a:extLst>
              </a:tr>
              <a:tr h="172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문자열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stringr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35169"/>
                  </a:ext>
                </a:extLst>
              </a:tr>
              <a:tr h="17234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시각화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ggplot2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046032"/>
                  </a:ext>
                </a:extLst>
              </a:tr>
              <a:tr h="172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워드클라우드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wordcloud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13013"/>
                  </a:ext>
                </a:extLst>
              </a:tr>
              <a:tr h="172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구글 차트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googleVis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764712"/>
                  </a:ext>
                </a:extLst>
              </a:tr>
              <a:tr h="172348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모델링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선형 혼합 효과 모형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lme4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489181"/>
                  </a:ext>
                </a:extLst>
              </a:tr>
              <a:tr h="172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비선형 혼합 효과 모형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nlme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100081"/>
                  </a:ext>
                </a:extLst>
              </a:tr>
              <a:tr h="172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머신러닝 랜덤 포레스트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randomForest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552736"/>
                  </a:ext>
                </a:extLst>
              </a:tr>
              <a:tr h="172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범주형 데이터 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vcd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954696"/>
                  </a:ext>
                </a:extLst>
              </a:tr>
              <a:tr h="172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Lasso, elastic-net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회귀분석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glmnet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310613"/>
                  </a:ext>
                </a:extLst>
              </a:tr>
              <a:tr h="172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생존분석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survival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825541"/>
                  </a:ext>
                </a:extLst>
              </a:tr>
              <a:tr h="172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회귀분석 및 분류 모델의 트레이닝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caret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8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7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패키지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주요 패키지 활용하기</a:t>
            </a:r>
            <a:endParaRPr lang="en-US" altLang="ko-KR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2A69367-44BD-4E83-8347-0863F32E2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79528"/>
              </p:ext>
            </p:extLst>
          </p:nvPr>
        </p:nvGraphicFramePr>
        <p:xfrm>
          <a:off x="1293446" y="1232339"/>
          <a:ext cx="898769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504">
                  <a:extLst>
                    <a:ext uri="{9D8B030D-6E8A-4147-A177-3AD203B41FA5}">
                      <a16:colId xmlns:a16="http://schemas.microsoft.com/office/drawing/2014/main" val="3492450142"/>
                    </a:ext>
                  </a:extLst>
                </a:gridCol>
                <a:gridCol w="3494290">
                  <a:extLst>
                    <a:ext uri="{9D8B030D-6E8A-4147-A177-3AD203B41FA5}">
                      <a16:colId xmlns:a16="http://schemas.microsoft.com/office/drawing/2014/main" val="3259148114"/>
                    </a:ext>
                  </a:extLst>
                </a:gridCol>
                <a:gridCol w="2995897">
                  <a:extLst>
                    <a:ext uri="{9D8B030D-6E8A-4147-A177-3AD203B41FA5}">
                      <a16:colId xmlns:a16="http://schemas.microsoft.com/office/drawing/2014/main" val="1024458505"/>
                    </a:ext>
                  </a:extLst>
                </a:gridCol>
              </a:tblGrid>
              <a:tr h="172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분   류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   능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패키지명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458042"/>
                  </a:ext>
                </a:extLst>
              </a:tr>
              <a:tr h="172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리포트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웹 대시보드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shiny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863825"/>
                  </a:ext>
                </a:extLst>
              </a:tr>
              <a:tr h="17234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지리 지도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maps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442765"/>
                  </a:ext>
                </a:extLst>
              </a:tr>
              <a:tr h="172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Google map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ggmap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488116"/>
                  </a:ext>
                </a:extLst>
              </a:tr>
              <a:tr h="17234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대용량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text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data.table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357153"/>
                  </a:ext>
                </a:extLst>
              </a:tr>
              <a:tr h="172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멀티코어 사용으로 병렬 프로세싱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parallel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35169"/>
                  </a:ext>
                </a:extLst>
              </a:tr>
              <a:tr h="172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XML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문서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XML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046032"/>
                  </a:ext>
                </a:extLst>
              </a:tr>
              <a:tr h="172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JSON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jsonlite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13013"/>
                  </a:ext>
                </a:extLst>
              </a:tr>
              <a:tr h="1723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HTTP Connection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httr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764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72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패키지 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</a:t>
            </a:r>
            <a:r>
              <a:rPr lang="en-US" altLang="ko-KR" dirty="0"/>
              <a:t>] </a:t>
            </a:r>
            <a:r>
              <a:rPr lang="ko-KR" altLang="en-US" dirty="0"/>
              <a:t>필요한 패키지 찾아보기</a:t>
            </a:r>
            <a:endParaRPr lang="en-US" altLang="ko-KR" dirty="0"/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패키지 목록</a:t>
            </a:r>
            <a:br>
              <a:rPr lang="en-US" altLang="ko-KR" dirty="0"/>
            </a:br>
            <a:r>
              <a:rPr lang="en-US" altLang="ko-KR" dirty="0"/>
              <a:t>- https//cran.r-project.org/web/packages/available_packages_by_name.html</a:t>
            </a:r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R</a:t>
            </a:r>
            <a:r>
              <a:rPr lang="ko-KR" altLang="en-US" dirty="0"/>
              <a:t>에서 사용할 수 있는 거의 모든 패키지가 알파벳 순서로 정리되어 있으며</a:t>
            </a:r>
            <a:r>
              <a:rPr lang="en-US" altLang="ko-KR" dirty="0"/>
              <a:t>, </a:t>
            </a:r>
            <a:r>
              <a:rPr lang="ko-KR" altLang="en-US" dirty="0"/>
              <a:t>상단에 있는 알파벳 링크를 클릭해서 해당 알파벳으로 시작하는 패키지로 이동할 수도 있음</a:t>
            </a:r>
            <a:endParaRPr lang="en-US" altLang="ko-KR" dirty="0"/>
          </a:p>
          <a:p>
            <a:pPr lvl="2"/>
            <a:r>
              <a:rPr lang="ko-KR" altLang="en-US" dirty="0"/>
              <a:t>사용할 패키지명의 상세 사용 방법이나 버전 등의 정보를 알고 싶을 때 이용하면 편리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패키지 버전</a:t>
            </a:r>
            <a:r>
              <a:rPr lang="en-US" altLang="ko-KR" dirty="0"/>
              <a:t>(Version)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만든 사람</a:t>
            </a:r>
            <a:r>
              <a:rPr lang="en-US" altLang="ko-KR" dirty="0"/>
              <a:t>(Author)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배포 날짜</a:t>
            </a:r>
            <a:r>
              <a:rPr lang="en-US" altLang="ko-KR" dirty="0"/>
              <a:t>(Published) </a:t>
            </a:r>
            <a:br>
              <a:rPr lang="en-US" altLang="ko-KR" dirty="0"/>
            </a:br>
            <a:r>
              <a:rPr lang="en-US" altLang="ko-KR" dirty="0"/>
              <a:t>- Reference manual</a:t>
            </a:r>
            <a:r>
              <a:rPr lang="ko-KR" altLang="en-US" dirty="0"/>
              <a:t>에 있는 링크를 클릭하면 패키지 사용법</a:t>
            </a:r>
            <a:r>
              <a:rPr lang="en-US" altLang="ko-KR" dirty="0"/>
              <a:t> PDF </a:t>
            </a:r>
            <a:r>
              <a:rPr lang="ko-KR" altLang="en-US" dirty="0"/>
              <a:t>문서 다운로드</a:t>
            </a:r>
            <a:endParaRPr lang="en-US" altLang="ko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F9252-4F85-4858-851C-8287636C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892" y="4192342"/>
            <a:ext cx="4240456" cy="19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8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패키지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특정 기능을 수행하는 함수를 목적에 따라 여러 개를 묶어서 제공하는 것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패키지 설치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삭제하기 전까지 다시 설치할 필요가 없음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dirty="0">
                <a:solidFill>
                  <a:srgbClr val="000000"/>
                </a:solidFill>
                <a:latin typeface="YoonV YoonMyungjo100Std_OTF"/>
              </a:rPr>
              <a:t>패키지 로드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R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이나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R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스튜디오를 다시 켰다면 패키지를 사용하기 전에 패키지를 불러와야 함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패키지 삭제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필요하지 않은 패키지는 함수나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R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스튜디오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Packages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탭에서 패키지를 삭제할 수 있음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sz="1800" dirty="0"/>
              <a:t>표로 정리하는 핵심 함수</a:t>
            </a:r>
            <a:endParaRPr lang="en-US" altLang="ko-KR" sz="1800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1997692-7D50-4FA7-B854-12B87C4DC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38603"/>
              </p:ext>
            </p:extLst>
          </p:nvPr>
        </p:nvGraphicFramePr>
        <p:xfrm>
          <a:off x="1524000" y="3526536"/>
          <a:ext cx="795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129">
                  <a:extLst>
                    <a:ext uri="{9D8B030D-6E8A-4147-A177-3AD203B41FA5}">
                      <a16:colId xmlns:a16="http://schemas.microsoft.com/office/drawing/2014/main" val="1277256481"/>
                    </a:ext>
                  </a:extLst>
                </a:gridCol>
                <a:gridCol w="5750776">
                  <a:extLst>
                    <a:ext uri="{9D8B030D-6E8A-4147-A177-3AD203B41FA5}">
                      <a16:colId xmlns:a16="http://schemas.microsoft.com/office/drawing/2014/main" val="4880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39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install.packages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패키지 설치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21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library(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설치한 패키지 전체 목록을 확인하거나 특정 패키지를 로드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04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remove.packages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설치한 패키지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69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패키지를 사용하는 함수를  올바르게 연결하기</a:t>
            </a:r>
            <a:endParaRPr lang="en-US" altLang="ko-KR" sz="1600" dirty="0"/>
          </a:p>
          <a:p>
            <a:pPr marL="1257300" lvl="2" indent="-342900" defTabSz="1030288">
              <a:buFont typeface="+mj-ea"/>
              <a:buAutoNum type="circleNumDbPlain"/>
            </a:pPr>
            <a:r>
              <a:rPr lang="en-US" altLang="ko-KR" dirty="0" err="1"/>
              <a:t>install.packages</a:t>
            </a:r>
            <a:r>
              <a:rPr lang="en-US" altLang="ko-KR" dirty="0"/>
              <a:t>("</a:t>
            </a:r>
            <a:r>
              <a:rPr lang="ko-KR" altLang="en-US" dirty="0"/>
              <a:t>패키지명</a:t>
            </a:r>
            <a:r>
              <a:rPr lang="en-US" altLang="ko-KR" dirty="0"/>
              <a:t>") 	● 	● </a:t>
            </a:r>
            <a:r>
              <a:rPr lang="ko-KR" altLang="en-US" dirty="0"/>
              <a:t>패키지 불러오기   </a:t>
            </a:r>
            <a:endParaRPr lang="en-US" altLang="ko-KR" dirty="0"/>
          </a:p>
          <a:p>
            <a:pPr marL="1257300" lvl="2" indent="-342900" defTabSz="1030288">
              <a:buFont typeface="+mj-ea"/>
              <a:buAutoNum type="circleNumDbPlain"/>
            </a:pPr>
            <a:r>
              <a:rPr lang="en-US" altLang="ko-KR" dirty="0" err="1"/>
              <a:t>remove.packages</a:t>
            </a:r>
            <a:r>
              <a:rPr lang="en-US" altLang="ko-KR" dirty="0"/>
              <a:t>("</a:t>
            </a:r>
            <a:r>
              <a:rPr lang="ko-KR" altLang="en-US" dirty="0"/>
              <a:t>패키지명</a:t>
            </a:r>
            <a:r>
              <a:rPr lang="en-US" altLang="ko-KR" dirty="0"/>
              <a:t>") 	● 	● </a:t>
            </a:r>
            <a:r>
              <a:rPr lang="ko-KR" altLang="en-US" dirty="0"/>
              <a:t>패키지 설치하기</a:t>
            </a:r>
            <a:endParaRPr lang="en-US" altLang="ko-KR" dirty="0"/>
          </a:p>
          <a:p>
            <a:pPr marL="1257300" lvl="2" indent="-342900" defTabSz="1030288">
              <a:buFont typeface="+mj-ea"/>
              <a:buAutoNum type="circleNumDbPlain"/>
            </a:pPr>
            <a:r>
              <a:rPr lang="en-US" altLang="ko-KR" dirty="0"/>
              <a:t>library (</a:t>
            </a:r>
            <a:r>
              <a:rPr lang="ko-KR" altLang="en-US" dirty="0"/>
              <a:t>패키지명</a:t>
            </a:r>
            <a:r>
              <a:rPr lang="en-US" altLang="ko-KR" dirty="0"/>
              <a:t>)  		● 	● </a:t>
            </a:r>
            <a:r>
              <a:rPr lang="ko-KR" altLang="en-US" dirty="0"/>
              <a:t>패키지 삭제하기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endParaRPr lang="en-US" altLang="ko-KR" sz="1400" dirty="0"/>
          </a:p>
          <a:p>
            <a:pPr marL="800100" lvl="1" indent="-342900">
              <a:buFont typeface="+mj-ea"/>
              <a:buAutoNum type="arabicPeriod"/>
            </a:pPr>
            <a:r>
              <a:rPr lang="ko-KR" altLang="en-US" sz="1600" dirty="0"/>
              <a:t>다음 중 패키지에 대한 내용 중 옳지 않은 것은</a:t>
            </a:r>
            <a:r>
              <a:rPr lang="en-US" altLang="ko-KR" sz="1600" dirty="0"/>
              <a:t>?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패키지는 여러 함수를 기능에 따라 묶어 놓은 것을 말함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패키지는 </a:t>
            </a:r>
            <a:r>
              <a:rPr lang="en-US" altLang="ko-KR" dirty="0"/>
              <a:t>R </a:t>
            </a:r>
            <a:r>
              <a:rPr lang="ko-KR" altLang="en-US" dirty="0"/>
              <a:t>스튜디오 </a:t>
            </a:r>
            <a:r>
              <a:rPr lang="en-US" altLang="ko-KR" dirty="0"/>
              <a:t>Packages </a:t>
            </a:r>
            <a:r>
              <a:rPr lang="ko-KR" altLang="en-US" dirty="0"/>
              <a:t>탭에서도 설치할 수 있음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패키지를 한번 설치하면 로드하지 않아도 함수를 사용할 수 있음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패키지를 설치하면 삭제하기 전까지 다시 설치할 필요가 없음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/>
              <a:t>library ( ) </a:t>
            </a:r>
            <a:r>
              <a:rPr lang="ko-KR" altLang="en-US" dirty="0"/>
              <a:t>함수만 사용하면 설치된 모든 패키지를 확인할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820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패키지를 설치하는 코드 완성하기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함수를 실행하기 전 패키지를 불러오는 코드를 완성하기</a:t>
            </a:r>
            <a:endParaRPr lang="en-US" altLang="ko-KR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8E5D6F-F552-4B74-9B32-1860A1AE8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31378"/>
              </p:ext>
            </p:extLst>
          </p:nvPr>
        </p:nvGraphicFramePr>
        <p:xfrm>
          <a:off x="1456879" y="1735282"/>
          <a:ext cx="37612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29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                                           ("reshape2")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539EFA2-AB73-4718-A5FC-1225A00C3676}"/>
              </a:ext>
            </a:extLst>
          </p:cNvPr>
          <p:cNvSpPr/>
          <p:nvPr/>
        </p:nvSpPr>
        <p:spPr>
          <a:xfrm>
            <a:off x="1645920" y="1793550"/>
            <a:ext cx="2084832" cy="216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1BDEE0-4F7E-45B2-BDD8-9DBA332CE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72968"/>
              </p:ext>
            </p:extLst>
          </p:nvPr>
        </p:nvGraphicFramePr>
        <p:xfrm>
          <a:off x="1456879" y="3301446"/>
          <a:ext cx="376129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29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                                   ("reshape2")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F2642F7-882A-480E-8386-88ACBA60CD3B}"/>
              </a:ext>
            </a:extLst>
          </p:cNvPr>
          <p:cNvSpPr/>
          <p:nvPr/>
        </p:nvSpPr>
        <p:spPr>
          <a:xfrm>
            <a:off x="1645920" y="3359714"/>
            <a:ext cx="1719072" cy="216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45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조건문과 반복문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제어 흐름</a:t>
            </a:r>
            <a:r>
              <a:rPr lang="en-US" altLang="ko-KR" dirty="0"/>
              <a:t>(control flow)</a:t>
            </a:r>
          </a:p>
          <a:p>
            <a:pPr lvl="1"/>
            <a:r>
              <a:rPr lang="ko-KR" altLang="en-US" dirty="0"/>
              <a:t>함수가 호출되는 순서</a:t>
            </a:r>
            <a:endParaRPr lang="en-US" altLang="ko-KR" dirty="0"/>
          </a:p>
          <a:p>
            <a:pPr lvl="1"/>
            <a:r>
              <a:rPr lang="ko-KR" altLang="en-US" dirty="0"/>
              <a:t>코드는 보통 위에서 아래로 실행되지만</a:t>
            </a:r>
            <a:r>
              <a:rPr lang="en-US" altLang="ko-KR" dirty="0"/>
              <a:t>, </a:t>
            </a:r>
            <a:r>
              <a:rPr lang="ko-KR" altLang="en-US" dirty="0"/>
              <a:t>이 흐름을 변경하기 위해 조건문과 반복문을 사용</a:t>
            </a:r>
            <a:endParaRPr lang="en-US" altLang="ko-KR" dirty="0"/>
          </a:p>
          <a:p>
            <a:pPr lvl="1"/>
            <a:r>
              <a:rPr lang="ko-KR" altLang="en-US" dirty="0"/>
              <a:t>조건문은 조건과 일치할 때 코드를 수행하고</a:t>
            </a:r>
            <a:r>
              <a:rPr lang="en-US" altLang="ko-KR" dirty="0"/>
              <a:t>, </a:t>
            </a:r>
            <a:r>
              <a:rPr lang="ko-KR" altLang="en-US" dirty="0"/>
              <a:t>반복문은 주어진 조건에 맞게 코드를 반복 수행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5BBC8-C035-4552-A8BB-ABA4F4EF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692185"/>
            <a:ext cx="4170997" cy="34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91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조건문과 반복문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할당 연산자</a:t>
            </a:r>
            <a:endParaRPr lang="en-US" altLang="ko-KR" dirty="0"/>
          </a:p>
          <a:p>
            <a:pPr lvl="2"/>
            <a:r>
              <a:rPr lang="ko-KR" altLang="en-US" dirty="0"/>
              <a:t>할당 연산자</a:t>
            </a:r>
            <a:r>
              <a:rPr lang="en-US" altLang="ko-KR" dirty="0"/>
              <a:t>(</a:t>
            </a:r>
            <a:r>
              <a:rPr lang="ko-KR" altLang="en-US" dirty="0"/>
              <a:t>또는 대입 연산자</a:t>
            </a:r>
            <a:r>
              <a:rPr lang="en-US" altLang="ko-KR" dirty="0"/>
              <a:t>):</a:t>
            </a:r>
            <a:r>
              <a:rPr lang="ko-KR" altLang="en-US" dirty="0"/>
              <a:t> 특정 값을 변수에 저장하며 우항에 있는 값이 좌항에 할당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R</a:t>
            </a:r>
            <a:r>
              <a:rPr lang="ko-KR" altLang="en-US" dirty="0"/>
              <a:t>에서도 </a:t>
            </a:r>
            <a:r>
              <a:rPr lang="en-US" altLang="ko-KR" dirty="0"/>
              <a:t>=</a:t>
            </a:r>
            <a:r>
              <a:rPr lang="ko-KR" altLang="en-US" dirty="0"/>
              <a:t>를 사용할 수 있지만</a:t>
            </a:r>
            <a:r>
              <a:rPr lang="en-US" altLang="ko-KR" dirty="0"/>
              <a:t>, &lt;-</a:t>
            </a:r>
            <a:r>
              <a:rPr lang="ko-KR" altLang="en-US" dirty="0"/>
              <a:t>를 주로 사용</a:t>
            </a:r>
            <a:endParaRPr lang="en-US" altLang="ko-KR" dirty="0"/>
          </a:p>
          <a:p>
            <a:pPr lvl="2"/>
            <a:r>
              <a:rPr lang="en-US" altLang="ko-KR" dirty="0"/>
              <a:t>R</a:t>
            </a:r>
            <a:r>
              <a:rPr lang="ko-KR" altLang="en-US" dirty="0"/>
              <a:t>에서는 </a:t>
            </a:r>
            <a:r>
              <a:rPr lang="en-US" altLang="ko-KR" dirty="0"/>
              <a:t>&lt;-</a:t>
            </a:r>
            <a:r>
              <a:rPr lang="ko-KR" altLang="en-US" dirty="0"/>
              <a:t>가 </a:t>
            </a:r>
            <a:r>
              <a:rPr lang="en-US" altLang="ko-KR" dirty="0"/>
              <a:t>=</a:t>
            </a:r>
            <a:r>
              <a:rPr lang="ko-KR" altLang="en-US" dirty="0"/>
              <a:t>보다 우선순위가 높음</a:t>
            </a:r>
            <a:endParaRPr lang="en-US" altLang="ko-KR" dirty="0"/>
          </a:p>
          <a:p>
            <a:pPr lvl="2"/>
            <a:r>
              <a:rPr lang="en-US" altLang="ko-KR" dirty="0"/>
              <a:t>= </a:t>
            </a:r>
            <a:r>
              <a:rPr lang="ko-KR" altLang="en-US" dirty="0"/>
              <a:t>연산자는 함수 인자에 값을 넣을 때 사용할 수 없음</a:t>
            </a:r>
            <a:endParaRPr lang="en-US" altLang="ko-KR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576E0DC-00C5-48D2-9768-D0CE2A6C7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37566"/>
              </p:ext>
            </p:extLst>
          </p:nvPr>
        </p:nvGraphicFramePr>
        <p:xfrm>
          <a:off x="1648890" y="2025650"/>
          <a:ext cx="55565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291">
                  <a:extLst>
                    <a:ext uri="{9D8B030D-6E8A-4147-A177-3AD203B41FA5}">
                      <a16:colId xmlns:a16="http://schemas.microsoft.com/office/drawing/2014/main" val="2236131480"/>
                    </a:ext>
                  </a:extLst>
                </a:gridCol>
                <a:gridCol w="2778291">
                  <a:extLst>
                    <a:ext uri="{9D8B030D-6E8A-4147-A177-3AD203B41FA5}">
                      <a16:colId xmlns:a16="http://schemas.microsoft.com/office/drawing/2014/main" val="1166790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할당 연산자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6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&lt;-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변수에 값을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4968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90F54F-5151-4B96-842B-9B03238AA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03893"/>
              </p:ext>
            </p:extLst>
          </p:nvPr>
        </p:nvGraphicFramePr>
        <p:xfrm>
          <a:off x="1648890" y="4310127"/>
          <a:ext cx="16478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9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 = D &lt;- 5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1F6DEEE-6808-40C6-8021-899AF864CF3F}"/>
              </a:ext>
            </a:extLst>
          </p:cNvPr>
          <p:cNvSpPr/>
          <p:nvPr/>
        </p:nvSpPr>
        <p:spPr>
          <a:xfrm>
            <a:off x="3545003" y="4639623"/>
            <a:ext cx="329184" cy="19507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015FB-1DD1-48F0-9893-72DDF027051A}"/>
              </a:ext>
            </a:extLst>
          </p:cNvPr>
          <p:cNvSpPr txBox="1"/>
          <p:nvPr/>
        </p:nvSpPr>
        <p:spPr>
          <a:xfrm>
            <a:off x="4077234" y="4485228"/>
            <a:ext cx="1383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5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5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DB2528-6B46-4A59-98CB-CB6407D72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94073"/>
              </p:ext>
            </p:extLst>
          </p:nvPr>
        </p:nvGraphicFramePr>
        <p:xfrm>
          <a:off x="6019138" y="4584760"/>
          <a:ext cx="164789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9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 &lt;- E =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451BAC-FC95-4A3D-8F63-04F6671E2109}"/>
              </a:ext>
            </a:extLst>
          </p:cNvPr>
          <p:cNvSpPr/>
          <p:nvPr/>
        </p:nvSpPr>
        <p:spPr>
          <a:xfrm>
            <a:off x="7893826" y="4645338"/>
            <a:ext cx="329184" cy="19507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98F59-D98D-41B9-A1D7-7A059C3D07CD}"/>
              </a:ext>
            </a:extLst>
          </p:cNvPr>
          <p:cNvSpPr txBox="1"/>
          <p:nvPr/>
        </p:nvSpPr>
        <p:spPr>
          <a:xfrm>
            <a:off x="8447482" y="4485228"/>
            <a:ext cx="3096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 in G &lt;- E = 10 : object 'G' not found</a:t>
            </a:r>
            <a:endParaRPr lang="ko-KR" altLang="en-US" sz="1400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FD6B7-9F9B-48FC-9A72-6926CE993474}"/>
              </a:ext>
            </a:extLst>
          </p:cNvPr>
          <p:cNvSpPr txBox="1"/>
          <p:nvPr/>
        </p:nvSpPr>
        <p:spPr>
          <a:xfrm>
            <a:off x="2847945" y="521857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맑은 고딕" panose="020B0503020000020004" pitchFamily="50" charset="-127"/>
              <a:buChar char="▲"/>
            </a:pP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정상 동작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256534-1DAE-4C7F-8398-86342C950ACE}"/>
              </a:ext>
            </a:extLst>
          </p:cNvPr>
          <p:cNvSpPr txBox="1"/>
          <p:nvPr/>
        </p:nvSpPr>
        <p:spPr>
          <a:xfrm>
            <a:off x="6517492" y="5127336"/>
            <a:ext cx="50261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오류 발생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객체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를 찾을 수 없다는 오류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- 10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이 아직 변수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할당되지 않아 변수가 비어있는데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  E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의 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값을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로 할당하는 것이 먼저 수행되어서 변수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가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생성되지 않았기 때문</a:t>
            </a:r>
          </a:p>
        </p:txBody>
      </p:sp>
    </p:spTree>
    <p:extLst>
      <p:ext uri="{BB962C8B-B14F-4D97-AF65-F5344CB8AC3E}">
        <p14:creationId xmlns:p14="http://schemas.microsoft.com/office/powerpoint/2010/main" val="121836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조건문과 반복문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산술 연산자</a:t>
            </a:r>
            <a:endParaRPr lang="en-US" altLang="ko-KR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576E0DC-00C5-48D2-9768-D0CE2A6C7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51757"/>
              </p:ext>
            </p:extLst>
          </p:nvPr>
        </p:nvGraphicFramePr>
        <p:xfrm>
          <a:off x="1601265" y="1358900"/>
          <a:ext cx="5556582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291">
                  <a:extLst>
                    <a:ext uri="{9D8B030D-6E8A-4147-A177-3AD203B41FA5}">
                      <a16:colId xmlns:a16="http://schemas.microsoft.com/office/drawing/2014/main" val="2236131480"/>
                    </a:ext>
                  </a:extLst>
                </a:gridCol>
                <a:gridCol w="2778291">
                  <a:extLst>
                    <a:ext uri="{9D8B030D-6E8A-4147-A177-3AD203B41FA5}">
                      <a16:colId xmlns:a16="http://schemas.microsoft.com/office/drawing/2014/main" val="1166790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산술 연산자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6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더하기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496849"/>
                  </a:ext>
                </a:extLst>
              </a:tr>
              <a:tr h="28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빼기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554749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곱하기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045202"/>
                  </a:ext>
                </a:extLst>
              </a:tr>
              <a:tr h="176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나누기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27217"/>
                  </a:ext>
                </a:extLst>
              </a:tr>
              <a:tr h="123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%/%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609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%%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나머지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68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제곱수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88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4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30D5A-3073-42CB-919C-264D9ED34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815008"/>
            <a:ext cx="9864725" cy="5386500"/>
          </a:xfrm>
        </p:spPr>
        <p:txBody>
          <a:bodyPr numCol="1" spcCol="180000">
            <a:normAutofit fontScale="70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01: </a:t>
            </a:r>
            <a:r>
              <a:rPr lang="ko-KR" altLang="en-US" sz="2300" b="1" dirty="0"/>
              <a:t>빅데이터와 </a:t>
            </a:r>
            <a:r>
              <a:rPr lang="en-US" altLang="ko-KR" sz="2300" b="1" dirty="0"/>
              <a:t>R</a:t>
            </a:r>
            <a:endParaRPr lang="ko-KR" altLang="en-US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R </a:t>
            </a:r>
            <a:r>
              <a:rPr lang="ko-KR" altLang="en-US" sz="2200" dirty="0"/>
              <a:t>언어 개념과 개발 환경 설치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400" b="1" dirty="0"/>
              <a:t>CHAPTER 02: </a:t>
            </a:r>
            <a:r>
              <a:rPr lang="ko-KR" altLang="en-US" sz="2400" b="1" dirty="0"/>
              <a:t>데이터 분석을 위한 기본 다지기</a:t>
            </a:r>
            <a:endParaRPr lang="en-US" altLang="ko-KR" sz="24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데이터 분석 과정 및 데이터 구조와 종류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03: R </a:t>
            </a:r>
            <a:r>
              <a:rPr lang="ko-KR" altLang="en-US" sz="2300" b="1" dirty="0"/>
              <a:t>프로그래밍 익히기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변수와 함수 및 조건문과 반복문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04: </a:t>
            </a:r>
            <a:r>
              <a:rPr lang="ko-KR" altLang="en-US" sz="2300" b="1" dirty="0"/>
              <a:t>데이터 다루기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데이터 수집</a:t>
            </a:r>
            <a:r>
              <a:rPr lang="en-US" altLang="ko-KR" sz="2200" dirty="0"/>
              <a:t>, </a:t>
            </a:r>
            <a:r>
              <a:rPr lang="ko-KR" altLang="en-US" sz="2200" dirty="0"/>
              <a:t>구조 관측 방법과 그래프 그리기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05: </a:t>
            </a:r>
            <a:r>
              <a:rPr lang="ko-KR" altLang="en-US" sz="2300" b="1" dirty="0"/>
              <a:t>데이터 가공하기 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dplyr</a:t>
            </a:r>
            <a:r>
              <a:rPr lang="en-US" altLang="ko-KR" sz="2200" dirty="0"/>
              <a:t> </a:t>
            </a:r>
            <a:r>
              <a:rPr lang="ko-KR" altLang="en-US" sz="2200" dirty="0"/>
              <a:t>패키지와 </a:t>
            </a:r>
            <a:r>
              <a:rPr lang="en-US" altLang="ko-KR" sz="2200" dirty="0"/>
              <a:t>reshape2 </a:t>
            </a:r>
            <a:r>
              <a:rPr lang="ko-KR" altLang="en-US" sz="2200" dirty="0"/>
              <a:t>패키지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06: </a:t>
            </a:r>
            <a:r>
              <a:rPr lang="ko-KR" altLang="en-US" sz="2300" b="1" dirty="0"/>
              <a:t>데이터 시각화</a:t>
            </a:r>
            <a:r>
              <a:rPr lang="en-US" altLang="ko-KR" sz="2300" b="1" dirty="0"/>
              <a:t>: ggplot2 </a:t>
            </a:r>
            <a:r>
              <a:rPr lang="ko-KR" altLang="en-US" sz="2300" b="1" dirty="0"/>
              <a:t>패키지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ggplot2 </a:t>
            </a:r>
            <a:r>
              <a:rPr lang="ko-KR" altLang="en-US" sz="2200" dirty="0"/>
              <a:t>패키지 그래프 구현과 </a:t>
            </a:r>
            <a:r>
              <a:rPr lang="en-US" altLang="ko-KR" sz="2200" dirty="0" err="1"/>
              <a:t>ggmap</a:t>
            </a:r>
            <a:r>
              <a:rPr lang="en-US" altLang="ko-KR" sz="2200" dirty="0"/>
              <a:t> </a:t>
            </a:r>
            <a:r>
              <a:rPr lang="ko-KR" altLang="en-US" sz="2200" dirty="0"/>
              <a:t>패키지 지도 시각화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07: </a:t>
            </a:r>
            <a:r>
              <a:rPr lang="ko-KR" altLang="en-US" sz="2300" b="1" dirty="0"/>
              <a:t>프로젝트로 실력 다지기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지역별 국내 휴양림 분포</a:t>
            </a:r>
            <a:r>
              <a:rPr lang="en-US" altLang="ko-KR" sz="2200" dirty="0"/>
              <a:t>, </a:t>
            </a:r>
            <a:r>
              <a:rPr lang="ko-KR" altLang="en-US" sz="2200" dirty="0"/>
              <a:t>해외 입국자 추이 등 프로젝트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08: </a:t>
            </a:r>
            <a:r>
              <a:rPr lang="ko-KR" altLang="en-US" sz="2300" b="1" dirty="0"/>
              <a:t>데이터 분석 보고서 공유하기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R </a:t>
            </a:r>
            <a:r>
              <a:rPr lang="ko-KR" altLang="en-US" sz="2200" dirty="0"/>
              <a:t>마크다운 데이터 분석 보고서 작성과 </a:t>
            </a:r>
            <a:r>
              <a:rPr lang="en-US" altLang="ko-KR" sz="2200" dirty="0" err="1"/>
              <a:t>Rpubs</a:t>
            </a:r>
            <a:r>
              <a:rPr lang="ko-KR" altLang="en-US" sz="2200" dirty="0"/>
              <a:t>로 데이터 분석 보고서 공유하는 방법 등 학습</a:t>
            </a:r>
            <a:endParaRPr lang="en-US" altLang="ko-KR" sz="2200" dirty="0"/>
          </a:p>
          <a:p>
            <a:pPr>
              <a:buClr>
                <a:schemeClr val="tx1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조건문과 반복문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관계 연산자</a:t>
            </a:r>
            <a:endParaRPr lang="en-US" altLang="ko-KR" dirty="0"/>
          </a:p>
          <a:p>
            <a:pPr lvl="2"/>
            <a:r>
              <a:rPr lang="ko-KR" altLang="en-US" dirty="0"/>
              <a:t>관계 연산자</a:t>
            </a:r>
            <a:r>
              <a:rPr lang="en-US" altLang="ko-KR" dirty="0"/>
              <a:t>(</a:t>
            </a:r>
            <a:r>
              <a:rPr lang="ko-KR" altLang="en-US" dirty="0"/>
              <a:t>또는 비교 연산자</a:t>
            </a:r>
            <a:r>
              <a:rPr lang="en-US" altLang="ko-KR" dirty="0"/>
              <a:t>): </a:t>
            </a:r>
            <a:r>
              <a:rPr lang="ko-KR" altLang="en-US" dirty="0"/>
              <a:t>변수 간의 혹은 변수와 값을 비교하여 관계를 </a:t>
            </a:r>
            <a:r>
              <a:rPr lang="en-US" altLang="ko-KR" dirty="0"/>
              <a:t>TRUE(</a:t>
            </a:r>
            <a:r>
              <a:rPr lang="ko-KR" altLang="en-US" dirty="0"/>
              <a:t>참</a:t>
            </a:r>
            <a:r>
              <a:rPr lang="en-US" altLang="ko-KR" dirty="0"/>
              <a:t>), FALSE(</a:t>
            </a:r>
            <a:r>
              <a:rPr lang="ko-KR" altLang="en-US" dirty="0"/>
              <a:t>거짓</a:t>
            </a:r>
            <a:r>
              <a:rPr lang="en-US" altLang="ko-KR" dirty="0"/>
              <a:t>)</a:t>
            </a:r>
            <a:r>
              <a:rPr lang="ko-KR" altLang="en-US" dirty="0"/>
              <a:t>의 진릿값으로 알려주는 연산을 수행하는 연산자</a:t>
            </a:r>
            <a:endParaRPr lang="en-US" altLang="ko-KR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576E0DC-00C5-48D2-9768-D0CE2A6C7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72757"/>
              </p:ext>
            </p:extLst>
          </p:nvPr>
        </p:nvGraphicFramePr>
        <p:xfrm>
          <a:off x="1610790" y="1901825"/>
          <a:ext cx="5556582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291">
                  <a:extLst>
                    <a:ext uri="{9D8B030D-6E8A-4147-A177-3AD203B41FA5}">
                      <a16:colId xmlns:a16="http://schemas.microsoft.com/office/drawing/2014/main" val="2236131480"/>
                    </a:ext>
                  </a:extLst>
                </a:gridCol>
                <a:gridCol w="2778291">
                  <a:extLst>
                    <a:ext uri="{9D8B030D-6E8A-4147-A177-3AD203B41FA5}">
                      <a16:colId xmlns:a16="http://schemas.microsoft.com/office/drawing/2014/main" val="1166790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관계 연산자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6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크다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496849"/>
                  </a:ext>
                </a:extLst>
              </a:tr>
              <a:tr h="28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크거나 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554749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045202"/>
                  </a:ext>
                </a:extLst>
              </a:tr>
              <a:tr h="176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작거나 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27217"/>
                  </a:ext>
                </a:extLst>
              </a:tr>
              <a:tr h="123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609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같지 않다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68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아니다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88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792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조건문과 반복문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논리 연산자</a:t>
            </a:r>
            <a:endParaRPr lang="en-US" altLang="ko-KR" dirty="0"/>
          </a:p>
          <a:p>
            <a:pPr lvl="2"/>
            <a:r>
              <a:rPr lang="ko-KR" altLang="en-US" dirty="0"/>
              <a:t>관계 연산자로 얻은 진릿값 </a:t>
            </a:r>
            <a:r>
              <a:rPr lang="en-US" altLang="ko-KR" dirty="0"/>
              <a:t>truth value</a:t>
            </a:r>
            <a:r>
              <a:rPr lang="ko-KR" altLang="en-US" dirty="0"/>
              <a:t>을 다시 연산할 때 사용</a:t>
            </a:r>
            <a:r>
              <a:rPr lang="en-US" altLang="ko-KR" dirty="0"/>
              <a:t>. &amp; </a:t>
            </a:r>
            <a:r>
              <a:rPr lang="ko-KR" altLang="en-US" dirty="0"/>
              <a:t>연산자를 사용하면 양쪽의 조건이 모두 </a:t>
            </a:r>
            <a:br>
              <a:rPr lang="en-US" altLang="ko-KR" dirty="0"/>
            </a:br>
            <a:r>
              <a:rPr lang="ko-KR" altLang="en-US" dirty="0"/>
              <a:t>충족될 때에만 </a:t>
            </a:r>
            <a:r>
              <a:rPr lang="en-US" altLang="ko-KR" dirty="0"/>
              <a:t>TRUE</a:t>
            </a:r>
            <a:r>
              <a:rPr lang="ko-KR" altLang="en-US" dirty="0"/>
              <a:t>를 반환하고</a:t>
            </a:r>
            <a:r>
              <a:rPr lang="en-US" altLang="ko-KR" dirty="0"/>
              <a:t>,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|</a:t>
            </a:r>
            <a:r>
              <a:rPr lang="en-US" altLang="ko-KR" dirty="0"/>
              <a:t> </a:t>
            </a:r>
            <a:r>
              <a:rPr lang="ko-KR" altLang="en-US" dirty="0"/>
              <a:t>연산자를 사용하면 한쪽의 조건이 충족되는 경우에도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576E0DC-00C5-48D2-9768-D0CE2A6C7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57154"/>
              </p:ext>
            </p:extLst>
          </p:nvPr>
        </p:nvGraphicFramePr>
        <p:xfrm>
          <a:off x="1610790" y="1901825"/>
          <a:ext cx="5556582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291">
                  <a:extLst>
                    <a:ext uri="{9D8B030D-6E8A-4147-A177-3AD203B41FA5}">
                      <a16:colId xmlns:a16="http://schemas.microsoft.com/office/drawing/2014/main" val="2236131480"/>
                    </a:ext>
                  </a:extLst>
                </a:gridCol>
                <a:gridCol w="2778291">
                  <a:extLst>
                    <a:ext uri="{9D8B030D-6E8A-4147-A177-3AD203B41FA5}">
                      <a16:colId xmlns:a16="http://schemas.microsoft.com/office/drawing/2014/main" val="1166790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논리 연산자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6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그리고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(and)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496849"/>
                  </a:ext>
                </a:extLst>
              </a:tr>
              <a:tr h="28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|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(or)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5547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79A1EB-53BE-4FD8-B0A2-E0BC7804B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921936"/>
              </p:ext>
            </p:extLst>
          </p:nvPr>
        </p:nvGraphicFramePr>
        <p:xfrm>
          <a:off x="1610790" y="3145300"/>
          <a:ext cx="310965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65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논리 연산자로 진릿값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&lt;- 1:3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 &lt;- 3:1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 &gt; 0) &amp; (y &gt; 1)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(x &gt; 0) | (y &gt; 1)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1AFDF00-0EAE-4A18-90B8-5B9F12A8EA1B}"/>
              </a:ext>
            </a:extLst>
          </p:cNvPr>
          <p:cNvSpPr txBox="1"/>
          <p:nvPr/>
        </p:nvSpPr>
        <p:spPr>
          <a:xfrm>
            <a:off x="3221370" y="3359493"/>
            <a:ext cx="232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1, 2, 3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을 할당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0EE67-8C50-4616-B698-C7793485BA22}"/>
              </a:ext>
            </a:extLst>
          </p:cNvPr>
          <p:cNvSpPr txBox="1"/>
          <p:nvPr/>
        </p:nvSpPr>
        <p:spPr>
          <a:xfrm>
            <a:off x="3221370" y="3587750"/>
            <a:ext cx="232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1, 2, 3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을 할당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F4E5464-BBD1-4BF0-B233-FDDC137C4DBE}"/>
              </a:ext>
            </a:extLst>
          </p:cNvPr>
          <p:cNvSpPr/>
          <p:nvPr/>
        </p:nvSpPr>
        <p:spPr>
          <a:xfrm>
            <a:off x="5389914" y="3925552"/>
            <a:ext cx="227362" cy="22825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14D3BC-36E5-4991-94D5-1B241777BAEC}"/>
              </a:ext>
            </a:extLst>
          </p:cNvPr>
          <p:cNvSpPr txBox="1"/>
          <p:nvPr/>
        </p:nvSpPr>
        <p:spPr>
          <a:xfrm>
            <a:off x="6096000" y="3780320"/>
            <a:ext cx="3305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TRUE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FALSE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TRUE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C45B3C-6A67-4A4D-B2C1-83A164ED6F2E}"/>
              </a:ext>
            </a:extLst>
          </p:cNvPr>
          <p:cNvCxnSpPr/>
          <p:nvPr/>
        </p:nvCxnSpPr>
        <p:spPr>
          <a:xfrm>
            <a:off x="2768931" y="3513381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0D2C5D-8D52-4556-88A6-8A01E9233BDD}"/>
              </a:ext>
            </a:extLst>
          </p:cNvPr>
          <p:cNvCxnSpPr/>
          <p:nvPr/>
        </p:nvCxnSpPr>
        <p:spPr>
          <a:xfrm>
            <a:off x="2773693" y="3718313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3">
            <a:extLst>
              <a:ext uri="{FF2B5EF4-FFF2-40B4-BE49-F238E27FC236}">
                <a16:creationId xmlns:a16="http://schemas.microsoft.com/office/drawing/2014/main" id="{B7EEE3E0-22C2-41D1-96BC-8ABA20459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02816"/>
              </p:ext>
            </p:extLst>
          </p:nvPr>
        </p:nvGraphicFramePr>
        <p:xfrm>
          <a:off x="1610790" y="4557653"/>
          <a:ext cx="8128002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11930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579501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557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812542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252659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25480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X&gt;0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Y&gt;1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|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2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54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235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28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53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조건문과 반복문 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if-else </a:t>
            </a:r>
            <a:r>
              <a:rPr lang="ko-KR" altLang="en-US" dirty="0"/>
              <a:t>조건문</a:t>
            </a:r>
            <a:endParaRPr lang="en-US" altLang="ko-KR" dirty="0"/>
          </a:p>
          <a:p>
            <a:pPr lvl="2"/>
            <a:r>
              <a:rPr lang="ko-KR" altLang="en-US" dirty="0"/>
              <a:t>조건문은 조건이 </a:t>
            </a:r>
            <a:r>
              <a:rPr lang="en-US" altLang="ko-KR" dirty="0"/>
              <a:t>TRUE</a:t>
            </a:r>
            <a:r>
              <a:rPr lang="ko-KR" altLang="en-US" dirty="0"/>
              <a:t>면 실행되는 코드 구문</a:t>
            </a:r>
            <a:br>
              <a:rPr lang="en-US" altLang="ko-KR" dirty="0"/>
            </a:br>
            <a:r>
              <a:rPr lang="en-US" altLang="ko-KR" dirty="0"/>
              <a:t>- if-else </a:t>
            </a:r>
            <a:r>
              <a:rPr lang="ko-KR" altLang="en-US" dirty="0"/>
              <a:t>문이 대표적 조건문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나눈 나머지가 </a:t>
            </a:r>
            <a:r>
              <a:rPr lang="en-US" altLang="ko-KR" dirty="0"/>
              <a:t>0</a:t>
            </a:r>
            <a:r>
              <a:rPr lang="ko-KR" altLang="en-US" dirty="0"/>
              <a:t>일 때 참이라면 “짝수입니다”를 출력하고 거짓이라면 “홀수입니다”를 출력</a:t>
            </a:r>
            <a:endParaRPr lang="en-US" altLang="ko-KR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79A1EB-53BE-4FD8-B0A2-E0BC7804B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9713"/>
              </p:ext>
            </p:extLst>
          </p:nvPr>
        </p:nvGraphicFramePr>
        <p:xfrm>
          <a:off x="1524000" y="1911817"/>
          <a:ext cx="4372708" cy="1158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if(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조건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조건이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TRUE(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참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일 때 실행되는 구문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else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조건이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FALSE(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거짓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일 때 실행되는 구문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3C6B2B-7929-44D1-A350-D527E82A3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94048"/>
              </p:ext>
            </p:extLst>
          </p:nvPr>
        </p:nvGraphicFramePr>
        <p:xfrm>
          <a:off x="1524000" y="3787944"/>
          <a:ext cx="437270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조건문으로 짝수 홀수 구분하기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&lt;- 10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if(a %% 2 == 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print("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짝수입니다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 else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print("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홀수입니다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0E60FF6-68A0-4C57-85C5-5752DE3928B0}"/>
              </a:ext>
            </a:extLst>
          </p:cNvPr>
          <p:cNvSpPr/>
          <p:nvPr/>
        </p:nvSpPr>
        <p:spPr>
          <a:xfrm>
            <a:off x="6488163" y="4426374"/>
            <a:ext cx="385518" cy="30809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76A2C-1513-4D2B-A724-1772F056B47B}"/>
              </a:ext>
            </a:extLst>
          </p:cNvPr>
          <p:cNvSpPr txBox="1"/>
          <p:nvPr/>
        </p:nvSpPr>
        <p:spPr>
          <a:xfrm>
            <a:off x="7227268" y="4426374"/>
            <a:ext cx="3113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짝수입니다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892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조건문과 반복문 </a:t>
            </a:r>
            <a:r>
              <a:rPr lang="en-US" altLang="ko-KR" sz="2400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if-else </a:t>
            </a:r>
            <a:r>
              <a:rPr lang="ko-KR" altLang="en-US" dirty="0"/>
              <a:t>조건문</a:t>
            </a:r>
            <a:endParaRPr lang="en-US" altLang="ko-KR" dirty="0"/>
          </a:p>
          <a:p>
            <a:pPr lvl="2"/>
            <a:r>
              <a:rPr lang="ko-KR" altLang="en-US" dirty="0"/>
              <a:t>조건문에 </a:t>
            </a:r>
            <a:r>
              <a:rPr lang="en-US" altLang="ko-KR" dirty="0"/>
              <a:t>2</a:t>
            </a:r>
            <a:r>
              <a:rPr lang="ko-KR" altLang="en-US" dirty="0"/>
              <a:t>개 이상의 조건을 넣어야 할 때</a:t>
            </a:r>
            <a:br>
              <a:rPr lang="en-US" altLang="ko-KR" dirty="0"/>
            </a:br>
            <a:r>
              <a:rPr lang="en-US" altLang="ko-KR" dirty="0"/>
              <a:t>- if-else </a:t>
            </a:r>
            <a:r>
              <a:rPr lang="ko-KR" altLang="en-US" dirty="0"/>
              <a:t>문 중간에 </a:t>
            </a:r>
            <a:r>
              <a:rPr lang="en-US" altLang="ko-KR" dirty="0"/>
              <a:t>else if </a:t>
            </a:r>
            <a:r>
              <a:rPr lang="ko-KR" altLang="en-US" dirty="0"/>
              <a:t>문을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90</a:t>
            </a:r>
            <a:r>
              <a:rPr lang="ko-KR" altLang="en-US" dirty="0"/>
              <a:t>보다 크거나 같을 때 “</a:t>
            </a:r>
            <a:r>
              <a:rPr lang="en-US" altLang="ko-KR" dirty="0"/>
              <a:t>A </a:t>
            </a:r>
            <a:r>
              <a:rPr lang="ko-KR" altLang="en-US" dirty="0"/>
              <a:t>학점입니다”를 출력하고</a:t>
            </a:r>
            <a:r>
              <a:rPr lang="en-US" altLang="ko-KR" dirty="0"/>
              <a:t>, 80</a:t>
            </a:r>
            <a:r>
              <a:rPr lang="ko-KR" altLang="en-US" dirty="0"/>
              <a:t>보다 크거나 같으면 “</a:t>
            </a:r>
            <a:r>
              <a:rPr lang="en-US" altLang="ko-KR" dirty="0"/>
              <a:t>B </a:t>
            </a:r>
            <a:r>
              <a:rPr lang="ko-KR" altLang="en-US" dirty="0"/>
              <a:t>학점입니다”를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80</a:t>
            </a:r>
            <a:r>
              <a:rPr lang="ko-KR" altLang="en-US" dirty="0"/>
              <a:t>점 미만이면 “</a:t>
            </a:r>
            <a:r>
              <a:rPr lang="en-US" altLang="ko-KR" dirty="0"/>
              <a:t>C </a:t>
            </a:r>
            <a:r>
              <a:rPr lang="ko-KR" altLang="en-US" dirty="0"/>
              <a:t>학점입니다”를 출력</a:t>
            </a:r>
            <a:endParaRPr lang="en-US" altLang="ko-KR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3C6B2B-7929-44D1-A350-D527E82A3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51441"/>
              </p:ext>
            </p:extLst>
          </p:nvPr>
        </p:nvGraphicFramePr>
        <p:xfrm>
          <a:off x="1524000" y="4366248"/>
          <a:ext cx="60097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970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조건문으로 학점 분류하기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 &lt;- 80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if(b &gt;= 90)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print("A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학점입니다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 else if (b &gt;= 80)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print("B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학점입니다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 else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print("c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학점입니다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D0E60FF6-68A0-4C57-85C5-5752DE3928B0}"/>
              </a:ext>
            </a:extLst>
          </p:cNvPr>
          <p:cNvSpPr/>
          <p:nvPr/>
        </p:nvSpPr>
        <p:spPr>
          <a:xfrm>
            <a:off x="8050051" y="5137610"/>
            <a:ext cx="385518" cy="30809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76A2C-1513-4D2B-A724-1772F056B47B}"/>
              </a:ext>
            </a:extLst>
          </p:cNvPr>
          <p:cNvSpPr txBox="1"/>
          <p:nvPr/>
        </p:nvSpPr>
        <p:spPr>
          <a:xfrm>
            <a:off x="8742882" y="5164818"/>
            <a:ext cx="2542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"B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학점입니다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07E643-514A-43A6-A10E-38EF7D7C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1746"/>
              </p:ext>
            </p:extLst>
          </p:nvPr>
        </p:nvGraphicFramePr>
        <p:xfrm>
          <a:off x="1524000" y="1858352"/>
          <a:ext cx="5650524" cy="1584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65052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if(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조건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조건이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TRUE(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참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일 때 실행되는 구문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else if 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조건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조건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은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FALSE(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거짓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이고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조건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는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TRUE(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참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일 때 실행되는 구문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else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조건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모두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FALSE(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거짓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일 때 실행되는 구문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1B93332-AB1C-4018-BC34-01C65010BA10}"/>
              </a:ext>
            </a:extLst>
          </p:cNvPr>
          <p:cNvSpPr txBox="1"/>
          <p:nvPr/>
        </p:nvSpPr>
        <p:spPr>
          <a:xfrm>
            <a:off x="4722877" y="5004839"/>
            <a:ext cx="232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TRUE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일 때 실행되는 구문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D4EAD0-4C7D-4AC0-8DC3-2F32FE61A823}"/>
              </a:ext>
            </a:extLst>
          </p:cNvPr>
          <p:cNvCxnSpPr/>
          <p:nvPr/>
        </p:nvCxnSpPr>
        <p:spPr>
          <a:xfrm>
            <a:off x="4270438" y="5158727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EFB3E4-213D-403C-9253-E8B868BA686D}"/>
              </a:ext>
            </a:extLst>
          </p:cNvPr>
          <p:cNvSpPr txBox="1"/>
          <p:nvPr/>
        </p:nvSpPr>
        <p:spPr>
          <a:xfrm>
            <a:off x="4722877" y="5438204"/>
            <a:ext cx="2328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TRUE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일 때 실행되는 구문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2E387E-B427-4F03-8F30-EBBBAF2F7CC2}"/>
              </a:ext>
            </a:extLst>
          </p:cNvPr>
          <p:cNvCxnSpPr/>
          <p:nvPr/>
        </p:nvCxnSpPr>
        <p:spPr>
          <a:xfrm>
            <a:off x="4270438" y="5592092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611954-B438-40B1-AF95-90B7B7F520BD}"/>
              </a:ext>
            </a:extLst>
          </p:cNvPr>
          <p:cNvSpPr txBox="1"/>
          <p:nvPr/>
        </p:nvSpPr>
        <p:spPr>
          <a:xfrm>
            <a:off x="4722876" y="5861628"/>
            <a:ext cx="4114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위의 조건이 둘다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FALSE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일 때 실행되는 구문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52F8D0-1839-415E-B821-DC8FD3E2B32D}"/>
              </a:ext>
            </a:extLst>
          </p:cNvPr>
          <p:cNvCxnSpPr/>
          <p:nvPr/>
        </p:nvCxnSpPr>
        <p:spPr>
          <a:xfrm>
            <a:off x="4270438" y="6015516"/>
            <a:ext cx="37147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096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조건문과 반복문 </a:t>
            </a:r>
            <a:r>
              <a:rPr lang="en-US" altLang="ko-KR" sz="2400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반복문</a:t>
            </a:r>
            <a:endParaRPr lang="en-US" altLang="ko-KR" dirty="0"/>
          </a:p>
          <a:p>
            <a:pPr lvl="2"/>
            <a:r>
              <a:rPr lang="ko-KR" altLang="en-US" dirty="0"/>
              <a:t>반복문은 정해진 조건만큼 반복 실행하는 구문</a:t>
            </a:r>
            <a:endParaRPr lang="en-US" altLang="ko-KR" dirty="0"/>
          </a:p>
          <a:p>
            <a:pPr lvl="2"/>
            <a:r>
              <a:rPr lang="ko-KR" altLang="en-US" dirty="0"/>
              <a:t>보통 반복문에는 </a:t>
            </a:r>
            <a:r>
              <a:rPr lang="en-US" altLang="ko-KR" dirty="0"/>
              <a:t>for( ) </a:t>
            </a:r>
            <a:r>
              <a:rPr lang="ko-KR" altLang="en-US" dirty="0"/>
              <a:t>함수</a:t>
            </a:r>
            <a:r>
              <a:rPr lang="en-US" altLang="ko-KR" dirty="0"/>
              <a:t>, while( ) </a:t>
            </a:r>
            <a:r>
              <a:rPr lang="ko-KR" altLang="en-US" dirty="0"/>
              <a:t>함수가 대표적</a:t>
            </a:r>
            <a:endParaRPr lang="en-US" altLang="ko-KR" dirty="0"/>
          </a:p>
          <a:p>
            <a:pPr lvl="2"/>
            <a:r>
              <a:rPr lang="en-US" altLang="ko-KR" dirty="0"/>
              <a:t>R</a:t>
            </a:r>
            <a:r>
              <a:rPr lang="ko-KR" altLang="en-US" dirty="0"/>
              <a:t>에서는 데이터를 정리할 때 빠르게 연산해주는 </a:t>
            </a:r>
            <a:r>
              <a:rPr lang="en-US" altLang="ko-KR" dirty="0"/>
              <a:t>apply( ) </a:t>
            </a:r>
            <a:r>
              <a:rPr lang="ko-KR" altLang="en-US" dirty="0"/>
              <a:t>함수를 주로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for( )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07E643-514A-43A6-A10E-38EF7D7CB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6990"/>
              </p:ext>
            </p:extLst>
          </p:nvPr>
        </p:nvGraphicFramePr>
        <p:xfrm>
          <a:off x="1664677" y="3063240"/>
          <a:ext cx="3423138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42313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for(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반복 횟수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반복 조건만큼 실행되는 구문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719BA7-F296-4200-A78A-F1AF53282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83871"/>
              </p:ext>
            </p:extLst>
          </p:nvPr>
        </p:nvGraphicFramePr>
        <p:xfrm>
          <a:off x="1664676" y="4076700"/>
          <a:ext cx="354859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59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for( )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함수로 구구단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 출력하기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1:9)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a &lt;- 2*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print(a)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9A4F7BDE-0E59-4829-B664-6C81DEBBDFE4}"/>
              </a:ext>
            </a:extLst>
          </p:cNvPr>
          <p:cNvSpPr/>
          <p:nvPr/>
        </p:nvSpPr>
        <p:spPr>
          <a:xfrm>
            <a:off x="5616183" y="4509282"/>
            <a:ext cx="316523" cy="293076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0C5F4-B4D7-427F-8B20-1E624D30AC48}"/>
              </a:ext>
            </a:extLst>
          </p:cNvPr>
          <p:cNvSpPr txBox="1"/>
          <p:nvPr/>
        </p:nvSpPr>
        <p:spPr>
          <a:xfrm>
            <a:off x="6335622" y="4219277"/>
            <a:ext cx="22449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2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4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6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8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12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14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16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18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639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조건문과 반복문 </a:t>
            </a:r>
            <a:r>
              <a:rPr lang="en-US" altLang="ko-KR" sz="2400" dirty="0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반복문도 조건문처럼 다중으로 사용이 가능</a:t>
            </a:r>
            <a:endParaRPr lang="en-US" altLang="ko-KR" dirty="0"/>
          </a:p>
          <a:p>
            <a:pPr lvl="2"/>
            <a:r>
              <a:rPr lang="ko-KR" altLang="en-US" dirty="0"/>
              <a:t>구구단을 </a:t>
            </a:r>
            <a:r>
              <a:rPr lang="en-US" altLang="ko-KR" dirty="0"/>
              <a:t>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출력</a:t>
            </a:r>
            <a:endParaRPr lang="en-US" altLang="ko-KR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719BA7-F296-4200-A78A-F1AF53282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40233"/>
              </p:ext>
            </p:extLst>
          </p:nvPr>
        </p:nvGraphicFramePr>
        <p:xfrm>
          <a:off x="1664675" y="1626577"/>
          <a:ext cx="461143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43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for( )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함수로 구구단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단부터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9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단까지 출력하기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2:9)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for(j in 1:9)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print(paste(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" * ", j, " = 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*j))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9A4F7BDE-0E59-4829-B664-6C81DEBBDFE4}"/>
              </a:ext>
            </a:extLst>
          </p:cNvPr>
          <p:cNvSpPr/>
          <p:nvPr/>
        </p:nvSpPr>
        <p:spPr>
          <a:xfrm>
            <a:off x="6892159" y="2312377"/>
            <a:ext cx="316523" cy="293076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0C5F4-B4D7-427F-8B20-1E624D30AC48}"/>
              </a:ext>
            </a:extLst>
          </p:cNvPr>
          <p:cNvSpPr txBox="1"/>
          <p:nvPr/>
        </p:nvSpPr>
        <p:spPr>
          <a:xfrm>
            <a:off x="7635477" y="1589790"/>
            <a:ext cx="23149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"2 * 1 = 2"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"2 * 2 = 4"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"2 * 3 = 6“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"2 * 4 = 8"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... (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 ...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"9 * 6 = 54"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"9 * 7 = 63"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"9 * 8 = 72"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"9 * 9 = 81"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56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조건문과 반복문 </a:t>
            </a:r>
            <a:r>
              <a:rPr lang="en-US" altLang="ko-KR" sz="2400" dirty="0"/>
              <a:t>(10)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apply( ) </a:t>
            </a:r>
            <a:r>
              <a:rPr lang="ko-KR" altLang="en-US" dirty="0"/>
              <a:t>함수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리스트를 많이 다루는 </a:t>
            </a:r>
            <a:r>
              <a:rPr lang="en-US" altLang="ko-KR" dirty="0"/>
              <a:t>R</a:t>
            </a:r>
            <a:r>
              <a:rPr lang="ko-KR" altLang="en-US" dirty="0"/>
              <a:t>에서는 행과 열 단위를 연산할 수 있는 </a:t>
            </a:r>
            <a:r>
              <a:rPr lang="en-US" altLang="ko-KR" dirty="0"/>
              <a:t>apply( ) </a:t>
            </a:r>
            <a:r>
              <a:rPr lang="ko-KR" altLang="en-US" dirty="0"/>
              <a:t>함수를 주로 사용</a:t>
            </a:r>
            <a:br>
              <a:rPr lang="en-US" altLang="ko-KR" dirty="0"/>
            </a:br>
            <a:r>
              <a:rPr lang="en-US" altLang="ko-KR" dirty="0"/>
              <a:t>- apply( ) </a:t>
            </a:r>
            <a:r>
              <a:rPr lang="ko-KR" altLang="en-US" dirty="0"/>
              <a:t>함수에는 </a:t>
            </a:r>
            <a:r>
              <a:rPr lang="en-US" altLang="ko-KR" dirty="0" err="1"/>
              <a:t>lapply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en-US" altLang="ko-KR" dirty="0" err="1"/>
              <a:t>sapply</a:t>
            </a:r>
            <a:r>
              <a:rPr lang="en-US" altLang="ko-KR" dirty="0"/>
              <a:t>( ) </a:t>
            </a:r>
            <a:r>
              <a:rPr lang="ko-KR" altLang="en-US" dirty="0"/>
              <a:t>함수가 있으며 데이터 형태에 따라 구별해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apply( ) </a:t>
            </a:r>
            <a:r>
              <a:rPr lang="ko-KR" altLang="en-US" dirty="0"/>
              <a:t>함수는 행렬 연산에 사용</a:t>
            </a:r>
            <a:br>
              <a:rPr lang="en-US" altLang="ko-KR" dirty="0"/>
            </a:br>
            <a:r>
              <a:rPr lang="en-US" altLang="ko-KR" dirty="0"/>
              <a:t>- x</a:t>
            </a:r>
            <a:r>
              <a:rPr lang="ko-KR" altLang="en-US" dirty="0"/>
              <a:t>에는 행렬을 넣고 </a:t>
            </a:r>
            <a:r>
              <a:rPr lang="en-US" altLang="ko-KR" dirty="0"/>
              <a:t>margin </a:t>
            </a:r>
            <a:r>
              <a:rPr lang="ko-KR" altLang="en-US" dirty="0"/>
              <a:t>옵션이 </a:t>
            </a:r>
            <a:r>
              <a:rPr lang="en-US" altLang="ko-KR" dirty="0"/>
              <a:t>1</a:t>
            </a:r>
            <a:r>
              <a:rPr lang="ko-KR" altLang="en-US" dirty="0"/>
              <a:t>이면 행</a:t>
            </a:r>
            <a:r>
              <a:rPr lang="en-US" altLang="ko-KR" dirty="0"/>
              <a:t>, 2</a:t>
            </a:r>
            <a:r>
              <a:rPr lang="ko-KR" altLang="en-US" dirty="0"/>
              <a:t>이면 열에 함수가 적용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lapply</a:t>
            </a:r>
            <a:r>
              <a:rPr lang="en-US" altLang="ko-KR" dirty="0"/>
              <a:t>( ) </a:t>
            </a:r>
            <a:r>
              <a:rPr lang="ko-KR" altLang="en-US" dirty="0"/>
              <a:t>함수는 연산 결과를 리스트로 반환하는 함수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데이터 프레임 등 모두에 사용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sapply</a:t>
            </a:r>
            <a:r>
              <a:rPr lang="en-US" altLang="ko-KR" dirty="0"/>
              <a:t>( ) </a:t>
            </a:r>
            <a:r>
              <a:rPr lang="ko-KR" altLang="en-US" dirty="0"/>
              <a:t>함수는 연산 결과를 벡터로 반환하는 함수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lapply</a:t>
            </a:r>
            <a:r>
              <a:rPr lang="en-US" altLang="ko-KR" dirty="0"/>
              <a:t>( ) </a:t>
            </a:r>
            <a:r>
              <a:rPr lang="ko-KR" altLang="en-US" dirty="0"/>
              <a:t>함수처럼 모든 자료형에 사용</a:t>
            </a:r>
            <a:endParaRPr lang="en-US" altLang="ko-KR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719BA7-F296-4200-A78A-F1AF53282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86641"/>
              </p:ext>
            </p:extLst>
          </p:nvPr>
        </p:nvGraphicFramePr>
        <p:xfrm>
          <a:off x="1688123" y="2760602"/>
          <a:ext cx="3962401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apply(x,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margin,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함수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6C60C18-C785-49C9-8275-ABD81356F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73678"/>
              </p:ext>
            </p:extLst>
          </p:nvPr>
        </p:nvGraphicFramePr>
        <p:xfrm>
          <a:off x="1688122" y="3778541"/>
          <a:ext cx="3962401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lapply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(x,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함수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8355C1-04E9-4E3D-BB2E-E3C218D7B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43124"/>
              </p:ext>
            </p:extLst>
          </p:nvPr>
        </p:nvGraphicFramePr>
        <p:xfrm>
          <a:off x="1688122" y="4811092"/>
          <a:ext cx="3962401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6240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sapply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(x,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함수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138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조건문과 반복문 </a:t>
            </a:r>
            <a:r>
              <a:rPr lang="en-US" altLang="ko-KR" sz="2400" dirty="0"/>
              <a:t>(11)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apply( ) </a:t>
            </a:r>
            <a:r>
              <a:rPr lang="ko-KR" altLang="en-US" dirty="0"/>
              <a:t>함수로 행렬 값을 계산 </a:t>
            </a:r>
            <a:r>
              <a:rPr lang="en-US" altLang="ko-KR" dirty="0"/>
              <a:t>- </a:t>
            </a:r>
            <a:r>
              <a:rPr lang="ko-KR" altLang="en-US" dirty="0"/>
              <a:t>전체 합</a:t>
            </a:r>
            <a:r>
              <a:rPr lang="en-US" altLang="ko-KR" dirty="0"/>
              <a:t>, </a:t>
            </a:r>
            <a:r>
              <a:rPr lang="ko-KR" altLang="en-US" dirty="0"/>
              <a:t>최솟값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str( ) </a:t>
            </a:r>
            <a:r>
              <a:rPr lang="ko-KR" altLang="en-US" dirty="0"/>
              <a:t>함수와 </a:t>
            </a:r>
            <a:r>
              <a:rPr lang="en-US" altLang="ko-KR" dirty="0"/>
              <a:t>View( ) </a:t>
            </a:r>
            <a:r>
              <a:rPr lang="ko-KR" altLang="en-US" dirty="0"/>
              <a:t>함수에 </a:t>
            </a:r>
            <a:r>
              <a:rPr lang="en-US" altLang="ko-KR" dirty="0"/>
              <a:t>iris</a:t>
            </a:r>
            <a:r>
              <a:rPr lang="ko-KR" altLang="en-US" dirty="0"/>
              <a:t>를 넣고 코드를 실행하여 데이터 세트 내용 살펴보기</a:t>
            </a:r>
            <a:endParaRPr lang="en-US" altLang="ko-KR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8355C1-04E9-4E3D-BB2E-E3C218D7B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81657"/>
              </p:ext>
            </p:extLst>
          </p:nvPr>
        </p:nvGraphicFramePr>
        <p:xfrm>
          <a:off x="1629507" y="1282661"/>
          <a:ext cx="352674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74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apply( )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함수로 행렬 값 계산하기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&lt;- matrix(1:4, 2, 2)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apply(x, 1, sum)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apply(x, 2, min)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apply(x, 1, max)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5E559FD-459E-4407-AED1-DA6860E9690C}"/>
              </a:ext>
            </a:extLst>
          </p:cNvPr>
          <p:cNvSpPr/>
          <p:nvPr/>
        </p:nvSpPr>
        <p:spPr>
          <a:xfrm>
            <a:off x="5462674" y="1839772"/>
            <a:ext cx="363415" cy="281354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3CC43-492E-4B05-8153-E99EF2EA64AD}"/>
              </a:ext>
            </a:extLst>
          </p:cNvPr>
          <p:cNvSpPr txBox="1"/>
          <p:nvPr/>
        </p:nvSpPr>
        <p:spPr>
          <a:xfrm>
            <a:off x="6132513" y="1282661"/>
            <a:ext cx="199157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[,1] [,2]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[1,]   1    3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[2,]   2    4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4  6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  3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3  4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3377AA-7918-4423-8141-1D5BBB9A5FF4}"/>
              </a:ext>
            </a:extLst>
          </p:cNvPr>
          <p:cNvCxnSpPr/>
          <p:nvPr/>
        </p:nvCxnSpPr>
        <p:spPr>
          <a:xfrm>
            <a:off x="7230095" y="2266362"/>
            <a:ext cx="386861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E12215-3D40-4CB2-855C-412EAA9E0A2A}"/>
              </a:ext>
            </a:extLst>
          </p:cNvPr>
          <p:cNvCxnSpPr/>
          <p:nvPr/>
        </p:nvCxnSpPr>
        <p:spPr>
          <a:xfrm>
            <a:off x="7218372" y="2505669"/>
            <a:ext cx="386861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BE0C44-20DF-4830-B9FA-C5F8D24DB2FD}"/>
              </a:ext>
            </a:extLst>
          </p:cNvPr>
          <p:cNvCxnSpPr/>
          <p:nvPr/>
        </p:nvCxnSpPr>
        <p:spPr>
          <a:xfrm>
            <a:off x="7230095" y="2728935"/>
            <a:ext cx="386861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4F40EC-60D4-4846-BDEE-72760DA6D32C}"/>
              </a:ext>
            </a:extLst>
          </p:cNvPr>
          <p:cNvSpPr txBox="1"/>
          <p:nvPr/>
        </p:nvSpPr>
        <p:spPr>
          <a:xfrm>
            <a:off x="7605233" y="2132191"/>
            <a:ext cx="2596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각 행을 더한 결과 출력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F61154-E112-4317-AB9E-57438F67D7C9}"/>
              </a:ext>
            </a:extLst>
          </p:cNvPr>
          <p:cNvSpPr txBox="1"/>
          <p:nvPr/>
        </p:nvSpPr>
        <p:spPr>
          <a:xfrm>
            <a:off x="7605233" y="2377546"/>
            <a:ext cx="2596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각 열에서 최솟값 출력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F1420-D551-43F9-BCCB-7C12416E8ECE}"/>
              </a:ext>
            </a:extLst>
          </p:cNvPr>
          <p:cNvSpPr txBox="1"/>
          <p:nvPr/>
        </p:nvSpPr>
        <p:spPr>
          <a:xfrm>
            <a:off x="7605233" y="2626011"/>
            <a:ext cx="2596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각 행에서 최댓값 출력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9E9D931-D0FE-4B29-9F19-A7B9C6034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20085"/>
              </p:ext>
            </p:extLst>
          </p:nvPr>
        </p:nvGraphicFramePr>
        <p:xfrm>
          <a:off x="1698627" y="3782695"/>
          <a:ext cx="331763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63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iris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세트 구조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8323475-8EB4-47C9-9840-0D3AF9697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6666"/>
              </p:ext>
            </p:extLst>
          </p:nvPr>
        </p:nvGraphicFramePr>
        <p:xfrm>
          <a:off x="1680817" y="5738192"/>
          <a:ext cx="331763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63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C5A0CC96-E363-49CC-9F9A-E83018076E98}"/>
              </a:ext>
            </a:extLst>
          </p:cNvPr>
          <p:cNvSpPr/>
          <p:nvPr/>
        </p:nvSpPr>
        <p:spPr>
          <a:xfrm>
            <a:off x="5240888" y="3956069"/>
            <a:ext cx="363415" cy="281354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253587-F8DF-4208-8CDB-62C2910EE7FC}"/>
              </a:ext>
            </a:extLst>
          </p:cNvPr>
          <p:cNvSpPr txBox="1"/>
          <p:nvPr/>
        </p:nvSpPr>
        <p:spPr>
          <a:xfrm>
            <a:off x="5733930" y="3744299"/>
            <a:ext cx="61532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data.frame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': 150 obs. of 5 variables: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Sepal.Length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num 5.1 4.9 4.7 4.6 5 5.4 4.6 5 4.4 4.9 ...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Sepal.Width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: num 3.5 3 3.2 3.1 3.6 3.9 3.4 3.4 2.9 3.1 ...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Petal.Length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num 1.4 1.4 1.3 1.5 1.4 1.7 1.4 1.5 1.4 1.5 ...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Petal.Width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: num 0.2 0.2 0.2 0.2 0.2 0.4 0.3 0.2 0.2 0.1 ...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$ Species : Factor w/ 3 levels "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setosa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","versicolor",..: 1 1 1 1 1 1 1 1 1 1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423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조건문과 반복문 </a:t>
            </a:r>
            <a:r>
              <a:rPr lang="en-US" altLang="ko-KR" sz="2400" dirty="0"/>
              <a:t>(12)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iris </a:t>
            </a:r>
            <a:r>
              <a:rPr lang="ko-KR" altLang="en-US" dirty="0"/>
              <a:t>데이터 세트의 </a:t>
            </a:r>
            <a:r>
              <a:rPr lang="en-US" altLang="ko-KR" dirty="0"/>
              <a:t>4</a:t>
            </a:r>
            <a:r>
              <a:rPr lang="ko-KR" altLang="en-US" dirty="0"/>
              <a:t>개 열의 합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최솟값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r>
              <a:rPr lang="en-US" altLang="ko-KR" dirty="0"/>
              <a:t>, </a:t>
            </a:r>
            <a:r>
              <a:rPr lang="ko-KR" altLang="en-US" dirty="0"/>
              <a:t>중간값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iris </a:t>
            </a:r>
            <a:r>
              <a:rPr lang="ko-KR" altLang="en-US" dirty="0"/>
              <a:t>데이터 세트에 </a:t>
            </a:r>
            <a:r>
              <a:rPr lang="en-US" altLang="ko-KR" dirty="0" err="1"/>
              <a:t>lapply</a:t>
            </a:r>
            <a:r>
              <a:rPr lang="en-US" altLang="ko-KR" dirty="0"/>
              <a:t>( ) </a:t>
            </a:r>
            <a:r>
              <a:rPr lang="ko-KR" altLang="en-US" dirty="0"/>
              <a:t>함수와 </a:t>
            </a:r>
            <a:r>
              <a:rPr lang="en-US" altLang="ko-KR" dirty="0" err="1"/>
              <a:t>sapply</a:t>
            </a:r>
            <a:r>
              <a:rPr lang="en-US" altLang="ko-KR" dirty="0"/>
              <a:t>( ) </a:t>
            </a:r>
            <a:r>
              <a:rPr lang="ko-KR" altLang="en-US" dirty="0"/>
              <a:t>함수 사용해서 값을 출력</a:t>
            </a:r>
            <a:endParaRPr lang="en-US" altLang="ko-KR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8355C1-04E9-4E3D-BB2E-E3C218D7B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21381"/>
              </p:ext>
            </p:extLst>
          </p:nvPr>
        </p:nvGraphicFramePr>
        <p:xfrm>
          <a:off x="1676248" y="1295400"/>
          <a:ext cx="441975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75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apply( )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함수로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세트 값 처리하기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apply(iris[, 1:4], 2, sum)    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합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apply(iris[, 1:4], 2, mean)   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평균값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apply(iris[, 1:4], 2, min)    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최솟값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apply(iris[, 1:4], 2, max)    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최댓값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apply(iris[, 1:4], 2, median) 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중간값</a:t>
                      </a: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45E559FD-459E-4407-AED1-DA6860E9690C}"/>
              </a:ext>
            </a:extLst>
          </p:cNvPr>
          <p:cNvSpPr/>
          <p:nvPr/>
        </p:nvSpPr>
        <p:spPr>
          <a:xfrm>
            <a:off x="6396928" y="1935983"/>
            <a:ext cx="363415" cy="281354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3CC43-492E-4B05-8153-E99EF2EA64AD}"/>
              </a:ext>
            </a:extLst>
          </p:cNvPr>
          <p:cNvSpPr txBox="1"/>
          <p:nvPr/>
        </p:nvSpPr>
        <p:spPr>
          <a:xfrm>
            <a:off x="6977401" y="1241958"/>
            <a:ext cx="490550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Sepal.Length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Sepal.Width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Petal.Length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Petal.Width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876.5         458.6          563.7         179.9 </a:t>
            </a:r>
          </a:p>
          <a:p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Sepal.Length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Sepal.Width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Petal.Length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Petal.Width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5.843333      3.057333       3.758000      1.199333 </a:t>
            </a:r>
          </a:p>
          <a:p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Sepal.Length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Sepal.Width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Petal.Length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Petal.Width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4.3           2.0            1.0           0.1 </a:t>
            </a:r>
          </a:p>
          <a:p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Sepal.Length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Sepal.Width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Petal.Length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Petal.Width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7.9           4.4            6.9           2.5 </a:t>
            </a:r>
          </a:p>
          <a:p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Sepal.Length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Sepal.Width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Petal.Length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Petal.Width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5.80          3.00           4.35          1.30 </a:t>
            </a:r>
            <a:endParaRPr lang="ko-KR" altLang="en-US" sz="1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116D4C8-3935-4D49-81F0-984E8E1FE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24108"/>
              </p:ext>
            </p:extLst>
          </p:nvPr>
        </p:nvGraphicFramePr>
        <p:xfrm>
          <a:off x="1717811" y="3924818"/>
          <a:ext cx="259293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93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lapply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(iris[, 1:4], sum)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EA0ECD7-079E-47C7-8281-FFF768392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27585"/>
              </p:ext>
            </p:extLst>
          </p:nvPr>
        </p:nvGraphicFramePr>
        <p:xfrm>
          <a:off x="5054492" y="3924818"/>
          <a:ext cx="263449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49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sapply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(iris[, 1:4], mean)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8" name="Arrow: Right 27">
            <a:extLst>
              <a:ext uri="{FF2B5EF4-FFF2-40B4-BE49-F238E27FC236}">
                <a16:creationId xmlns:a16="http://schemas.microsoft.com/office/drawing/2014/main" id="{DEDE16FC-438C-4606-BDDF-A51E5DF41841}"/>
              </a:ext>
            </a:extLst>
          </p:cNvPr>
          <p:cNvSpPr/>
          <p:nvPr/>
        </p:nvSpPr>
        <p:spPr>
          <a:xfrm>
            <a:off x="5046587" y="4482135"/>
            <a:ext cx="363415" cy="281354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A9084-FBEF-4B16-BB73-794FCF363845}"/>
              </a:ext>
            </a:extLst>
          </p:cNvPr>
          <p:cNvSpPr txBox="1"/>
          <p:nvPr/>
        </p:nvSpPr>
        <p:spPr>
          <a:xfrm>
            <a:off x="5499740" y="4428050"/>
            <a:ext cx="48444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Sepal.Length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Sepal.Width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Petal.Length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Petal.Width</a:t>
            </a:r>
            <a:endParaRPr lang="en-US" altLang="ko-KR" sz="1300" b="0" i="0" u="none" strike="noStrike" baseline="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5.843333       3.057333       3.758000      1.199333</a:t>
            </a:r>
            <a:endParaRPr lang="ko-KR" altLang="en-US" sz="1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23D57-6E93-438E-ABD6-65AFF9A0A587}"/>
              </a:ext>
            </a:extLst>
          </p:cNvPr>
          <p:cNvSpPr txBox="1"/>
          <p:nvPr/>
        </p:nvSpPr>
        <p:spPr>
          <a:xfrm>
            <a:off x="2169235" y="4430468"/>
            <a:ext cx="135165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Sepal.Length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[1] 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876.5   </a:t>
            </a:r>
          </a:p>
          <a:p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Sepal.Width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</a:p>
          <a:p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[1] 458.6</a:t>
            </a:r>
          </a:p>
          <a:p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Petal.Length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[1] 563.7  </a:t>
            </a:r>
          </a:p>
          <a:p>
            <a:r>
              <a:rPr lang="en-US" altLang="ko-KR" sz="13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Petal.Width</a:t>
            </a:r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3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[1] 179.9 </a:t>
            </a:r>
          </a:p>
          <a:p>
            <a:endParaRPr lang="ko-KR" altLang="en-US" sz="1300" dirty="0"/>
          </a:p>
        </p:txBody>
      </p:sp>
      <p:sp>
        <p:nvSpPr>
          <p:cNvPr id="14" name="Arrow: Right 27">
            <a:extLst>
              <a:ext uri="{FF2B5EF4-FFF2-40B4-BE49-F238E27FC236}">
                <a16:creationId xmlns:a16="http://schemas.microsoft.com/office/drawing/2014/main" id="{5ED87167-2C13-44D5-8166-EEF0E9DF5062}"/>
              </a:ext>
            </a:extLst>
          </p:cNvPr>
          <p:cNvSpPr/>
          <p:nvPr/>
        </p:nvSpPr>
        <p:spPr>
          <a:xfrm>
            <a:off x="1701985" y="4533595"/>
            <a:ext cx="363415" cy="281354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64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조건문과 반복문 </a:t>
            </a:r>
            <a:r>
              <a:rPr lang="en-US" altLang="ko-KR" sz="2400" dirty="0"/>
              <a:t>(13)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</a:t>
            </a:r>
            <a:r>
              <a:rPr lang="en-US" altLang="ko-KR" dirty="0"/>
              <a:t>] R </a:t>
            </a:r>
            <a:r>
              <a:rPr lang="ko-KR" altLang="en-US" dirty="0"/>
              <a:t>코드 오류 해결하기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R</a:t>
            </a:r>
            <a:r>
              <a:rPr lang="ko-KR" altLang="en-US" dirty="0"/>
              <a:t>에서 디버깅이란 값이 정상적으로 들어가고 있는 중간 중간에 값을 출력해 보거나 </a:t>
            </a:r>
            <a:r>
              <a:rPr lang="en-US" altLang="ko-KR" dirty="0"/>
              <a:t>browser( ) </a:t>
            </a:r>
            <a:r>
              <a:rPr lang="ko-KR" altLang="en-US" dirty="0"/>
              <a:t>함수를 이용해 디버깅 모드를 이용하는 것을 의미</a:t>
            </a:r>
            <a:endParaRPr lang="en-US" altLang="ko-KR" dirty="0"/>
          </a:p>
          <a:p>
            <a:pPr lvl="1"/>
            <a:r>
              <a:rPr lang="ko-KR" altLang="en-US" dirty="0"/>
              <a:t>코드 작성시 주의할 점 네 가지</a:t>
            </a:r>
            <a:endParaRPr lang="en-US" altLang="ko-KR" dirty="0"/>
          </a:p>
          <a:p>
            <a:pPr lvl="2"/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변수나 객체를 기반으로 함수를 실행할 때 객체가 있는지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괄호나 따옴표가 쌍을 이루는지 확인</a:t>
            </a:r>
            <a:endParaRPr lang="en-US" altLang="ko-KR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C1481A-171F-4FCA-BAF4-858D5466B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49168"/>
              </p:ext>
            </p:extLst>
          </p:nvPr>
        </p:nvGraphicFramePr>
        <p:xfrm>
          <a:off x="1751584" y="2706712"/>
          <a:ext cx="9678416" cy="1427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39208">
                  <a:extLst>
                    <a:ext uri="{9D8B030D-6E8A-4147-A177-3AD203B41FA5}">
                      <a16:colId xmlns:a16="http://schemas.microsoft.com/office/drawing/2014/main" val="3706508294"/>
                    </a:ext>
                  </a:extLst>
                </a:gridCol>
                <a:gridCol w="4839208">
                  <a:extLst>
                    <a:ext uri="{9D8B030D-6E8A-4147-A177-3AD203B41FA5}">
                      <a16:colId xmlns:a16="http://schemas.microsoft.com/office/drawing/2014/main" val="325120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해결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89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객체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를 찾을 수 없다는 오류가 발생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객체 생성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73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apply(x, 1, sum)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Error in apply(x, 1, sum) : object 'x' not found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x &lt;- matrix(1:4)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apply(x, 1, sum)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1 2 3 4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178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1549A15-1534-4E6B-809C-D3AC3F4F1390}"/>
              </a:ext>
            </a:extLst>
          </p:cNvPr>
          <p:cNvSpPr txBox="1"/>
          <p:nvPr/>
        </p:nvSpPr>
        <p:spPr>
          <a:xfrm>
            <a:off x="8889365" y="3632518"/>
            <a:ext cx="25406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행렬 객체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를 생성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15FC11-03A9-4709-93B0-71C2A3C705C4}"/>
              </a:ext>
            </a:extLst>
          </p:cNvPr>
          <p:cNvCxnSpPr/>
          <p:nvPr/>
        </p:nvCxnSpPr>
        <p:spPr>
          <a:xfrm>
            <a:off x="8293223" y="3786407"/>
            <a:ext cx="48768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CE9145A4-3186-42D5-8B35-541C30112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32019"/>
              </p:ext>
            </p:extLst>
          </p:nvPr>
        </p:nvGraphicFramePr>
        <p:xfrm>
          <a:off x="1739390" y="4999108"/>
          <a:ext cx="9690610" cy="1056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00797">
                  <a:extLst>
                    <a:ext uri="{9D8B030D-6E8A-4147-A177-3AD203B41FA5}">
                      <a16:colId xmlns:a16="http://schemas.microsoft.com/office/drawing/2014/main" val="3706508294"/>
                    </a:ext>
                  </a:extLst>
                </a:gridCol>
                <a:gridCol w="4589813">
                  <a:extLst>
                    <a:ext uri="{9D8B030D-6E8A-4147-A177-3AD203B41FA5}">
                      <a16:colId xmlns:a16="http://schemas.microsoft.com/office/drawing/2014/main" val="325120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해결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89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apply(iris[,1:4], 2, sum))</a:t>
                      </a:r>
                      <a:endParaRPr lang="en-US" altLang="ko-KR" sz="1300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Error: unexpected ')'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입니다 </a:t>
                      </a:r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 "apply(iris[,1:4], 2, sum))"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apply(iris[,1:4], 2, sum) </a:t>
                      </a:r>
                    </a:p>
                    <a:p>
                      <a:pPr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Sepal.Length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Sepal.Width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Petal.Length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Petal.Width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876.5       458.6        563.7       179.9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1781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E35C7E1-C392-4BC0-A6D3-B8F505A1F7A6}"/>
              </a:ext>
            </a:extLst>
          </p:cNvPr>
          <p:cNvSpPr txBox="1"/>
          <p:nvPr/>
        </p:nvSpPr>
        <p:spPr>
          <a:xfrm>
            <a:off x="9743019" y="5373538"/>
            <a:ext cx="1820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마지막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괄호를 제거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91CBD0-CAB3-494D-90E6-B2732CF53FDC}"/>
              </a:ext>
            </a:extLst>
          </p:cNvPr>
          <p:cNvCxnSpPr/>
          <p:nvPr/>
        </p:nvCxnSpPr>
        <p:spPr>
          <a:xfrm>
            <a:off x="9255339" y="5527427"/>
            <a:ext cx="48768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ko-Kore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03: R </a:t>
            </a:r>
            <a:r>
              <a:rPr lang="ko-KR" altLang="en-US" dirty="0"/>
              <a:t>프로그래밍 익히기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3-1 </a:t>
            </a:r>
            <a:r>
              <a:rPr lang="ko-KR" altLang="en-US" dirty="0"/>
              <a:t>변수와 함수</a:t>
            </a:r>
            <a:endParaRPr lang="en-US" altLang="ko-KR" dirty="0"/>
          </a:p>
          <a:p>
            <a:r>
              <a:rPr lang="en-US" altLang="ko-KR" dirty="0"/>
              <a:t>SECTION 3-2 </a:t>
            </a:r>
            <a:r>
              <a:rPr lang="ko-KR" altLang="en-US" dirty="0"/>
              <a:t>패키지</a:t>
            </a:r>
            <a:endParaRPr lang="en-US" altLang="ko-KR" dirty="0"/>
          </a:p>
          <a:p>
            <a:r>
              <a:rPr lang="en-US" altLang="ko-KR" dirty="0"/>
              <a:t>SECTION 3-3 </a:t>
            </a:r>
            <a:r>
              <a:rPr lang="ko-KR" altLang="en-US" dirty="0"/>
              <a:t>조건문과 반복문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조건문과 반복문 </a:t>
            </a:r>
            <a:r>
              <a:rPr lang="en-US" altLang="ko-KR" sz="2400" dirty="0"/>
              <a:t>(14)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1E03B5F2-C4C9-47C8-A672-D9F36AEB4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864862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dirty="0"/>
              <a:t>특정 패키지의 함수를 사용할 때 패키지를 로드했는지 확인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 설치를 진행하고 어떤 오류가 발생하는지 살펴보기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넷째</a:t>
            </a:r>
            <a:r>
              <a:rPr lang="en-US" altLang="ko-KR" dirty="0"/>
              <a:t>, </a:t>
            </a:r>
            <a:r>
              <a:rPr lang="ko-KR" altLang="en-US" dirty="0"/>
              <a:t>결과에서 </a:t>
            </a:r>
            <a:r>
              <a:rPr lang="en-US" altLang="ko-KR" dirty="0"/>
              <a:t>Warning </a:t>
            </a:r>
            <a:r>
              <a:rPr lang="ko-KR" altLang="en-US" dirty="0"/>
              <a:t>또는 </a:t>
            </a:r>
            <a:r>
              <a:rPr lang="en-US" altLang="ko-KR" dirty="0"/>
              <a:t>Error</a:t>
            </a:r>
            <a:r>
              <a:rPr lang="ko-KR" altLang="en-US" dirty="0"/>
              <a:t>가 났을 경우에는 오류 메시지를 잘 읽어보고 대처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C1481A-171F-4FCA-BAF4-858D5466B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15117"/>
              </p:ext>
            </p:extLst>
          </p:nvPr>
        </p:nvGraphicFramePr>
        <p:xfrm>
          <a:off x="1739392" y="1522043"/>
          <a:ext cx="9038336" cy="2763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19168">
                  <a:extLst>
                    <a:ext uri="{9D8B030D-6E8A-4147-A177-3AD203B41FA5}">
                      <a16:colId xmlns:a16="http://schemas.microsoft.com/office/drawing/2014/main" val="3706508294"/>
                    </a:ext>
                  </a:extLst>
                </a:gridCol>
                <a:gridCol w="4519168">
                  <a:extLst>
                    <a:ext uri="{9D8B030D-6E8A-4147-A177-3AD203B41FA5}">
                      <a16:colId xmlns:a16="http://schemas.microsoft.com/office/drawing/2014/main" val="325120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해결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89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summarize( 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함수를 실행했지만 함수를 찾을 수 </a:t>
                      </a:r>
                      <a:br>
                        <a:rPr lang="en-US" altLang="ko-KR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없다는 오류가 발생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library( 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함수로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dplyr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패키지를 로드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73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summarize(iris)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Error in summarize(iris) : could not find function "summarize"</a:t>
                      </a:r>
                      <a:endParaRPr lang="ko-KR" altLang="en-US" sz="1300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library(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dplyr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Attaching package: '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dplyr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The following objects are masked from '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package:stats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’: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filter, lag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The following objects are masked from '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package:base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’: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intersect,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setdiff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setequal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union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summarize(iris)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 frame with 0 columns and 1 row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17817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CE9145A4-3186-42D5-8B35-541C30112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71322"/>
              </p:ext>
            </p:extLst>
          </p:nvPr>
        </p:nvGraphicFramePr>
        <p:xfrm>
          <a:off x="1739392" y="4325126"/>
          <a:ext cx="9038336" cy="1620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19168">
                  <a:extLst>
                    <a:ext uri="{9D8B030D-6E8A-4147-A177-3AD203B41FA5}">
                      <a16:colId xmlns:a16="http://schemas.microsoft.com/office/drawing/2014/main" val="3706508294"/>
                    </a:ext>
                  </a:extLst>
                </a:gridCol>
                <a:gridCol w="4519168">
                  <a:extLst>
                    <a:ext uri="{9D8B030D-6E8A-4147-A177-3AD203B41FA5}">
                      <a16:colId xmlns:a16="http://schemas.microsoft.com/office/drawing/2014/main" val="325120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해결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89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summariz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 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함수를 실행했지만 함수를 찾을 수 없다는 </a:t>
                      </a:r>
                      <a:br>
                        <a:rPr lang="en-US" altLang="ko-KR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동일한 오류가 발생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스튜디오의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Help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탭에서 함수를 검색</a:t>
                      </a:r>
                      <a:br>
                        <a:rPr lang="en-US" altLang="ko-KR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summariz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 오타임을 검색 리스트에서 확인하고 수정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1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summariz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(iris)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Error in 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summariz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(iris) : could not find function "</a:t>
                      </a:r>
                      <a:r>
                        <a:rPr lang="en-US" altLang="ko-KR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summariz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55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162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6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할당 연산자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&lt;-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기호를 사용하여 특정 값을 변수에 저장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산술 연산자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사칙연산과 같이 숫자를 계산하는 연산자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관계 연산자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변수 간 혹은 변수와 값을 비교하여 그 관계를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TRUE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혹은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FALSE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진릿값으로 나타낼 수 있음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논리 연산자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관계 연산자로 얻은 진릿값을 다시 연산할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dirty="0">
                <a:solidFill>
                  <a:srgbClr val="000000"/>
                </a:solidFill>
                <a:latin typeface="YoonV YoonMyungjo100Std_OTF"/>
              </a:rPr>
              <a:t>If-else</a:t>
            </a:r>
            <a:r>
              <a:rPr lang="ko-KR" altLang="en-US" sz="1600" b="1" dirty="0">
                <a:solidFill>
                  <a:srgbClr val="000000"/>
                </a:solidFill>
                <a:latin typeface="YoonV YoonMyungjo100Std_OTF"/>
              </a:rPr>
              <a:t>문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첫 번째 조건이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TRUE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if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문이 실행되고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FALSE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라면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else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문이 실행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반복문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정해진 조건만큼 반복 실행하는 구문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sz="1800" dirty="0"/>
              <a:t>표로 정리하는 핵심 함수</a:t>
            </a:r>
            <a:endParaRPr lang="en-US" altLang="ko-KR" sz="18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B7E955-212E-43B6-A918-9A8A9338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75217"/>
              </p:ext>
            </p:extLst>
          </p:nvPr>
        </p:nvGraphicFramePr>
        <p:xfrm>
          <a:off x="1715008" y="3798229"/>
          <a:ext cx="8128000" cy="2479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712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6368288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for(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조건만큼 구문을 반복 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apply(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행 또는 열 단위에 함수를 적용하여 연산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배열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행렬에 사용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lapply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행 또는 열 단위에 함수를 적용하여 연산 결과를 리스트로 반환</a:t>
                      </a:r>
                      <a:endParaRPr lang="en-US" altLang="ko-KR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모든 자료형에 사용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sapply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행 또는 열 단위에 함수를 적용하여 연산 결과를 벡터로 반환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모든 자료형에 사용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223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관계 연산자의 기능을 빈칸에 채우기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조건문이 정상적으로 작동되도록 빈칸을 채우기</a:t>
            </a:r>
            <a:endParaRPr lang="ko-KR" alt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8F98FCC-86ED-43B0-8826-DAE1EC272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656323"/>
              </p:ext>
            </p:extLst>
          </p:nvPr>
        </p:nvGraphicFramePr>
        <p:xfrm>
          <a:off x="1647366" y="1624902"/>
          <a:ext cx="555658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291">
                  <a:extLst>
                    <a:ext uri="{9D8B030D-6E8A-4147-A177-3AD203B41FA5}">
                      <a16:colId xmlns:a16="http://schemas.microsoft.com/office/drawing/2014/main" val="2236131480"/>
                    </a:ext>
                  </a:extLst>
                </a:gridCol>
                <a:gridCol w="2778291">
                  <a:extLst>
                    <a:ext uri="{9D8B030D-6E8A-4147-A177-3AD203B41FA5}">
                      <a16:colId xmlns:a16="http://schemas.microsoft.com/office/drawing/2014/main" val="1166790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관계 연산자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56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496849"/>
                  </a:ext>
                </a:extLst>
              </a:tr>
              <a:tr h="28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554749"/>
                  </a:ext>
                </a:extLst>
              </a:tr>
              <a:tr h="22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045202"/>
                  </a:ext>
                </a:extLst>
              </a:tr>
              <a:tr h="176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27217"/>
                  </a:ext>
                </a:extLst>
              </a:tr>
              <a:tr h="123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609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6831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49331"/>
              </p:ext>
            </p:extLst>
          </p:nvPr>
        </p:nvGraphicFramePr>
        <p:xfrm>
          <a:off x="1647366" y="4634437"/>
          <a:ext cx="627743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43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if(age &lt; 13)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print("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어린이입니다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                          (age &lt; 19)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print("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청소년입니다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                         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print("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성인입니다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2C5A3A-180D-4C47-A199-C62BC0A16825}"/>
              </a:ext>
            </a:extLst>
          </p:cNvPr>
          <p:cNvSpPr/>
          <p:nvPr/>
        </p:nvSpPr>
        <p:spPr>
          <a:xfrm>
            <a:off x="2032954" y="5113218"/>
            <a:ext cx="890016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CFF33A-BAD1-4F48-AA4E-1EDD8C47FD99}"/>
              </a:ext>
            </a:extLst>
          </p:cNvPr>
          <p:cNvSpPr/>
          <p:nvPr/>
        </p:nvSpPr>
        <p:spPr>
          <a:xfrm>
            <a:off x="2027016" y="5541368"/>
            <a:ext cx="890016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78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다음 반복문의 실행 결과는</a:t>
            </a:r>
            <a:r>
              <a:rPr lang="en-US" altLang="ko-KR" sz="1600" dirty="0"/>
              <a:t>?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9984"/>
              </p:ext>
            </p:extLst>
          </p:nvPr>
        </p:nvGraphicFramePr>
        <p:xfrm>
          <a:off x="1524000" y="1757125"/>
          <a:ext cx="360738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38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nn-NO" altLang="ko-KR" sz="1400" b="0" dirty="0">
                          <a:solidFill>
                            <a:schemeClr val="tx1"/>
                          </a:solidFill>
                        </a:rPr>
                        <a:t>sum &lt;- 0</a:t>
                      </a:r>
                    </a:p>
                    <a:p>
                      <a:pPr latinLnBrk="1"/>
                      <a:r>
                        <a:rPr lang="nn-NO" altLang="ko-KR" sz="1400" b="0" dirty="0">
                          <a:solidFill>
                            <a:schemeClr val="tx1"/>
                          </a:solidFill>
                        </a:rPr>
                        <a:t>for(i in 1:100) {</a:t>
                      </a:r>
                    </a:p>
                    <a:p>
                      <a:pPr latinLnBrk="1"/>
                      <a:r>
                        <a:rPr lang="nn-NO" altLang="ko-KR" sz="1400" b="0" dirty="0">
                          <a:solidFill>
                            <a:schemeClr val="tx1"/>
                          </a:solidFill>
                        </a:rPr>
                        <a:t>  sum &lt;- sum + i</a:t>
                      </a:r>
                    </a:p>
                    <a:p>
                      <a:pPr latinLnBrk="1"/>
                      <a:r>
                        <a:rPr lang="nn-NO" altLang="ko-KR" sz="1400" b="0" dirty="0">
                          <a:solidFill>
                            <a:schemeClr val="tx1"/>
                          </a:solidFill>
                        </a:rPr>
                        <a:t>  i &lt;- i + 1</a:t>
                      </a:r>
                    </a:p>
                    <a:p>
                      <a:pPr latinLnBrk="1"/>
                      <a:r>
                        <a:rPr lang="nn-NO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nn-NO" altLang="ko-KR" sz="1400" b="0" dirty="0">
                          <a:solidFill>
                            <a:schemeClr val="tx1"/>
                          </a:solidFill>
                        </a:rPr>
                        <a:t>cat(sum)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A6369BE6-C920-4164-BF42-FDA69E8CBE55}"/>
              </a:ext>
            </a:extLst>
          </p:cNvPr>
          <p:cNvSpPr/>
          <p:nvPr/>
        </p:nvSpPr>
        <p:spPr>
          <a:xfrm>
            <a:off x="5437632" y="2279904"/>
            <a:ext cx="353568" cy="3048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28476B-EA66-4585-B156-7CD2DC930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0876"/>
            <a:ext cx="4197668" cy="25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6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ore-KR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03 R </a:t>
            </a:r>
            <a:r>
              <a:rPr lang="ko-KR" altLang="en-US" sz="3600" b="1" dirty="0">
                <a:cs typeface="+mj-cs"/>
              </a:rPr>
              <a:t>프로그래밍 익히기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변수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함수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조건문과 반복문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변수와 함수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변수 만들기</a:t>
            </a:r>
            <a:endParaRPr lang="en-US" altLang="ko-KR" dirty="0"/>
          </a:p>
          <a:p>
            <a:pPr lvl="1"/>
            <a:r>
              <a:rPr lang="ko-KR" altLang="en-US" dirty="0"/>
              <a:t>첫 문자는 반드시 영문자</a:t>
            </a:r>
            <a:r>
              <a:rPr lang="en-US" altLang="ko-KR" dirty="0"/>
              <a:t>(</a:t>
            </a:r>
            <a:r>
              <a:rPr lang="ko-KR" altLang="en-US" dirty="0"/>
              <a:t>알파벳</a:t>
            </a:r>
            <a:r>
              <a:rPr lang="en-US" altLang="ko-KR" dirty="0"/>
              <a:t>) </a:t>
            </a:r>
            <a:r>
              <a:rPr lang="ko-KR" altLang="en-US" dirty="0"/>
              <a:t>또는 마침표</a:t>
            </a:r>
            <a:r>
              <a:rPr lang="en-US" altLang="ko-KR" dirty="0"/>
              <a:t>(.)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첫 문자에는 숫자</a:t>
            </a:r>
            <a:r>
              <a:rPr lang="en-US" altLang="ko-KR" dirty="0"/>
              <a:t>, </a:t>
            </a:r>
            <a:r>
              <a:rPr lang="ko-KR" altLang="en-US" dirty="0"/>
              <a:t>밑줄 문자</a:t>
            </a:r>
            <a:r>
              <a:rPr lang="en-US" altLang="ko-KR" dirty="0"/>
              <a:t>(_)</a:t>
            </a:r>
            <a:r>
              <a:rPr lang="ko-KR" altLang="en-US" dirty="0"/>
              <a:t> 사용 금지</a:t>
            </a:r>
            <a:endParaRPr lang="en-US" altLang="ko-KR" dirty="0"/>
          </a:p>
          <a:p>
            <a:pPr lvl="1"/>
            <a:r>
              <a:rPr lang="ko-KR" altLang="en-US" dirty="0"/>
              <a:t>마침표</a:t>
            </a:r>
            <a:r>
              <a:rPr lang="en-US" altLang="ko-KR" dirty="0"/>
              <a:t>(.)</a:t>
            </a:r>
            <a:r>
              <a:rPr lang="ko-KR" altLang="en-US" dirty="0"/>
              <a:t>와 밑줄 문자</a:t>
            </a:r>
            <a:r>
              <a:rPr lang="en-US" altLang="ko-KR" dirty="0"/>
              <a:t>(_)</a:t>
            </a:r>
            <a:r>
              <a:rPr lang="ko-KR" altLang="en-US" dirty="0"/>
              <a:t>를 제외한 특수 문자는 사용 금지</a:t>
            </a:r>
            <a:endParaRPr lang="en-US" altLang="ko-KR" dirty="0"/>
          </a:p>
          <a:p>
            <a:pPr lvl="1"/>
            <a:r>
              <a:rPr lang="ko-KR" altLang="en-US" dirty="0"/>
              <a:t>대문자와 소문자를 구분</a:t>
            </a:r>
            <a:endParaRPr lang="en-US" altLang="ko-KR" dirty="0"/>
          </a:p>
          <a:p>
            <a:pPr lvl="1"/>
            <a:r>
              <a:rPr lang="ko-KR" altLang="en-US" dirty="0"/>
              <a:t>변수명 중간에 빈칸 금지</a:t>
            </a:r>
            <a:r>
              <a:rPr lang="en-US" altLang="ko-KR" dirty="0"/>
              <a:t>. </a:t>
            </a:r>
            <a:r>
              <a:rPr lang="ko-KR" altLang="en-US" dirty="0"/>
              <a:t>빈칸은 밑줄 문자</a:t>
            </a:r>
            <a:r>
              <a:rPr lang="en-US" altLang="ko-KR" dirty="0"/>
              <a:t>(_)</a:t>
            </a:r>
            <a:r>
              <a:rPr lang="ko-KR" altLang="en-US" dirty="0"/>
              <a:t>를 활용하여 표현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94E8DF7-2A2D-441E-8999-6B5CD05C3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48128"/>
              </p:ext>
            </p:extLst>
          </p:nvPr>
        </p:nvGraphicFramePr>
        <p:xfrm>
          <a:off x="1812544" y="3429000"/>
          <a:ext cx="8128000" cy="1925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80395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26071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변수 이름으로 사용 가능한 단어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변수 이름으로 사용 불가능한 단어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62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600" dirty="0">
                          <a:solidFill>
                            <a:schemeClr val="tx1"/>
                          </a:solidFill>
                        </a:rPr>
                        <a:t>exam</a:t>
                      </a:r>
                    </a:p>
                    <a:p>
                      <a:pPr algn="ctr" latinLnBrk="1"/>
                      <a:r>
                        <a:rPr lang="pt-BR" altLang="ko-KR" sz="1600" dirty="0">
                          <a:solidFill>
                            <a:schemeClr val="tx1"/>
                          </a:solidFill>
                        </a:rPr>
                        <a:t>.exam</a:t>
                      </a:r>
                    </a:p>
                    <a:p>
                      <a:pPr algn="ctr" latinLnBrk="1"/>
                      <a:r>
                        <a:rPr lang="pt-BR" altLang="ko-KR" sz="1600" dirty="0">
                          <a:solidFill>
                            <a:schemeClr val="tx1"/>
                          </a:solidFill>
                        </a:rPr>
                        <a:t>e1axm</a:t>
                      </a:r>
                    </a:p>
                    <a:p>
                      <a:pPr algn="ctr" latinLnBrk="1"/>
                      <a:r>
                        <a:rPr lang="pt-BR" altLang="ko-KR" sz="1600" dirty="0">
                          <a:solidFill>
                            <a:schemeClr val="tx1"/>
                          </a:solidFill>
                        </a:rPr>
                        <a:t>e_xam</a:t>
                      </a:r>
                    </a:p>
                    <a:p>
                      <a:pPr algn="ctr" latinLnBrk="1"/>
                      <a:r>
                        <a:rPr lang="pt-BR" altLang="ko-KR" sz="1600" dirty="0">
                          <a:solidFill>
                            <a:schemeClr val="tx1"/>
                          </a:solidFill>
                        </a:rPr>
                        <a:t>e1_am</a:t>
                      </a:r>
                    </a:p>
                    <a:p>
                      <a:pPr algn="ctr" latinLnBrk="1"/>
                      <a:r>
                        <a:rPr lang="pt-BR" altLang="ko-KR" sz="1600" dirty="0">
                          <a:solidFill>
                            <a:schemeClr val="tx1"/>
                          </a:solidFill>
                        </a:rPr>
                        <a:t>Exam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600" dirty="0">
                          <a:solidFill>
                            <a:schemeClr val="tx1"/>
                          </a:solidFill>
                        </a:rPr>
                        <a:t>1exam</a:t>
                      </a:r>
                    </a:p>
                    <a:p>
                      <a:pPr algn="ctr" latinLnBrk="1"/>
                      <a:r>
                        <a:rPr lang="pt-BR" altLang="ko-KR" sz="1600" dirty="0">
                          <a:solidFill>
                            <a:schemeClr val="tx1"/>
                          </a:solidFill>
                        </a:rPr>
                        <a:t>_exam</a:t>
                      </a:r>
                    </a:p>
                    <a:p>
                      <a:pPr algn="ctr" latinLnBrk="1"/>
                      <a:r>
                        <a:rPr lang="pt-BR" altLang="ko-KR" sz="1600" dirty="0">
                          <a:solidFill>
                            <a:schemeClr val="tx1"/>
                          </a:solidFill>
                        </a:rPr>
                        <a:t>$exam</a:t>
                      </a:r>
                    </a:p>
                    <a:p>
                      <a:pPr algn="ctr" latinLnBrk="1"/>
                      <a:r>
                        <a:rPr lang="pt-BR" altLang="ko-KR" sz="1600" dirty="0">
                          <a:solidFill>
                            <a:schemeClr val="tx1"/>
                          </a:solidFill>
                        </a:rPr>
                        <a:t>ex 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9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76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변수와 함수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R</a:t>
            </a:r>
            <a:r>
              <a:rPr lang="ko-KR" altLang="en-US" dirty="0"/>
              <a:t>에서 변수를 생성할 때는 </a:t>
            </a:r>
            <a:r>
              <a:rPr lang="en-US" altLang="ko-KR" dirty="0"/>
              <a:t>&lt;</a:t>
            </a:r>
            <a:r>
              <a:rPr lang="ko-KR" altLang="en-US" dirty="0"/>
              <a:t>와 </a:t>
            </a:r>
            <a:r>
              <a:rPr lang="en-US" altLang="ko-KR" dirty="0"/>
              <a:t>–</a:t>
            </a:r>
            <a:r>
              <a:rPr lang="ko-KR" altLang="en-US" dirty="0"/>
              <a:t>를 결합해서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예를 들어 </a:t>
            </a:r>
            <a:r>
              <a:rPr lang="en-US" altLang="ko-KR" dirty="0"/>
              <a:t>x &lt;- 10 </a:t>
            </a:r>
            <a:r>
              <a:rPr lang="ko-KR" altLang="en-US" dirty="0"/>
              <a:t>형태로 작성한다면 이는 ‘데이터 </a:t>
            </a:r>
            <a:r>
              <a:rPr lang="en-US" altLang="ko-KR" dirty="0"/>
              <a:t>10</a:t>
            </a:r>
            <a:r>
              <a:rPr lang="ko-KR" altLang="en-US" dirty="0"/>
              <a:t>을 변수 </a:t>
            </a:r>
            <a:r>
              <a:rPr lang="en-US" altLang="ko-KR" dirty="0"/>
              <a:t>x</a:t>
            </a:r>
            <a:r>
              <a:rPr lang="ko-KR" altLang="en-US" dirty="0"/>
              <a:t>에 할당한다’라는 의미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여기서 </a:t>
            </a:r>
            <a:r>
              <a:rPr lang="en-US" altLang="ko-KR" dirty="0"/>
              <a:t>&lt;-</a:t>
            </a:r>
            <a:r>
              <a:rPr lang="ko-KR" altLang="en-US" dirty="0"/>
              <a:t>는 할당 연산자</a:t>
            </a:r>
            <a:r>
              <a:rPr lang="en-US" altLang="ko-KR" dirty="0"/>
              <a:t>(assignment operator)</a:t>
            </a:r>
          </a:p>
          <a:p>
            <a:pPr lvl="1"/>
            <a:r>
              <a:rPr lang="ko-KR" altLang="en-US" dirty="0"/>
              <a:t>할당 연산자로 코드를 작성한 후 코드를 모두 드래그해서 블록으로 지정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단축키 </a:t>
            </a:r>
            <a:r>
              <a:rPr lang="en-US" altLang="ko-KR" dirty="0"/>
              <a:t>[Ctrl] + [Enter] </a:t>
            </a:r>
            <a:r>
              <a:rPr lang="ko-KR" altLang="en-US" dirty="0"/>
              <a:t>를 눌러 코드를 실행하고 </a:t>
            </a:r>
            <a:r>
              <a:rPr lang="en-US" altLang="ko-KR" dirty="0"/>
              <a:t>Console </a:t>
            </a:r>
            <a:r>
              <a:rPr lang="ko-KR" altLang="en-US" dirty="0"/>
              <a:t>탭에서 실행 결과를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366CB9-A2CF-43F7-825A-FB38CD325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45170"/>
              </p:ext>
            </p:extLst>
          </p:nvPr>
        </p:nvGraphicFramePr>
        <p:xfrm>
          <a:off x="1524000" y="1239199"/>
          <a:ext cx="1855162" cy="335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516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&lt;- 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값</a:t>
                      </a: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E6EE8A-F036-4569-8890-8376C5D3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33173"/>
              </p:ext>
            </p:extLst>
          </p:nvPr>
        </p:nvGraphicFramePr>
        <p:xfrm>
          <a:off x="1524000" y="3108032"/>
          <a:ext cx="28651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2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숫자와 문자 변수 생성하기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 &lt;- 10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y &lt;- "HI"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7D1295FE-4A27-40B5-A741-183E7BD0DE88}"/>
              </a:ext>
            </a:extLst>
          </p:cNvPr>
          <p:cNvSpPr/>
          <p:nvPr/>
        </p:nvSpPr>
        <p:spPr>
          <a:xfrm>
            <a:off x="4862130" y="3793832"/>
            <a:ext cx="256135" cy="31378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6AC15-2219-47C2-AC12-4D38F7AF2FA0}"/>
              </a:ext>
            </a:extLst>
          </p:cNvPr>
          <p:cNvSpPr txBox="1"/>
          <p:nvPr/>
        </p:nvSpPr>
        <p:spPr>
          <a:xfrm>
            <a:off x="5489654" y="3577546"/>
            <a:ext cx="19690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10</a:t>
            </a: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"HI"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44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변수와 함수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함수 호출하기</a:t>
            </a:r>
            <a:endParaRPr lang="en-US" altLang="ko-KR" dirty="0"/>
          </a:p>
          <a:p>
            <a:pPr lvl="1"/>
            <a:r>
              <a:rPr lang="ko-KR" altLang="en-US" dirty="0"/>
              <a:t>함수는 다음과 같은 형식으로 사용하며 이를 ‘함수를 호출한다’라고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sum() </a:t>
            </a:r>
            <a:r>
              <a:rPr lang="ko-KR" altLang="en-US" dirty="0"/>
              <a:t>함수 사용 예시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366CB9-A2CF-43F7-825A-FB38CD325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21125"/>
              </p:ext>
            </p:extLst>
          </p:nvPr>
        </p:nvGraphicFramePr>
        <p:xfrm>
          <a:off x="1524000" y="1661868"/>
          <a:ext cx="1855162" cy="335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5516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함수명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인자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AD49CA-7513-4627-960A-00E9A2D74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33860"/>
              </p:ext>
            </p:extLst>
          </p:nvPr>
        </p:nvGraphicFramePr>
        <p:xfrm>
          <a:off x="1524000" y="2929621"/>
          <a:ext cx="4401312" cy="30937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40131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30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sum(10, 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3B8DBC-D173-4320-8406-2EF2DD8CA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066815"/>
              </p:ext>
            </p:extLst>
          </p:nvPr>
        </p:nvGraphicFramePr>
        <p:xfrm>
          <a:off x="1524000" y="3432976"/>
          <a:ext cx="4401312" cy="30937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40131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3093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 &lt;- sum(10, 20)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75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변수와 함수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내장 함수 사용하기</a:t>
            </a:r>
            <a:endParaRPr lang="en-US" altLang="ko-KR" dirty="0"/>
          </a:p>
          <a:p>
            <a:pPr lvl="1"/>
            <a:r>
              <a:rPr lang="ko-KR" altLang="en-US" dirty="0"/>
              <a:t>내장 함수</a:t>
            </a:r>
            <a:r>
              <a:rPr lang="en-US" altLang="ko-KR" dirty="0"/>
              <a:t>: </a:t>
            </a:r>
            <a:r>
              <a:rPr lang="ko-KR" altLang="en-US" dirty="0"/>
              <a:t>별도의 패키지를 설치하지 않고 사용할 수 있는 함수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예</a:t>
            </a:r>
            <a:r>
              <a:rPr lang="en-US" altLang="ko-KR" dirty="0"/>
              <a:t>: print(), sum(), </a:t>
            </a:r>
            <a:r>
              <a:rPr lang="en-US" altLang="ko-KR" dirty="0" err="1"/>
              <a:t>Sys.Date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AD49CA-7513-4627-960A-00E9A2D74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63433"/>
              </p:ext>
            </p:extLst>
          </p:nvPr>
        </p:nvGraphicFramePr>
        <p:xfrm>
          <a:off x="1523999" y="2015564"/>
          <a:ext cx="335973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73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Hello World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 출력하기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print("Hello World")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3B8DBC-D173-4320-8406-2EF2DD8CA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06022"/>
              </p:ext>
            </p:extLst>
          </p:nvPr>
        </p:nvGraphicFramePr>
        <p:xfrm>
          <a:off x="1500186" y="2913380"/>
          <a:ext cx="33835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54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# 1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부터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까지 더한 값을 출력하기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 &lt;- sum(1:100)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98EB81B0-E68B-45B2-ACC2-9420B974D341}"/>
              </a:ext>
            </a:extLst>
          </p:cNvPr>
          <p:cNvSpPr/>
          <p:nvPr/>
        </p:nvSpPr>
        <p:spPr>
          <a:xfrm>
            <a:off x="5367481" y="2252703"/>
            <a:ext cx="268224" cy="20213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EE215-36BE-415C-BF76-FD9A0AF4C5C7}"/>
              </a:ext>
            </a:extLst>
          </p:cNvPr>
          <p:cNvSpPr txBox="1"/>
          <p:nvPr/>
        </p:nvSpPr>
        <p:spPr>
          <a:xfrm>
            <a:off x="6066011" y="2225947"/>
            <a:ext cx="1993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"Hello World"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DCC72C-A682-4589-A837-C6AD80951954}"/>
              </a:ext>
            </a:extLst>
          </p:cNvPr>
          <p:cNvSpPr/>
          <p:nvPr/>
        </p:nvSpPr>
        <p:spPr>
          <a:xfrm>
            <a:off x="5367481" y="3226863"/>
            <a:ext cx="268224" cy="20213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D037E-199A-4F3B-BD9A-B7D20267A1E4}"/>
              </a:ext>
            </a:extLst>
          </p:cNvPr>
          <p:cNvSpPr txBox="1"/>
          <p:nvPr/>
        </p:nvSpPr>
        <p:spPr>
          <a:xfrm>
            <a:off x="6066011" y="3185938"/>
            <a:ext cx="1993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5050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745E620-2A66-40BE-B7F2-50319B038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06662"/>
              </p:ext>
            </p:extLst>
          </p:nvPr>
        </p:nvGraphicFramePr>
        <p:xfrm>
          <a:off x="1492097" y="4024556"/>
          <a:ext cx="344507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07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오늘 날짜 출력하기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Sys.Date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E34FA713-8E78-4825-86D3-DCB87F499354}"/>
              </a:ext>
            </a:extLst>
          </p:cNvPr>
          <p:cNvSpPr/>
          <p:nvPr/>
        </p:nvSpPr>
        <p:spPr>
          <a:xfrm>
            <a:off x="5367481" y="4249298"/>
            <a:ext cx="268224" cy="20213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F19E3D-AF56-4731-A0A8-1C54DE58FF87}"/>
              </a:ext>
            </a:extLst>
          </p:cNvPr>
          <p:cNvSpPr txBox="1"/>
          <p:nvPr/>
        </p:nvSpPr>
        <p:spPr>
          <a:xfrm>
            <a:off x="6066011" y="4209361"/>
            <a:ext cx="19933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"2022-01-17"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28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26125</TotalTime>
  <Words>4981</Words>
  <Application>Microsoft Office PowerPoint</Application>
  <PresentationFormat>와이드스크린</PresentationFormat>
  <Paragraphs>906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D2Coding</vt:lpstr>
      <vt:lpstr>YoonV YoonMyungjo100Std_OTF</vt:lpstr>
      <vt:lpstr>나눔고딕코딩</vt:lpstr>
      <vt:lpstr>맑은 고딕</vt:lpstr>
      <vt:lpstr>맑은 고딕</vt:lpstr>
      <vt:lpstr>시스템 서체</vt:lpstr>
      <vt:lpstr>Arial</vt:lpstr>
      <vt:lpstr>Calibri</vt:lpstr>
      <vt:lpstr>Helvetica 65 Medium</vt:lpstr>
      <vt:lpstr>Wingdings</vt:lpstr>
      <vt:lpstr>Office 테마</vt:lpstr>
      <vt:lpstr>혼자 공부하는 R 데이터 분석</vt:lpstr>
      <vt:lpstr>시작하기전에</vt:lpstr>
      <vt:lpstr>이 책의 학습 목표</vt:lpstr>
      <vt:lpstr>Contents</vt:lpstr>
      <vt:lpstr>PowerPoint 프레젠테이션</vt:lpstr>
      <vt:lpstr>SECTION 3-1 변수와 함수 (1)</vt:lpstr>
      <vt:lpstr>SECTION 3-1 변수와 함수 (2)</vt:lpstr>
      <vt:lpstr>SECTION 3-1 변수와 함수 (3)</vt:lpstr>
      <vt:lpstr>SECTION 3-1 변수와 함수 (4)</vt:lpstr>
      <vt:lpstr>SECTION 3-1 변수와 함수 (5)</vt:lpstr>
      <vt:lpstr>SECTION 3-1 변수와 함수 (6)</vt:lpstr>
      <vt:lpstr>SECTION 3-1 변수와 함수 (7)</vt:lpstr>
      <vt:lpstr>SECTION 3-1 변수와 함수 (8)</vt:lpstr>
      <vt:lpstr>[마무리①]</vt:lpstr>
      <vt:lpstr>[마무리②]</vt:lpstr>
      <vt:lpstr>[마무리③]</vt:lpstr>
      <vt:lpstr>[마무리④]</vt:lpstr>
      <vt:lpstr>SECTION 3-2 패키지 (1)</vt:lpstr>
      <vt:lpstr>SECTION 3-2 패키지 (2)</vt:lpstr>
      <vt:lpstr>SECTION 3-2 패키지 (3)</vt:lpstr>
      <vt:lpstr>SECTION 3-2 패키지 (4)</vt:lpstr>
      <vt:lpstr>SECTION 3-2 패키지 (5)</vt:lpstr>
      <vt:lpstr>SECTION 3-2 패키지 (6)</vt:lpstr>
      <vt:lpstr>[마무리①]</vt:lpstr>
      <vt:lpstr>[마무리②]</vt:lpstr>
      <vt:lpstr>[마무리③]</vt:lpstr>
      <vt:lpstr>SECTION 3-3 조건문과 반복문 (1)</vt:lpstr>
      <vt:lpstr>SECTION 3-3 조건문과 반복문 (2)</vt:lpstr>
      <vt:lpstr>SECTION 3-3 조건문과 반복문 (3)</vt:lpstr>
      <vt:lpstr>SECTION 3-3 조건문과 반복문 (4)</vt:lpstr>
      <vt:lpstr>SECTION 3-3 조건문과 반복문 (5)</vt:lpstr>
      <vt:lpstr>SECTION 3-3 조건문과 반복문 (6)</vt:lpstr>
      <vt:lpstr>SECTION 3-3 조건문과 반복문 (7)</vt:lpstr>
      <vt:lpstr>SECTION 3-3 조건문과 반복문 (8)</vt:lpstr>
      <vt:lpstr>SECTION 3-3 조건문과 반복문 (9)</vt:lpstr>
      <vt:lpstr>SECTION 3-3 조건문과 반복문 (10)</vt:lpstr>
      <vt:lpstr>SECTION 3-3 조건문과 반복문 (11)</vt:lpstr>
      <vt:lpstr>SECTION 3-3 조건문과 반복문 (12)</vt:lpstr>
      <vt:lpstr>SECTION 3-3 조건문과 반복문 (13)</vt:lpstr>
      <vt:lpstr>SECTION 3-3 조건문과 반복문 (14)</vt:lpstr>
      <vt:lpstr>[마무리①]</vt:lpstr>
      <vt:lpstr>[마무리②]</vt:lpstr>
      <vt:lpstr>[마무리③]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HanbitMedia(K)</cp:lastModifiedBy>
  <cp:revision>455</cp:revision>
  <dcterms:created xsi:type="dcterms:W3CDTF">2020-01-31T07:25:46Z</dcterms:created>
  <dcterms:modified xsi:type="dcterms:W3CDTF">2022-03-02T01:08:49Z</dcterms:modified>
</cp:coreProperties>
</file>