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9"/>
  </p:notesMasterIdLst>
  <p:handoutMasterIdLst>
    <p:handoutMasterId r:id="rId70"/>
  </p:handoutMasterIdLst>
  <p:sldIdLst>
    <p:sldId id="2333" r:id="rId2"/>
    <p:sldId id="2101" r:id="rId3"/>
    <p:sldId id="2334" r:id="rId4"/>
    <p:sldId id="2345" r:id="rId5"/>
    <p:sldId id="2341" r:id="rId6"/>
    <p:sldId id="2369" r:id="rId7"/>
    <p:sldId id="2432" r:id="rId8"/>
    <p:sldId id="2435" r:id="rId9"/>
    <p:sldId id="2436" r:id="rId10"/>
    <p:sldId id="2438" r:id="rId11"/>
    <p:sldId id="2437" r:id="rId12"/>
    <p:sldId id="2439" r:id="rId13"/>
    <p:sldId id="2440" r:id="rId14"/>
    <p:sldId id="2441" r:id="rId15"/>
    <p:sldId id="2442" r:id="rId16"/>
    <p:sldId id="2443" r:id="rId17"/>
    <p:sldId id="2444" r:id="rId18"/>
    <p:sldId id="2445" r:id="rId19"/>
    <p:sldId id="2446" r:id="rId20"/>
    <p:sldId id="2447" r:id="rId21"/>
    <p:sldId id="2430" r:id="rId22"/>
    <p:sldId id="2431" r:id="rId23"/>
    <p:sldId id="2448" r:id="rId24"/>
    <p:sldId id="2449" r:id="rId25"/>
    <p:sldId id="2450" r:id="rId26"/>
    <p:sldId id="2453" r:id="rId27"/>
    <p:sldId id="2454" r:id="rId28"/>
    <p:sldId id="2455" r:id="rId29"/>
    <p:sldId id="2456" r:id="rId30"/>
    <p:sldId id="2457" r:id="rId31"/>
    <p:sldId id="2458" r:id="rId32"/>
    <p:sldId id="2459" r:id="rId33"/>
    <p:sldId id="2460" r:id="rId34"/>
    <p:sldId id="2461" r:id="rId35"/>
    <p:sldId id="2462" r:id="rId36"/>
    <p:sldId id="2463" r:id="rId37"/>
    <p:sldId id="2464" r:id="rId38"/>
    <p:sldId id="2465" r:id="rId39"/>
    <p:sldId id="2466" r:id="rId40"/>
    <p:sldId id="2433" r:id="rId41"/>
    <p:sldId id="2467" r:id="rId42"/>
    <p:sldId id="2468" r:id="rId43"/>
    <p:sldId id="2434" r:id="rId44"/>
    <p:sldId id="2469" r:id="rId45"/>
    <p:sldId id="2470" r:id="rId46"/>
    <p:sldId id="2471" r:id="rId47"/>
    <p:sldId id="2472" r:id="rId48"/>
    <p:sldId id="2473" r:id="rId49"/>
    <p:sldId id="2474" r:id="rId50"/>
    <p:sldId id="2475" r:id="rId51"/>
    <p:sldId id="2476" r:id="rId52"/>
    <p:sldId id="2477" r:id="rId53"/>
    <p:sldId id="2478" r:id="rId54"/>
    <p:sldId id="2479" r:id="rId55"/>
    <p:sldId id="2480" r:id="rId56"/>
    <p:sldId id="2481" r:id="rId57"/>
    <p:sldId id="2482" r:id="rId58"/>
    <p:sldId id="2484" r:id="rId59"/>
    <p:sldId id="2485" r:id="rId60"/>
    <p:sldId id="2486" r:id="rId61"/>
    <p:sldId id="2487" r:id="rId62"/>
    <p:sldId id="2488" r:id="rId63"/>
    <p:sldId id="2489" r:id="rId64"/>
    <p:sldId id="2451" r:id="rId65"/>
    <p:sldId id="2490" r:id="rId66"/>
    <p:sldId id="2452" r:id="rId67"/>
    <p:sldId id="2491" r:id="rId6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pos="3999" userDrawn="1">
          <p15:clr>
            <a:srgbClr val="A4A3A4"/>
          </p15:clr>
        </p15:guide>
        <p15:guide id="5" orient="horz" pos="2546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orient="horz" pos="1797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pos="506" userDrawn="1">
          <p15:clr>
            <a:srgbClr val="A4A3A4"/>
          </p15:clr>
        </p15:guide>
        <p15:guide id="10" pos="71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 varScale="1">
        <p:scale>
          <a:sx n="161" d="100"/>
          <a:sy n="161" d="100"/>
        </p:scale>
        <p:origin x="144" y="282"/>
      </p:cViewPr>
      <p:guideLst>
        <p:guide orient="horz" pos="2273"/>
        <p:guide pos="3863"/>
        <p:guide pos="3999"/>
        <p:guide orient="horz" pos="2546"/>
        <p:guide pos="960"/>
        <p:guide orient="horz" pos="1797"/>
        <p:guide orient="horz" pos="504"/>
        <p:guide pos="506"/>
        <p:guide pos="7174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2022-03-02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2022-03-02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9" name="바닥글 개체 틀 36">
            <a:extLst>
              <a:ext uri="{FF2B5EF4-FFF2-40B4-BE49-F238E27FC236}">
                <a16:creationId xmlns:a16="http://schemas.microsoft.com/office/drawing/2014/main" id="{0FCC723C-E12E-4134-80CF-8ADAED2921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바닥글 개체 틀 36">
            <a:extLst>
              <a:ext uri="{FF2B5EF4-FFF2-40B4-BE49-F238E27FC236}">
                <a16:creationId xmlns:a16="http://schemas.microsoft.com/office/drawing/2014/main" id="{12D54CD0-D251-442B-89E6-AE3B9602A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36">
            <a:extLst>
              <a:ext uri="{FF2B5EF4-FFF2-40B4-BE49-F238E27FC236}">
                <a16:creationId xmlns:a16="http://schemas.microsoft.com/office/drawing/2014/main" id="{06254993-0E3E-4DD1-B5D1-E7E9E2205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챕터 순서 안내 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3A06B168-836F-4E64-80CE-16BDB7CE93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8" name="텍스트 개체 틀 34">
            <a:extLst>
              <a:ext uri="{FF2B5EF4-FFF2-40B4-BE49-F238E27FC236}">
                <a16:creationId xmlns:a16="http://schemas.microsoft.com/office/drawing/2014/main" id="{7E4D1FAF-1A2D-466E-9891-8D941F5FB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457200" indent="-457200">
              <a:lnSpc>
                <a:spcPct val="120000"/>
              </a:lnSpc>
              <a:buClr>
                <a:srgbClr val="4BB0A0"/>
              </a:buClr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20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289439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  <p:sldLayoutId id="2147483686" r:id="rId7"/>
    <p:sldLayoutId id="2147483692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772532" cy="3591827"/>
          </a:xfrm>
        </p:spPr>
        <p:txBody>
          <a:bodyPr/>
          <a:lstStyle/>
          <a:p>
            <a:r>
              <a:rPr lang="ko-KR" altLang="en-US" sz="4400" dirty="0"/>
              <a:t>혼자 공부하는 </a:t>
            </a:r>
            <a:r>
              <a:rPr lang="en-US" altLang="ko-KR" sz="4400" dirty="0"/>
              <a:t>R </a:t>
            </a:r>
            <a:r>
              <a:rPr lang="ko-KR" altLang="en-US" sz="4400" dirty="0"/>
              <a:t>데이터 분석</a:t>
            </a:r>
            <a:endParaRPr lang="ko-Kore-KR" sz="4400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20350" y="866451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04 </a:t>
            </a:r>
            <a:r>
              <a:rPr lang="ko-KR" altLang="en-US" dirty="0"/>
              <a:t>데이터 다루기</a:t>
            </a:r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656870-B1F1-442D-B95C-C6CC3DE1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00" y="1037947"/>
            <a:ext cx="2652748" cy="36207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4-1</a:t>
            </a:r>
            <a:r>
              <a:rPr lang="ko-KR" altLang="en-US" dirty="0"/>
              <a:t> 데이터 수집하기 </a:t>
            </a:r>
            <a:r>
              <a:rPr lang="en-US" altLang="ko-KR" sz="2400" dirty="0"/>
              <a:t>(5)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원시 데이터에 </a:t>
            </a:r>
            <a:r>
              <a:rPr lang="en-US" altLang="ko-KR" dirty="0"/>
              <a:t>ID, SEX, AGE, AREA</a:t>
            </a:r>
            <a:r>
              <a:rPr lang="ko-KR" altLang="en-US" dirty="0"/>
              <a:t>와 같이 변수명으로 사용할 행이 없다면 </a:t>
            </a:r>
            <a:r>
              <a:rPr lang="en-US" altLang="ko-KR" dirty="0" err="1"/>
              <a:t>col.names</a:t>
            </a:r>
            <a:r>
              <a:rPr lang="en-US" altLang="ko-KR" dirty="0"/>
              <a:t> </a:t>
            </a:r>
            <a:r>
              <a:rPr lang="ko-KR" altLang="en-US" dirty="0"/>
              <a:t>옵션을 사용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col.names</a:t>
            </a:r>
            <a:r>
              <a:rPr lang="en-US" altLang="ko-KR" dirty="0"/>
              <a:t> </a:t>
            </a:r>
            <a:r>
              <a:rPr lang="ko-KR" altLang="en-US" dirty="0"/>
              <a:t>옵션은 원시 데이터에 변수명이 없더라도 데이터 프레임에 변수명을 부여할 수 있음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만약 행 이름을 부여하고 싶다면 </a:t>
            </a:r>
            <a:r>
              <a:rPr lang="en-US" altLang="ko-KR" dirty="0" err="1"/>
              <a:t>row.names</a:t>
            </a:r>
            <a:r>
              <a:rPr lang="en-US" altLang="ko-KR" dirty="0"/>
              <a:t> </a:t>
            </a:r>
            <a:r>
              <a:rPr lang="ko-KR" altLang="en-US" dirty="0"/>
              <a:t>옵션을 사용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6B69B6-87A5-4254-85E7-9052069FC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26983"/>
              </p:ext>
            </p:extLst>
          </p:nvPr>
        </p:nvGraphicFramePr>
        <p:xfrm>
          <a:off x="1524000" y="2005394"/>
          <a:ext cx="6907481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748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변수명으로 사용할 행이 없을 때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varname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c("ID", "SEX", "AGE", "AREA")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ex1_data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read.table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("C:/Rstudy/data_ex_col.txt", encoding = "EUC-KR",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     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fileEncoding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"UTF-8",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col.names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varname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View(ex1_data)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5420F2F-F398-410A-A287-21DFEB207010}"/>
              </a:ext>
            </a:extLst>
          </p:cNvPr>
          <p:cNvSpPr txBox="1"/>
          <p:nvPr/>
        </p:nvSpPr>
        <p:spPr>
          <a:xfrm>
            <a:off x="6815020" y="1995087"/>
            <a:ext cx="31480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변수명으로 사용할 값을</a:t>
            </a:r>
          </a:p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벡터 형태로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varname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에 할당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FEF7C8-B5CD-4141-AB56-C12A0C50317F}"/>
              </a:ext>
            </a:extLst>
          </p:cNvPr>
          <p:cNvCxnSpPr/>
          <p:nvPr/>
        </p:nvCxnSpPr>
        <p:spPr>
          <a:xfrm>
            <a:off x="5425440" y="2340864"/>
            <a:ext cx="1312144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FC2FBC2-4287-4C6F-822D-823F11750113}"/>
              </a:ext>
            </a:extLst>
          </p:cNvPr>
          <p:cNvSpPr txBox="1"/>
          <p:nvPr/>
        </p:nvSpPr>
        <p:spPr>
          <a:xfrm>
            <a:off x="1609344" y="3272061"/>
            <a:ext cx="38160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varname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변수의 값을 변수명으로 저장한 후</a:t>
            </a:r>
          </a:p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ex1_data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로 저장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555CE36-B121-4FF0-9321-213F5DE91677}"/>
              </a:ext>
            </a:extLst>
          </p:cNvPr>
          <p:cNvSpPr/>
          <p:nvPr/>
        </p:nvSpPr>
        <p:spPr>
          <a:xfrm>
            <a:off x="1170432" y="2609088"/>
            <a:ext cx="438912" cy="950976"/>
          </a:xfrm>
          <a:custGeom>
            <a:avLst/>
            <a:gdLst>
              <a:gd name="connsiteX0" fmla="*/ 438912 w 438912"/>
              <a:gd name="connsiteY0" fmla="*/ 0 h 950976"/>
              <a:gd name="connsiteX1" fmla="*/ 0 w 438912"/>
              <a:gd name="connsiteY1" fmla="*/ 0 h 950976"/>
              <a:gd name="connsiteX2" fmla="*/ 0 w 438912"/>
              <a:gd name="connsiteY2" fmla="*/ 950976 h 950976"/>
              <a:gd name="connsiteX3" fmla="*/ 414528 w 438912"/>
              <a:gd name="connsiteY3" fmla="*/ 950976 h 950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912" h="950976">
                <a:moveTo>
                  <a:pt x="438912" y="0"/>
                </a:moveTo>
                <a:lnTo>
                  <a:pt x="0" y="0"/>
                </a:lnTo>
                <a:lnTo>
                  <a:pt x="0" y="950976"/>
                </a:lnTo>
                <a:lnTo>
                  <a:pt x="414528" y="950976"/>
                </a:ln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ACB505-C0F5-4F05-8EC0-A265C2D57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490" y="3854386"/>
            <a:ext cx="6057900" cy="25527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6410B8B-9413-4B0A-87F5-35C4ADB31C27}"/>
              </a:ext>
            </a:extLst>
          </p:cNvPr>
          <p:cNvSpPr/>
          <p:nvPr/>
        </p:nvSpPr>
        <p:spPr>
          <a:xfrm>
            <a:off x="3608649" y="3903708"/>
            <a:ext cx="4780409" cy="44272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Arrow: Bent-Up 16">
            <a:extLst>
              <a:ext uri="{FF2B5EF4-FFF2-40B4-BE49-F238E27FC236}">
                <a16:creationId xmlns:a16="http://schemas.microsoft.com/office/drawing/2014/main" id="{DA97FBE9-9AF9-4B7D-B063-F5106546EC97}"/>
              </a:ext>
            </a:extLst>
          </p:cNvPr>
          <p:cNvSpPr/>
          <p:nvPr/>
        </p:nvSpPr>
        <p:spPr>
          <a:xfrm rot="5400000">
            <a:off x="1749082" y="3932969"/>
            <a:ext cx="438916" cy="499311"/>
          </a:xfrm>
          <a:prstGeom prst="bentUp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707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4-1</a:t>
            </a:r>
            <a:r>
              <a:rPr lang="ko-KR" altLang="en-US" dirty="0"/>
              <a:t> 데이터 수집하기 </a:t>
            </a:r>
            <a:r>
              <a:rPr lang="en-US" altLang="ko-KR" sz="2400" dirty="0"/>
              <a:t>(6)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skip </a:t>
            </a:r>
            <a:r>
              <a:rPr lang="ko-KR" altLang="en-US" dirty="0"/>
              <a:t>옵션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데이터 전체가 아니라 옵션에 지정한 특정 행까지 제외하고 그 이후 행부터 가져옴</a:t>
            </a:r>
            <a:endParaRPr lang="en-US" altLang="ko-KR" dirty="0"/>
          </a:p>
          <a:p>
            <a:pPr lvl="2"/>
            <a:r>
              <a:rPr lang="ko-KR" altLang="en-US" dirty="0"/>
              <a:t>데이터를 두 줄 건너뛰고 가져와 변수 </a:t>
            </a:r>
            <a:r>
              <a:rPr lang="en-US" altLang="ko-KR" dirty="0"/>
              <a:t>ex_data2</a:t>
            </a:r>
            <a:r>
              <a:rPr lang="ko-KR" altLang="en-US" dirty="0"/>
              <a:t>로 저장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6B69B6-87A5-4254-85E7-9052069FC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15601"/>
              </p:ext>
            </p:extLst>
          </p:nvPr>
        </p:nvGraphicFramePr>
        <p:xfrm>
          <a:off x="1524000" y="1907858"/>
          <a:ext cx="764968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968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행 스킵하여 가져오기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ex_data2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read.table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("C:/Rstudy/data_ex.txt", encoding = "EUC-KR",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      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fileEncoding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"UTF-8", header = TRUE, skip = 2)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View(ex_data2)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41701121-A6FB-4EA8-B274-E62E4BEDD1DD}"/>
              </a:ext>
            </a:extLst>
          </p:cNvPr>
          <p:cNvSpPr/>
          <p:nvPr/>
        </p:nvSpPr>
        <p:spPr>
          <a:xfrm rot="5400000">
            <a:off x="1815561" y="3129902"/>
            <a:ext cx="438916" cy="499311"/>
          </a:xfrm>
          <a:prstGeom prst="bentUp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FEF7C8-B5CD-4141-AB56-C12A0C50317F}"/>
              </a:ext>
            </a:extLst>
          </p:cNvPr>
          <p:cNvCxnSpPr/>
          <p:nvPr/>
        </p:nvCxnSpPr>
        <p:spPr>
          <a:xfrm>
            <a:off x="5230368" y="2243328"/>
            <a:ext cx="1312144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A9267FF-C444-4534-8FA1-29C9C5D54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742" y="3160099"/>
            <a:ext cx="5077108" cy="291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11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4-1</a:t>
            </a:r>
            <a:r>
              <a:rPr lang="ko-KR" altLang="en-US" dirty="0"/>
              <a:t> 데이터 수집하기 </a:t>
            </a:r>
            <a:r>
              <a:rPr lang="en-US" altLang="ko-KR" sz="2400" dirty="0"/>
              <a:t>(7)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/>
              <a:t>nrows</a:t>
            </a:r>
            <a:r>
              <a:rPr lang="en-US" altLang="ko-KR" dirty="0"/>
              <a:t> </a:t>
            </a:r>
            <a:r>
              <a:rPr lang="ko-KR" altLang="en-US" dirty="0"/>
              <a:t>옵션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몇 개의 행을 불러올지 지정</a:t>
            </a:r>
            <a:endParaRPr lang="en-US" altLang="ko-KR" dirty="0"/>
          </a:p>
          <a:p>
            <a:pPr lvl="2"/>
            <a:r>
              <a:rPr lang="ko-KR" altLang="en-US" dirty="0"/>
              <a:t>불러올 행 개수를 </a:t>
            </a:r>
            <a:r>
              <a:rPr lang="en-US" altLang="ko-KR" dirty="0"/>
              <a:t>7</a:t>
            </a:r>
            <a:r>
              <a:rPr lang="ko-KR" altLang="en-US" dirty="0"/>
              <a:t>개로 지정한 후 변수 </a:t>
            </a:r>
            <a:r>
              <a:rPr lang="en-US" altLang="ko-KR" dirty="0"/>
              <a:t>ex_data3</a:t>
            </a:r>
            <a:r>
              <a:rPr lang="ko-KR" altLang="en-US" dirty="0"/>
              <a:t>으로 저장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6B69B6-87A5-4254-85E7-9052069FC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79856"/>
              </p:ext>
            </p:extLst>
          </p:nvPr>
        </p:nvGraphicFramePr>
        <p:xfrm>
          <a:off x="1524000" y="1907858"/>
          <a:ext cx="6996546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654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행 개수 지정하여 가져오기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ex_data3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read.table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("C:/Rstudy/data_ex.txt", encoding = "EUC-KR",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      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fileEncoding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"UTF-8", header = TRUE,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nrows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7)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View(ex_data3)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41701121-A6FB-4EA8-B274-E62E4BEDD1DD}"/>
              </a:ext>
            </a:extLst>
          </p:cNvPr>
          <p:cNvSpPr/>
          <p:nvPr/>
        </p:nvSpPr>
        <p:spPr>
          <a:xfrm rot="5400000">
            <a:off x="1738370" y="3049658"/>
            <a:ext cx="438916" cy="499311"/>
          </a:xfrm>
          <a:prstGeom prst="bentUp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7554B-4AB7-4C6B-A804-8F318A83D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775" y="3216421"/>
            <a:ext cx="5060823" cy="260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85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4-1</a:t>
            </a:r>
            <a:r>
              <a:rPr lang="ko-KR" altLang="en-US" dirty="0"/>
              <a:t> 데이터 수집하기 </a:t>
            </a:r>
            <a:r>
              <a:rPr lang="en-US" altLang="ko-KR" sz="2400" dirty="0"/>
              <a:t>(8)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/>
              <a:t>sep</a:t>
            </a:r>
            <a:r>
              <a:rPr lang="en-US" altLang="ko-KR" dirty="0"/>
              <a:t> </a:t>
            </a:r>
            <a:r>
              <a:rPr lang="ko-KR" altLang="en-US" dirty="0"/>
              <a:t>옵션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데이터 구분자를 지정</a:t>
            </a:r>
            <a:endParaRPr lang="en-US" altLang="ko-KR" dirty="0"/>
          </a:p>
          <a:p>
            <a:pPr lvl="2"/>
            <a:r>
              <a:rPr lang="ko-KR" altLang="en-US" dirty="0"/>
              <a:t>쉼표</a:t>
            </a:r>
            <a:r>
              <a:rPr lang="en-US" altLang="ko-KR" dirty="0"/>
              <a:t>(,)</a:t>
            </a:r>
            <a:r>
              <a:rPr lang="ko-KR" altLang="en-US" dirty="0"/>
              <a:t>로 값이 구분된 </a:t>
            </a:r>
            <a:r>
              <a:rPr lang="en-US" altLang="ko-KR" dirty="0"/>
              <a:t>data_ex1.txt </a:t>
            </a:r>
            <a:r>
              <a:rPr lang="ko-KR" altLang="en-US" dirty="0"/>
              <a:t>데이터를 가져오기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구분자가 쉼표</a:t>
            </a:r>
            <a:r>
              <a:rPr lang="en-US" altLang="ko-KR" dirty="0"/>
              <a:t>(,)</a:t>
            </a:r>
            <a:r>
              <a:rPr lang="ko-KR" altLang="en-US" dirty="0"/>
              <a:t>이므로 </a:t>
            </a:r>
            <a:r>
              <a:rPr lang="en-US" altLang="ko-KR" dirty="0" err="1"/>
              <a:t>sep</a:t>
            </a:r>
            <a:r>
              <a:rPr lang="en-US" altLang="ko-KR" dirty="0"/>
              <a:t> </a:t>
            </a:r>
            <a:r>
              <a:rPr lang="ko-KR" altLang="en-US" dirty="0"/>
              <a:t>옵션을 </a:t>
            </a:r>
            <a:r>
              <a:rPr lang="en-US" altLang="ko-KR" dirty="0" err="1"/>
              <a:t>sep</a:t>
            </a:r>
            <a:r>
              <a:rPr lang="en-US" altLang="ko-KR" dirty="0"/>
              <a:t> = ","</a:t>
            </a:r>
            <a:r>
              <a:rPr lang="ko-KR" altLang="en-US" dirty="0"/>
              <a:t>로 지정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6B69B6-87A5-4254-85E7-9052069FC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195693"/>
              </p:ext>
            </p:extLst>
          </p:nvPr>
        </p:nvGraphicFramePr>
        <p:xfrm>
          <a:off x="1524000" y="2285072"/>
          <a:ext cx="772687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687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데이터 구분자 지정하여 가져오기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ex_data4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read.table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("C:/Rstudy/data_ex1.txt", encoding = "EUC-KR",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      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fileEncoding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"UTF-8", header = TRUE,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sep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",")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View(ex_data4)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41701121-A6FB-4EA8-B274-E62E4BEDD1DD}"/>
              </a:ext>
            </a:extLst>
          </p:cNvPr>
          <p:cNvSpPr/>
          <p:nvPr/>
        </p:nvSpPr>
        <p:spPr>
          <a:xfrm rot="5400000">
            <a:off x="1734162" y="3483652"/>
            <a:ext cx="438916" cy="499311"/>
          </a:xfrm>
          <a:prstGeom prst="bentUp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E6B528-A945-4E8F-B209-47CFD020E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057" y="3574169"/>
            <a:ext cx="4857750" cy="261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2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4-1</a:t>
            </a:r>
            <a:r>
              <a:rPr lang="ko-KR" altLang="en-US" dirty="0"/>
              <a:t> 데이터 수집하기 </a:t>
            </a:r>
            <a:r>
              <a:rPr lang="en-US" altLang="ko-KR" sz="2400" dirty="0"/>
              <a:t>(9)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외부 데이터 가져오기</a:t>
            </a:r>
            <a:r>
              <a:rPr lang="en-US" altLang="ko-KR" dirty="0"/>
              <a:t>: CSV </a:t>
            </a:r>
            <a:r>
              <a:rPr lang="ko-KR" altLang="en-US" dirty="0"/>
              <a:t>파일</a:t>
            </a:r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파일을 가져올 때는 </a:t>
            </a:r>
            <a:r>
              <a:rPr lang="en-US" altLang="ko-KR" dirty="0"/>
              <a:t>read.csv( ) </a:t>
            </a:r>
            <a:r>
              <a:rPr lang="ko-KR" altLang="en-US" dirty="0"/>
              <a:t>함수를 사용하며 </a:t>
            </a:r>
            <a:r>
              <a:rPr lang="en-US" altLang="ko-KR" dirty="0" err="1"/>
              <a:t>read.table</a:t>
            </a:r>
            <a:r>
              <a:rPr lang="en-US" altLang="ko-KR" dirty="0"/>
              <a:t>( ) </a:t>
            </a:r>
            <a:r>
              <a:rPr lang="ko-KR" altLang="en-US" dirty="0"/>
              <a:t>함수와 사용법이 유사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6B69B6-87A5-4254-85E7-9052069FC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53390"/>
              </p:ext>
            </p:extLst>
          </p:nvPr>
        </p:nvGraphicFramePr>
        <p:xfrm>
          <a:off x="1524000" y="2285072"/>
          <a:ext cx="431272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272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CSV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가져오기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read.csv("C:/Rstudy/data_ex.csv")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41701121-A6FB-4EA8-B274-E62E4BEDD1DD}"/>
              </a:ext>
            </a:extLst>
          </p:cNvPr>
          <p:cNvSpPr/>
          <p:nvPr/>
        </p:nvSpPr>
        <p:spPr>
          <a:xfrm rot="5400000">
            <a:off x="1761409" y="3267739"/>
            <a:ext cx="438916" cy="499311"/>
          </a:xfrm>
          <a:prstGeom prst="bentUp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CF8E89E-C796-4D0C-B194-F39BF10F9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546670"/>
              </p:ext>
            </p:extLst>
          </p:nvPr>
        </p:nvGraphicFramePr>
        <p:xfrm>
          <a:off x="1524000" y="1776927"/>
          <a:ext cx="3072954" cy="335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07295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read.csv("</a:t>
                      </a:r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원시 데이터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")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C0694F5-276C-4088-8868-349AE5663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133" y="3519947"/>
            <a:ext cx="4714875" cy="23145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9ADA27-9EA0-4C84-8677-592C05F7FA06}"/>
              </a:ext>
            </a:extLst>
          </p:cNvPr>
          <p:cNvSpPr txBox="1"/>
          <p:nvPr/>
        </p:nvSpPr>
        <p:spPr>
          <a:xfrm>
            <a:off x="6398004" y="3077417"/>
            <a:ext cx="3901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원시 데이터에 변수명이 비어있어</a:t>
            </a:r>
          </a:p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변수명이 임의로 지정됨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4AAA129-9846-4446-BAD3-CB29868FF64D}"/>
              </a:ext>
            </a:extLst>
          </p:cNvPr>
          <p:cNvSpPr/>
          <p:nvPr/>
        </p:nvSpPr>
        <p:spPr>
          <a:xfrm>
            <a:off x="4304409" y="3327435"/>
            <a:ext cx="2023872" cy="207264"/>
          </a:xfrm>
          <a:custGeom>
            <a:avLst/>
            <a:gdLst>
              <a:gd name="connsiteX0" fmla="*/ 0 w 2023872"/>
              <a:gd name="connsiteY0" fmla="*/ 207264 h 207264"/>
              <a:gd name="connsiteX1" fmla="*/ 0 w 2023872"/>
              <a:gd name="connsiteY1" fmla="*/ 0 h 207264"/>
              <a:gd name="connsiteX2" fmla="*/ 2023872 w 2023872"/>
              <a:gd name="connsiteY2" fmla="*/ 0 h 207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3872" h="207264">
                <a:moveTo>
                  <a:pt x="0" y="207264"/>
                </a:moveTo>
                <a:lnTo>
                  <a:pt x="0" y="0"/>
                </a:lnTo>
                <a:lnTo>
                  <a:pt x="2023872" y="0"/>
                </a:ln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4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4-1</a:t>
            </a:r>
            <a:r>
              <a:rPr lang="ko-KR" altLang="en-US" dirty="0"/>
              <a:t> 데이터 수집하기 </a:t>
            </a:r>
            <a:r>
              <a:rPr lang="en-US" altLang="ko-KR" sz="2400" dirty="0"/>
              <a:t>(10)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외부 데이터 가져오기</a:t>
            </a:r>
            <a:r>
              <a:rPr lang="en-US" altLang="ko-KR" dirty="0"/>
              <a:t>: </a:t>
            </a:r>
            <a:r>
              <a:rPr lang="ko-KR" altLang="en-US" dirty="0"/>
              <a:t>엑셀 파일</a:t>
            </a:r>
          </a:p>
          <a:p>
            <a:pPr lvl="1"/>
            <a:r>
              <a:rPr lang="ko-KR" altLang="en-US" dirty="0"/>
              <a:t>엑셀 파일은 </a:t>
            </a:r>
            <a:r>
              <a:rPr lang="en-US" altLang="ko-KR" dirty="0" err="1"/>
              <a:t>read_excel</a:t>
            </a:r>
            <a:r>
              <a:rPr lang="en-US" altLang="ko-KR" dirty="0"/>
              <a:t>( ) </a:t>
            </a:r>
            <a:r>
              <a:rPr lang="ko-KR" altLang="en-US" dirty="0"/>
              <a:t>함수로 가져옴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 err="1"/>
              <a:t>read_excel</a:t>
            </a:r>
            <a:r>
              <a:rPr lang="en-US" altLang="ko-KR" dirty="0"/>
              <a:t> ( ) </a:t>
            </a:r>
            <a:r>
              <a:rPr lang="ko-KR" altLang="en-US" dirty="0"/>
              <a:t>함수는 </a:t>
            </a:r>
            <a:r>
              <a:rPr lang="en-US" altLang="ko-KR" dirty="0" err="1"/>
              <a:t>readxl</a:t>
            </a:r>
            <a:r>
              <a:rPr lang="en-US" altLang="ko-KR" dirty="0"/>
              <a:t> </a:t>
            </a:r>
            <a:r>
              <a:rPr lang="ko-KR" altLang="en-US" dirty="0"/>
              <a:t>패키지에 있는 함수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데이터를 가져오기 전에 먼저 패키지를 설치하고 로드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data_ex.xlsx </a:t>
            </a:r>
            <a:r>
              <a:rPr lang="ko-KR" altLang="en-US" dirty="0"/>
              <a:t>파일을 데이터 프레임으로 가져오기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6B69B6-87A5-4254-85E7-9052069FC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894955"/>
              </p:ext>
            </p:extLst>
          </p:nvPr>
        </p:nvGraphicFramePr>
        <p:xfrm>
          <a:off x="1487423" y="3799325"/>
          <a:ext cx="568744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449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엑셀 파일 가져오기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excel_data_ex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read_excel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("C:/Rstudy/data_ex.xlsx")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excel_data_ex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CF8E89E-C796-4D0C-B194-F39BF10F9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111063"/>
              </p:ext>
            </p:extLst>
          </p:nvPr>
        </p:nvGraphicFramePr>
        <p:xfrm>
          <a:off x="1286494" y="1694560"/>
          <a:ext cx="3072954" cy="335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07295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read_excel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원시 데이터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")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6CFF1FF-8B94-4DD7-AA2E-C4B27487D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228172"/>
              </p:ext>
            </p:extLst>
          </p:nvPr>
        </p:nvGraphicFramePr>
        <p:xfrm>
          <a:off x="1524000" y="2638640"/>
          <a:ext cx="39014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44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b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readxl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패키지 설치 및 로드하기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install.packages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('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readxl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library(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readxl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BE0F5511-E46C-4A1B-AE93-E9380F31DA9B}"/>
              </a:ext>
            </a:extLst>
          </p:cNvPr>
          <p:cNvSpPr/>
          <p:nvPr/>
        </p:nvSpPr>
        <p:spPr>
          <a:xfrm rot="5400000">
            <a:off x="1745921" y="4748843"/>
            <a:ext cx="438916" cy="499311"/>
          </a:xfrm>
          <a:prstGeom prst="bentUp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28F18B-9A81-4593-A3BD-930A87ED2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498" y="4891844"/>
            <a:ext cx="5103294" cy="14029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7C4D97-94F6-4CC4-8F84-881A4D682F3C}"/>
              </a:ext>
            </a:extLst>
          </p:cNvPr>
          <p:cNvSpPr/>
          <p:nvPr/>
        </p:nvSpPr>
        <p:spPr>
          <a:xfrm>
            <a:off x="3632187" y="4933873"/>
            <a:ext cx="4120896" cy="32194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7279C6-E0FC-4EEB-8EFE-3A9850ED5FB4}"/>
              </a:ext>
            </a:extLst>
          </p:cNvPr>
          <p:cNvSpPr txBox="1"/>
          <p:nvPr/>
        </p:nvSpPr>
        <p:spPr>
          <a:xfrm>
            <a:off x="6445110" y="4569548"/>
            <a:ext cx="29295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첫 번째 행을 변수명으로 가져옴</a:t>
            </a:r>
          </a:p>
        </p:txBody>
      </p:sp>
    </p:spTree>
    <p:extLst>
      <p:ext uri="{BB962C8B-B14F-4D97-AF65-F5344CB8AC3E}">
        <p14:creationId xmlns:p14="http://schemas.microsoft.com/office/powerpoint/2010/main" val="2680065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819B2EA-90F0-4115-8836-7DCDF5A1F5FC}"/>
              </a:ext>
            </a:extLst>
          </p:cNvPr>
          <p:cNvSpPr/>
          <p:nvPr/>
        </p:nvSpPr>
        <p:spPr>
          <a:xfrm>
            <a:off x="1377696" y="1056258"/>
            <a:ext cx="8644128" cy="112682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문제 해결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 err="1"/>
              <a:t>read_excel</a:t>
            </a:r>
            <a:r>
              <a:rPr lang="en-US" altLang="ko-KR" dirty="0"/>
              <a:t>( ) </a:t>
            </a:r>
            <a:r>
              <a:rPr lang="ko-KR" altLang="en-US" dirty="0"/>
              <a:t>함수를 </a:t>
            </a:r>
            <a:r>
              <a:rPr lang="ko-KR" altLang="en-US" dirty="0" err="1"/>
              <a:t>실행시</a:t>
            </a:r>
            <a:r>
              <a:rPr lang="ko-KR" altLang="en-US" dirty="0"/>
              <a:t> 오류가 발생할 때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read_excel</a:t>
            </a:r>
            <a:r>
              <a:rPr lang="en-US" altLang="ko-KR" dirty="0"/>
              <a:t>( ) </a:t>
            </a:r>
            <a:r>
              <a:rPr lang="ko-KR" altLang="en-US" dirty="0"/>
              <a:t>함수를 실행 후 아래와 같은 오류가 발생하면 </a:t>
            </a:r>
            <a:r>
              <a:rPr lang="en-US" altLang="ko-KR" dirty="0" err="1"/>
              <a:t>Rcpp</a:t>
            </a:r>
            <a:r>
              <a:rPr lang="en-US" altLang="ko-KR" dirty="0"/>
              <a:t> </a:t>
            </a:r>
            <a:r>
              <a:rPr lang="ko-KR" altLang="en-US" dirty="0"/>
              <a:t>패키지 업데이트가 필요</a:t>
            </a:r>
            <a:endParaRPr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dirty="0" err="1"/>
              <a:t>update.packages</a:t>
            </a:r>
            <a:r>
              <a:rPr lang="en-US" altLang="ko-KR" dirty="0"/>
              <a:t>( ) </a:t>
            </a:r>
            <a:r>
              <a:rPr lang="ko-KR" altLang="en-US" dirty="0"/>
              <a:t>함수로 패키지 업데이트하기</a:t>
            </a:r>
            <a:endParaRPr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dirty="0"/>
              <a:t>Packages </a:t>
            </a:r>
            <a:r>
              <a:rPr lang="ko-KR" altLang="en-US" dirty="0"/>
              <a:t>탭에서 패키지 업데이트하기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4-1</a:t>
            </a:r>
            <a:r>
              <a:rPr lang="ko-KR" altLang="en-US" dirty="0"/>
              <a:t> 데이터 수집하기 </a:t>
            </a:r>
            <a:r>
              <a:rPr lang="en-US" altLang="ko-KR" sz="2400" dirty="0"/>
              <a:t>(11)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6B69B6-87A5-4254-85E7-9052069FC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53911"/>
              </p:ext>
            </p:extLst>
          </p:nvPr>
        </p:nvGraphicFramePr>
        <p:xfrm>
          <a:off x="2072639" y="1731152"/>
          <a:ext cx="4645089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645089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read_excel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("C:/Rstudy/data_ex.xlsx", sheet = 2)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D94ADFB-DFC9-4019-9CFC-4AAD25435264}"/>
              </a:ext>
            </a:extLst>
          </p:cNvPr>
          <p:cNvSpPr txBox="1"/>
          <p:nvPr/>
        </p:nvSpPr>
        <p:spPr>
          <a:xfrm>
            <a:off x="1713213" y="886868"/>
            <a:ext cx="8040387" cy="8172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0">
            <a:spAutoFit/>
          </a:bodyPr>
          <a:lstStyle/>
          <a:p>
            <a:r>
              <a:rPr lang="en-US" altLang="ko-KR" sz="1400" b="1" dirty="0" err="1">
                <a:solidFill>
                  <a:schemeClr val="accent4">
                    <a:lumMod val="50000"/>
                  </a:schemeClr>
                </a:solidFill>
              </a:rPr>
              <a:t>RGui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</a:rPr>
              <a:t>데이    엑셀 파일에 시트 탭이 여러 개일 때</a:t>
            </a:r>
            <a:endParaRPr lang="en-US" altLang="ko-KR" sz="14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read_excel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( )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함수는 기본값으로 첫 번째 시트 탭의 데이터를 가져옴</a:t>
            </a:r>
            <a:endParaRPr lang="en-US" altLang="ko-KR" sz="14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만약 시트 탭이 여러 개여서 첫 번째 외의 다른 탭 시트 데이터를 가져오려면 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sheet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옵션을 사용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F04BA1-8884-4B18-9CBB-771B835A9EA7}"/>
              </a:ext>
            </a:extLst>
          </p:cNvPr>
          <p:cNvSpPr txBox="1"/>
          <p:nvPr/>
        </p:nvSpPr>
        <p:spPr>
          <a:xfrm>
            <a:off x="1524000" y="926754"/>
            <a:ext cx="1432152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0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여기서 잠깐</a:t>
            </a: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F9CE5DF5-DA7A-418D-BFC0-4D76C222F8F8}"/>
              </a:ext>
            </a:extLst>
          </p:cNvPr>
          <p:cNvSpPr/>
          <p:nvPr/>
        </p:nvSpPr>
        <p:spPr>
          <a:xfrm>
            <a:off x="1621536" y="974047"/>
            <a:ext cx="183354" cy="183354"/>
          </a:xfrm>
          <a:prstGeom prst="plus">
            <a:avLst>
              <a:gd name="adj" fmla="val 3539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F6F2437-EC23-4002-A99A-A3D9A0202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37354"/>
              </p:ext>
            </p:extLst>
          </p:nvPr>
        </p:nvGraphicFramePr>
        <p:xfrm>
          <a:off x="1950720" y="4217406"/>
          <a:ext cx="705077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077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excel_data_ex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read_excel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("C:/Rstudy/data_ex.xlsx")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Error in </a:t>
                      </a:r>
                      <a:r>
                        <a:rPr lang="en-US" altLang="ko-KR" sz="1400" b="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read_fun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(path = enc2native(</a:t>
                      </a:r>
                      <a:r>
                        <a:rPr lang="en-US" altLang="ko-KR" sz="1400" b="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normalizePath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(path)), </a:t>
                      </a:r>
                      <a:r>
                        <a:rPr lang="en-US" altLang="ko-KR" sz="1400" b="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sheet_i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sheet, :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function '</a:t>
                      </a:r>
                      <a:r>
                        <a:rPr lang="en-US" altLang="ko-KR" sz="1400" b="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Rcpp_precious_remove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not provided by package '</a:t>
                      </a:r>
                      <a:r>
                        <a:rPr lang="en-US" altLang="ko-KR" sz="1400" b="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Rcpp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View(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excel_data_ex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Error in View : object '</a:t>
                      </a:r>
                      <a:r>
                        <a:rPr lang="en-US" altLang="ko-KR" sz="1400" b="0" dirty="0" err="1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excel_data_ex</a:t>
                      </a:r>
                      <a:r>
                        <a:rPr lang="en-US" altLang="ko-KR" sz="1400" b="0" dirty="0">
                          <a:solidFill>
                            <a:srgbClr val="FF0000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' not found</a:t>
                      </a:r>
                      <a:endParaRPr lang="ko-KR" altLang="en-US" sz="1400" b="0" dirty="0">
                        <a:solidFill>
                          <a:srgbClr val="FF0000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946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외부 데이터 가져오기</a:t>
            </a:r>
            <a:r>
              <a:rPr lang="en-US" altLang="ko-KR" dirty="0"/>
              <a:t>: XML, JSON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1"/>
            <a:r>
              <a:rPr lang="en-US" altLang="ko-KR" dirty="0"/>
              <a:t>XML </a:t>
            </a:r>
            <a:r>
              <a:rPr lang="ko-KR" altLang="en-US" dirty="0"/>
              <a:t>파일</a:t>
            </a:r>
            <a:r>
              <a:rPr lang="en-US" altLang="ko-KR" dirty="0"/>
              <a:t>: HTML</a:t>
            </a:r>
            <a:r>
              <a:rPr lang="ko-KR" altLang="en-US" dirty="0"/>
              <a:t>과 비슷하지만 데이터를 보여주는 것이 아닌 저장하고 전달하는 목적</a:t>
            </a:r>
            <a:br>
              <a:rPr lang="en-US" altLang="ko-KR" dirty="0"/>
            </a:br>
            <a:r>
              <a:rPr lang="en-US" altLang="ko-KR" dirty="0"/>
              <a:t>- HTML</a:t>
            </a:r>
            <a:r>
              <a:rPr lang="ko-KR" altLang="en-US" dirty="0"/>
              <a:t>처럼 태그가 미리 정의되어 있지 않고 태그를 사용자가 직접 정의</a:t>
            </a:r>
            <a:endParaRPr lang="en-US" altLang="ko-KR" dirty="0"/>
          </a:p>
          <a:p>
            <a:pPr lvl="1"/>
            <a:r>
              <a:rPr lang="en-US" altLang="ko-KR" dirty="0"/>
              <a:t>JSON </a:t>
            </a:r>
            <a:r>
              <a:rPr lang="ko-KR" altLang="en-US" dirty="0"/>
              <a:t>파일</a:t>
            </a:r>
            <a:r>
              <a:rPr lang="en-US" altLang="ko-KR" dirty="0"/>
              <a:t>:</a:t>
            </a:r>
            <a:r>
              <a:rPr lang="ko-KR" altLang="en-US" dirty="0"/>
              <a:t> 데이터를 전달하는 목적으로 만들어진 파일 형식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서버</a:t>
            </a:r>
            <a:r>
              <a:rPr lang="en-US" altLang="ko-KR" dirty="0"/>
              <a:t>-</a:t>
            </a:r>
            <a:r>
              <a:rPr lang="ko-KR" altLang="en-US" dirty="0"/>
              <a:t>클라이언트 통신 간 데이터를 받아 객체나 변수에 할당해서 사용할 때 많이 사용하며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  XML </a:t>
            </a:r>
            <a:r>
              <a:rPr lang="ko-KR" altLang="en-US" dirty="0"/>
              <a:t>파일보다 구문이 짧고 속도가 빨라 실무에서 흔히 사용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4-1</a:t>
            </a:r>
            <a:r>
              <a:rPr lang="ko-KR" altLang="en-US" dirty="0"/>
              <a:t> 데이터 수집하기 </a:t>
            </a:r>
            <a:r>
              <a:rPr lang="en-US" altLang="ko-KR" sz="2400" dirty="0"/>
              <a:t>(12)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263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XML </a:t>
            </a:r>
            <a:r>
              <a:rPr lang="ko-KR" altLang="en-US" dirty="0"/>
              <a:t>파일 가져오기</a:t>
            </a:r>
            <a:endParaRPr lang="en-US" altLang="ko-KR" dirty="0"/>
          </a:p>
          <a:p>
            <a:pPr lvl="2"/>
            <a:r>
              <a:rPr lang="en-US" altLang="ko-KR" dirty="0"/>
              <a:t>XML </a:t>
            </a:r>
            <a:r>
              <a:rPr lang="ko-KR" altLang="en-US" dirty="0"/>
              <a:t>파일을 데이터 프레임으로 변환하는 </a:t>
            </a:r>
            <a:r>
              <a:rPr lang="en-US" altLang="ko-KR" dirty="0" err="1"/>
              <a:t>xmlToDataFrame</a:t>
            </a:r>
            <a:r>
              <a:rPr lang="en-US" altLang="ko-KR" dirty="0"/>
              <a:t>( ) </a:t>
            </a:r>
            <a:r>
              <a:rPr lang="ko-KR" altLang="en-US" dirty="0"/>
              <a:t>함수를 가장 많이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XML </a:t>
            </a:r>
            <a:r>
              <a:rPr lang="ko-KR" altLang="en-US" dirty="0"/>
              <a:t>패키지를 설치하고 로드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xmlToDataFrame</a:t>
            </a:r>
            <a:r>
              <a:rPr lang="en-US" altLang="ko-KR" dirty="0"/>
              <a:t>( ) </a:t>
            </a:r>
            <a:r>
              <a:rPr lang="ko-KR" altLang="en-US" dirty="0"/>
              <a:t>함수로 </a:t>
            </a:r>
            <a:r>
              <a:rPr lang="en-US" altLang="ko-KR" dirty="0"/>
              <a:t>xml </a:t>
            </a:r>
            <a:r>
              <a:rPr lang="ko-KR" altLang="en-US" dirty="0"/>
              <a:t>파일을 가져오기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4-1</a:t>
            </a:r>
            <a:r>
              <a:rPr lang="ko-KR" altLang="en-US" dirty="0"/>
              <a:t> 데이터 수집하기 </a:t>
            </a:r>
            <a:r>
              <a:rPr lang="en-US" altLang="ko-KR" sz="2400" dirty="0"/>
              <a:t>(13)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6B69B6-87A5-4254-85E7-9052069FC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577541"/>
              </p:ext>
            </p:extLst>
          </p:nvPr>
        </p:nvGraphicFramePr>
        <p:xfrm>
          <a:off x="1524000" y="3447525"/>
          <a:ext cx="4645089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089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XML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가져오기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xml_data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xmlToDataFrame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("C:/Rstudy/data_ex.xml")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xml_data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827045A-10BA-4A94-9E43-136708347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46361"/>
              </p:ext>
            </p:extLst>
          </p:nvPr>
        </p:nvGraphicFramePr>
        <p:xfrm>
          <a:off x="1524001" y="1565626"/>
          <a:ext cx="3072954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07295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xmlToDataFrame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원시 데이터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")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4AEE07-01BD-49C5-A5D1-191AD237C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067850"/>
              </p:ext>
            </p:extLst>
          </p:nvPr>
        </p:nvGraphicFramePr>
        <p:xfrm>
          <a:off x="1524000" y="2243092"/>
          <a:ext cx="307295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295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XML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패키지 설치 및 로드하기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install.packages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("XML")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library(XML)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0" name="Arrow: Bent-Up 9">
            <a:extLst>
              <a:ext uri="{FF2B5EF4-FFF2-40B4-BE49-F238E27FC236}">
                <a16:creationId xmlns:a16="http://schemas.microsoft.com/office/drawing/2014/main" id="{63F8D9FF-FAAA-4006-A0D0-26AC86667B8C}"/>
              </a:ext>
            </a:extLst>
          </p:cNvPr>
          <p:cNvSpPr/>
          <p:nvPr/>
        </p:nvSpPr>
        <p:spPr>
          <a:xfrm rot="5400000">
            <a:off x="1748687" y="4543439"/>
            <a:ext cx="438916" cy="499311"/>
          </a:xfrm>
          <a:prstGeom prst="bentUp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0480C-C650-4A9D-979B-52B6DCFA7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565" y="4551711"/>
            <a:ext cx="3932778" cy="186454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488EBA1-1A25-4171-8C9A-4F730BE5B3DF}"/>
              </a:ext>
            </a:extLst>
          </p:cNvPr>
          <p:cNvSpPr/>
          <p:nvPr/>
        </p:nvSpPr>
        <p:spPr>
          <a:xfrm>
            <a:off x="3568840" y="4572171"/>
            <a:ext cx="3069466" cy="35356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65FAD7-F013-4B54-B9BD-FD5CA08E0744}"/>
              </a:ext>
            </a:extLst>
          </p:cNvPr>
          <p:cNvSpPr txBox="1"/>
          <p:nvPr/>
        </p:nvSpPr>
        <p:spPr>
          <a:xfrm>
            <a:off x="6726987" y="4595066"/>
            <a:ext cx="21585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태그명이 변수명이 됨</a:t>
            </a:r>
          </a:p>
        </p:txBody>
      </p:sp>
    </p:spTree>
    <p:extLst>
      <p:ext uri="{BB962C8B-B14F-4D97-AF65-F5344CB8AC3E}">
        <p14:creationId xmlns:p14="http://schemas.microsoft.com/office/powerpoint/2010/main" val="1923452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JSON </a:t>
            </a:r>
            <a:r>
              <a:rPr lang="ko-KR" altLang="en-US" dirty="0"/>
              <a:t>파일 가져오기</a:t>
            </a:r>
            <a:endParaRPr lang="en-US" altLang="ko-KR" dirty="0"/>
          </a:p>
          <a:p>
            <a:pPr lvl="2"/>
            <a:r>
              <a:rPr lang="en-US" altLang="ko-KR" dirty="0"/>
              <a:t>JSON </a:t>
            </a:r>
            <a:r>
              <a:rPr lang="ko-KR" altLang="en-US" dirty="0"/>
              <a:t>파일은 데이터 안에 다시 데이터가 정의된 중첩 데이터</a:t>
            </a:r>
            <a:r>
              <a:rPr lang="en-US" altLang="ko-KR" dirty="0"/>
              <a:t>(nested data) </a:t>
            </a:r>
            <a:r>
              <a:rPr lang="ko-KR" altLang="en-US" dirty="0"/>
              <a:t>구조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속성</a:t>
            </a:r>
            <a:r>
              <a:rPr lang="en-US" altLang="ko-KR" dirty="0"/>
              <a:t>(</a:t>
            </a:r>
            <a:r>
              <a:rPr lang="ko-KR" altLang="en-US" dirty="0"/>
              <a:t>특기</a:t>
            </a:r>
            <a:r>
              <a:rPr lang="en-US" altLang="ko-KR" dirty="0"/>
              <a:t>) – </a:t>
            </a:r>
            <a:r>
              <a:rPr lang="ko-KR" altLang="en-US" dirty="0"/>
              <a:t>값</a:t>
            </a:r>
            <a:r>
              <a:rPr lang="en-US" altLang="ko-KR" dirty="0"/>
              <a:t>(</a:t>
            </a:r>
            <a:r>
              <a:rPr lang="ko-KR" altLang="en-US" dirty="0"/>
              <a:t>농구</a:t>
            </a:r>
            <a:r>
              <a:rPr lang="en-US" altLang="ko-KR" dirty="0"/>
              <a:t>, </a:t>
            </a:r>
            <a:r>
              <a:rPr lang="ko-KR" altLang="en-US" dirty="0"/>
              <a:t>도술</a:t>
            </a:r>
            <a:r>
              <a:rPr lang="en-US" altLang="ko-KR" dirty="0"/>
              <a:t>)</a:t>
            </a:r>
            <a:r>
              <a:rPr lang="ko-KR" altLang="en-US" dirty="0"/>
              <a:t>처럼 데이터 속성과 값이 쌍으로 이루어진 것이 특징</a:t>
            </a:r>
            <a:endParaRPr lang="en-US" altLang="ko-KR" dirty="0"/>
          </a:p>
          <a:p>
            <a:pPr lvl="2"/>
            <a:r>
              <a:rPr lang="en-US" altLang="ko-KR" dirty="0"/>
              <a:t>JSON </a:t>
            </a:r>
            <a:r>
              <a:rPr lang="ko-KR" altLang="en-US" dirty="0"/>
              <a:t>파일을 가져오는 함수는 </a:t>
            </a:r>
            <a:r>
              <a:rPr lang="en-US" altLang="ko-KR" dirty="0" err="1"/>
              <a:t>fromJSON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jsonlite</a:t>
            </a:r>
            <a:r>
              <a:rPr lang="en-US" altLang="ko-KR" dirty="0"/>
              <a:t> </a:t>
            </a:r>
            <a:r>
              <a:rPr lang="ko-KR" altLang="en-US" dirty="0"/>
              <a:t>패키지를 설치하고 로드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4-1</a:t>
            </a:r>
            <a:r>
              <a:rPr lang="ko-KR" altLang="en-US" dirty="0"/>
              <a:t> 데이터 수집하기 </a:t>
            </a:r>
            <a:r>
              <a:rPr lang="en-US" altLang="ko-KR" sz="2400" dirty="0"/>
              <a:t>(14)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6B69B6-87A5-4254-85E7-9052069FC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713065"/>
              </p:ext>
            </p:extLst>
          </p:nvPr>
        </p:nvGraphicFramePr>
        <p:xfrm>
          <a:off x="1524001" y="2972524"/>
          <a:ext cx="34137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b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jsonlite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패키지 설치 및 로드하기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install.packages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jsonlite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library(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jsonlite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827045A-10BA-4A94-9E43-136708347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549298"/>
              </p:ext>
            </p:extLst>
          </p:nvPr>
        </p:nvGraphicFramePr>
        <p:xfrm>
          <a:off x="1524000" y="2258933"/>
          <a:ext cx="3072954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07295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fromJSON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원시 데이터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")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5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7502D5-0DE6-43F9-8F2E-D2C7BA7481E7}"/>
              </a:ext>
            </a:extLst>
          </p:cNvPr>
          <p:cNvSpPr/>
          <p:nvPr/>
        </p:nvSpPr>
        <p:spPr>
          <a:xfrm>
            <a:off x="4976031" y="963877"/>
            <a:ext cx="6500853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b="1" dirty="0"/>
              <a:t>개발 환경 설치</a:t>
            </a:r>
            <a:endParaRPr lang="en-US" altLang="ko-KR" b="1" dirty="0"/>
          </a:p>
          <a:p>
            <a:r>
              <a:rPr lang="en-US" altLang="ko-KR" sz="1600" dirty="0"/>
              <a:t>R -  https://www.r-project.org</a:t>
            </a:r>
          </a:p>
          <a:p>
            <a:r>
              <a:rPr lang="en-US" altLang="ko-KR" sz="1600" dirty="0"/>
              <a:t>R </a:t>
            </a:r>
            <a:r>
              <a:rPr lang="ko-KR" altLang="en-US" sz="1600" dirty="0"/>
              <a:t>스튜디오 </a:t>
            </a:r>
            <a:r>
              <a:rPr lang="en-US" altLang="ko-KR" sz="1600" dirty="0"/>
              <a:t>- https://www.rstudio.com</a:t>
            </a:r>
          </a:p>
          <a:p>
            <a:pPr lvl="0"/>
            <a:endParaRPr lang="en-US" altLang="ko-KR" b="1" dirty="0">
              <a:solidFill>
                <a:prstClr val="black"/>
              </a:solidFill>
            </a:endParaRPr>
          </a:p>
          <a:p>
            <a:pPr lvl="0"/>
            <a:r>
              <a:rPr lang="ko-KR" altLang="en-US" b="1" dirty="0">
                <a:solidFill>
                  <a:prstClr val="black"/>
                </a:solidFill>
              </a:rPr>
              <a:t>강전희 </a:t>
            </a:r>
          </a:p>
          <a:p>
            <a:pPr lvl="0"/>
            <a:r>
              <a:rPr lang="ko-KR" altLang="en-US" dirty="0">
                <a:solidFill>
                  <a:prstClr val="black"/>
                </a:solidFill>
              </a:rPr>
              <a:t>컴퓨터공학과 인공지능을 공부했고 </a:t>
            </a:r>
            <a:r>
              <a:rPr lang="en-US" altLang="ko-KR" dirty="0">
                <a:solidFill>
                  <a:prstClr val="black"/>
                </a:solidFill>
              </a:rPr>
              <a:t>CJ ENM</a:t>
            </a:r>
            <a:r>
              <a:rPr lang="ko-KR" altLang="en-US" dirty="0">
                <a:solidFill>
                  <a:prstClr val="black"/>
                </a:solidFill>
              </a:rPr>
              <a:t> 근무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ko-KR" altLang="en-US" dirty="0">
                <a:solidFill>
                  <a:prstClr val="black"/>
                </a:solidFill>
              </a:rPr>
              <a:t>시스템 구축</a:t>
            </a:r>
            <a:r>
              <a:rPr lang="en-US" altLang="ko-KR" dirty="0">
                <a:solidFill>
                  <a:prstClr val="black"/>
                </a:solidFill>
              </a:rPr>
              <a:t>·</a:t>
            </a:r>
            <a:r>
              <a:rPr lang="ko-KR" altLang="en-US" dirty="0">
                <a:solidFill>
                  <a:prstClr val="black"/>
                </a:solidFill>
              </a:rPr>
              <a:t>설계</a:t>
            </a:r>
            <a:r>
              <a:rPr lang="en-US" altLang="ko-KR" dirty="0">
                <a:solidFill>
                  <a:prstClr val="black"/>
                </a:solidFill>
              </a:rPr>
              <a:t>·</a:t>
            </a:r>
            <a:r>
              <a:rPr lang="ko-KR" altLang="en-US" dirty="0">
                <a:solidFill>
                  <a:prstClr val="black"/>
                </a:solidFill>
              </a:rPr>
              <a:t>운영을 시작으로 인공지능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빅데이터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개인 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ko-KR" altLang="en-US" dirty="0">
                <a:solidFill>
                  <a:prstClr val="black"/>
                </a:solidFill>
              </a:rPr>
              <a:t>정보 보호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온갖 가젯과 자료 정리에 관심이 많으며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국내 최초로 </a:t>
            </a:r>
            <a:r>
              <a:rPr lang="en-US" altLang="ko-KR" dirty="0">
                <a:solidFill>
                  <a:prstClr val="black"/>
                </a:solidFill>
              </a:rPr>
              <a:t>MCN</a:t>
            </a:r>
            <a:r>
              <a:rPr lang="ko-KR" altLang="en-US" dirty="0">
                <a:solidFill>
                  <a:prstClr val="black"/>
                </a:solidFill>
              </a:rPr>
              <a:t>인 </a:t>
            </a:r>
            <a:r>
              <a:rPr lang="en-US" altLang="ko-KR" dirty="0">
                <a:solidFill>
                  <a:prstClr val="black"/>
                </a:solidFill>
              </a:rPr>
              <a:t>DIATV </a:t>
            </a:r>
            <a:r>
              <a:rPr lang="ko-KR" altLang="en-US" dirty="0">
                <a:solidFill>
                  <a:prstClr val="black"/>
                </a:solidFill>
              </a:rPr>
              <a:t>사업을 시작한 </a:t>
            </a:r>
            <a:r>
              <a:rPr lang="en-US" altLang="ko-KR" dirty="0">
                <a:solidFill>
                  <a:prstClr val="black"/>
                </a:solidFill>
              </a:rPr>
              <a:t>MCN</a:t>
            </a:r>
            <a:r>
              <a:rPr lang="ko-KR" altLang="en-US" dirty="0">
                <a:solidFill>
                  <a:prstClr val="black"/>
                </a:solidFill>
              </a:rPr>
              <a:t>계의 화석 같은 존재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ko-KR" altLang="en-US" dirty="0">
                <a:solidFill>
                  <a:prstClr val="black"/>
                </a:solidFill>
              </a:rPr>
              <a:t>현재는 </a:t>
            </a:r>
            <a:r>
              <a:rPr lang="en-US" altLang="ko-KR" dirty="0">
                <a:solidFill>
                  <a:prstClr val="black"/>
                </a:solidFill>
              </a:rPr>
              <a:t>DIATV </a:t>
            </a:r>
            <a:r>
              <a:rPr lang="ko-KR" altLang="en-US" dirty="0">
                <a:solidFill>
                  <a:prstClr val="black"/>
                </a:solidFill>
              </a:rPr>
              <a:t>경험을 바탕으로 </a:t>
            </a:r>
            <a:r>
              <a:rPr lang="en-US" altLang="ko-KR" dirty="0">
                <a:solidFill>
                  <a:prstClr val="black"/>
                </a:solidFill>
              </a:rPr>
              <a:t>SNS </a:t>
            </a:r>
            <a:r>
              <a:rPr lang="ko-KR" altLang="en-US" dirty="0">
                <a:solidFill>
                  <a:prstClr val="black"/>
                </a:solidFill>
              </a:rPr>
              <a:t>데이터 분석과 시스템 기획을 담당</a:t>
            </a:r>
          </a:p>
          <a:p>
            <a:pPr lvl="0"/>
            <a:endParaRPr lang="ko-KR" altLang="en-US" b="1" dirty="0">
              <a:solidFill>
                <a:prstClr val="black"/>
              </a:solidFill>
            </a:endParaRPr>
          </a:p>
          <a:p>
            <a:pPr lvl="0"/>
            <a:r>
              <a:rPr lang="ko-KR" altLang="en-US" b="1" dirty="0">
                <a:solidFill>
                  <a:prstClr val="black"/>
                </a:solidFill>
              </a:rPr>
              <a:t>엄동란</a:t>
            </a:r>
          </a:p>
          <a:p>
            <a:pPr lvl="0"/>
            <a:r>
              <a:rPr lang="ko-KR" altLang="en-US" dirty="0">
                <a:solidFill>
                  <a:prstClr val="black"/>
                </a:solidFill>
              </a:rPr>
              <a:t>통계학을 공부한 후 컨설팅 회사에 입사하여 </a:t>
            </a:r>
            <a:r>
              <a:rPr lang="en-US" altLang="ko-KR" dirty="0">
                <a:solidFill>
                  <a:prstClr val="black"/>
                </a:solidFill>
              </a:rPr>
              <a:t>CRM </a:t>
            </a:r>
            <a:r>
              <a:rPr lang="ko-KR" altLang="en-US" dirty="0">
                <a:solidFill>
                  <a:prstClr val="black"/>
                </a:solidFill>
              </a:rPr>
              <a:t>기반의 분석 업무를 경험</a:t>
            </a:r>
            <a:br>
              <a:rPr lang="en-US" altLang="ko-KR" dirty="0">
                <a:solidFill>
                  <a:prstClr val="black"/>
                </a:solidFill>
              </a:rPr>
            </a:br>
            <a:r>
              <a:rPr lang="en-US" altLang="ko-KR" dirty="0">
                <a:solidFill>
                  <a:prstClr val="black"/>
                </a:solidFill>
              </a:rPr>
              <a:t>L</a:t>
            </a:r>
            <a:r>
              <a:rPr lang="ko-KR" altLang="en-US" dirty="0">
                <a:solidFill>
                  <a:prstClr val="black"/>
                </a:solidFill>
              </a:rPr>
              <a:t>사에서 회원 기반의 빅데이터 분석 업무를 담당했고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빅데이터 기획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분석 외에 마케팅 분야에서도 다양한 경험을 보유</a:t>
            </a:r>
            <a:endParaRPr lang="en-US" altLang="ko-KR" sz="1600" dirty="0"/>
          </a:p>
        </p:txBody>
      </p:sp>
      <p:sp>
        <p:nvSpPr>
          <p:cNvPr id="10" name="바닥글 개체 틀 36">
            <a:extLst>
              <a:ext uri="{FF2B5EF4-FFF2-40B4-BE49-F238E27FC236}">
                <a16:creationId xmlns:a16="http://schemas.microsoft.com/office/drawing/2014/main" id="{5220374A-E2BF-4F2C-BE2B-8A4F0B1BCC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66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en-US" altLang="ko-KR" dirty="0" err="1"/>
              <a:t>fromJSON</a:t>
            </a:r>
            <a:r>
              <a:rPr lang="en-US" altLang="ko-KR" dirty="0"/>
              <a:t>( ) </a:t>
            </a:r>
            <a:r>
              <a:rPr lang="ko-KR" altLang="en-US" dirty="0"/>
              <a:t>함수로 </a:t>
            </a:r>
            <a:r>
              <a:rPr lang="en-US" altLang="ko-KR" dirty="0"/>
              <a:t>JSON </a:t>
            </a:r>
            <a:r>
              <a:rPr lang="ko-KR" altLang="en-US" dirty="0"/>
              <a:t>파일을 가져오기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실행 결과는 </a:t>
            </a:r>
            <a:r>
              <a:rPr lang="en-US" altLang="ko-KR" dirty="0"/>
              <a:t>View( ) </a:t>
            </a:r>
            <a:r>
              <a:rPr lang="ko-KR" altLang="en-US" dirty="0"/>
              <a:t>함수가 아닌 </a:t>
            </a:r>
            <a:r>
              <a:rPr lang="en-US" altLang="ko-KR" dirty="0"/>
              <a:t>str ( ) </a:t>
            </a:r>
            <a:r>
              <a:rPr lang="ko-KR" altLang="en-US" dirty="0"/>
              <a:t>함수로 데이터 구조 살펴보기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4-1</a:t>
            </a:r>
            <a:r>
              <a:rPr lang="ko-KR" altLang="en-US" dirty="0"/>
              <a:t> 데이터 수집하기 </a:t>
            </a:r>
            <a:r>
              <a:rPr lang="en-US" altLang="ko-KR" sz="2400" dirty="0"/>
              <a:t>(15)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827045A-10BA-4A94-9E43-136708347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12150"/>
              </p:ext>
            </p:extLst>
          </p:nvPr>
        </p:nvGraphicFramePr>
        <p:xfrm>
          <a:off x="1678379" y="1503787"/>
          <a:ext cx="49896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961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JSON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가져오기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json_data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fromJSON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("C:/Rstudy/data_ex.json")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json_data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46B5C9-E4DF-46FB-ADD2-807B24297863}"/>
              </a:ext>
            </a:extLst>
          </p:cNvPr>
          <p:cNvSpPr txBox="1"/>
          <p:nvPr/>
        </p:nvSpPr>
        <p:spPr>
          <a:xfrm>
            <a:off x="2392847" y="2584704"/>
            <a:ext cx="432206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List of 7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$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이름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홍길동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$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나이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: int 25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$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성별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여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$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주소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서울특별시 양천구 목동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$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특기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[1:2] 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농구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 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도술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$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가족관계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:List of 3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..$ # : int 2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..$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아버지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홍판서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..$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어머니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춘섬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$ 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회사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chr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"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경기 수원시 팔달구 우만동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0" name="Arrow: Right 20">
            <a:extLst>
              <a:ext uri="{FF2B5EF4-FFF2-40B4-BE49-F238E27FC236}">
                <a16:creationId xmlns:a16="http://schemas.microsoft.com/office/drawing/2014/main" id="{2DFFB890-F54E-4598-A151-1C3F2F0D0712}"/>
              </a:ext>
            </a:extLst>
          </p:cNvPr>
          <p:cNvSpPr/>
          <p:nvPr/>
        </p:nvSpPr>
        <p:spPr>
          <a:xfrm>
            <a:off x="1751589" y="2574070"/>
            <a:ext cx="435293" cy="329184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715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rgbClr val="000000"/>
                </a:solidFill>
                <a:latin typeface="YoonV YoonMyungjo100Std_OTF"/>
              </a:rPr>
              <a:t>4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데이터 수집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사용자가 직접 데이터를 입력하거나 외부에 있는 데이터를 불러오는 데이터 분석의 가장 첫 단계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원시 데이터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가공하지 않은 처음의 데이터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원시 자료라고도 하며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&lt;-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연산자로 데이터를 변수에 할당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XML </a:t>
            </a:r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파일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사용자가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&lt; &gt;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괄호로 직접 정의한 태그에 데이터 내용이 들어있는 파일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en-US" altLang="ko-KR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JSON </a:t>
            </a:r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파일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데이터 속성과 값이 쌍으로 이루어진 중첩 데이터 구조의 데이터 파일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r>
              <a:rPr lang="ko-KR" altLang="en-US" dirty="0"/>
              <a:t>표로 정리하는 핵심 함수</a:t>
            </a:r>
            <a:endParaRPr lang="en-US" altLang="ko-KR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0B7E955-212E-43B6-A918-9A8A93382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585460"/>
              </p:ext>
            </p:extLst>
          </p:nvPr>
        </p:nvGraphicFramePr>
        <p:xfrm>
          <a:off x="1715008" y="3798229"/>
          <a:ext cx="8128000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9712">
                  <a:extLst>
                    <a:ext uri="{9D8B030D-6E8A-4147-A177-3AD203B41FA5}">
                      <a16:colId xmlns:a16="http://schemas.microsoft.com/office/drawing/2014/main" val="3925616881"/>
                    </a:ext>
                  </a:extLst>
                </a:gridCol>
                <a:gridCol w="6368288">
                  <a:extLst>
                    <a:ext uri="{9D8B030D-6E8A-4147-A177-3AD203B41FA5}">
                      <a16:colId xmlns:a16="http://schemas.microsoft.com/office/drawing/2014/main" val="291175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함수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37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read.table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TXT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파일을 가져오기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26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read.csv(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CSV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파일을 가져오기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7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read_excel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readxl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엑셀 파일을 가져오기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908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xmlToDataFrame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[XML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XML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파일을 가져오기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637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fromJSON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jsonlite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JSON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파일을 가져오기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896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223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확인 문제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데이터 프레임을 직접 입력하는 방법으로 옳은 것은</a:t>
            </a:r>
            <a:r>
              <a:rPr lang="en-US" altLang="ko-KR" dirty="0"/>
              <a:t>?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변수 </a:t>
            </a:r>
            <a:r>
              <a:rPr lang="en-US" altLang="ko-KR" dirty="0"/>
              <a:t>= </a:t>
            </a:r>
            <a:r>
              <a:rPr lang="ko-KR" altLang="en-US" dirty="0"/>
              <a:t>값 형태로 데이터를 생성</a:t>
            </a:r>
            <a:endParaRPr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dirty="0"/>
              <a:t>c( ) </a:t>
            </a:r>
            <a:r>
              <a:rPr lang="ko-KR" altLang="en-US" dirty="0"/>
              <a:t>함수로 값을 각 변수에 할당</a:t>
            </a:r>
            <a:endParaRPr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lang="en-US" altLang="ko-KR" dirty="0" err="1"/>
              <a:t>xmlToDataFrame</a:t>
            </a:r>
            <a:r>
              <a:rPr lang="en-US" altLang="ko-KR" dirty="0"/>
              <a:t>( ) </a:t>
            </a:r>
            <a:r>
              <a:rPr lang="ko-KR" altLang="en-US" dirty="0"/>
              <a:t>함수로 값을 변수에 할당</a:t>
            </a:r>
            <a:endParaRPr lang="en-US" altLang="ko-KR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dirty="0"/>
              <a:t>실행 결과는 </a:t>
            </a:r>
            <a:r>
              <a:rPr lang="en-US" altLang="ko-KR" dirty="0"/>
              <a:t>print( ) </a:t>
            </a:r>
            <a:r>
              <a:rPr lang="ko-KR" altLang="en-US" dirty="0"/>
              <a:t>함수로 확인</a:t>
            </a:r>
            <a:endParaRPr lang="en-US" altLang="ko-KR" dirty="0"/>
          </a:p>
          <a:p>
            <a:pPr marL="800100" lvl="1" indent="-342900">
              <a:buFont typeface="+mj-ea"/>
              <a:buAutoNum type="arabicPeriod"/>
            </a:pPr>
            <a:r>
              <a:rPr lang="ko-KR" altLang="en-US" dirty="0"/>
              <a:t>외부 데이터를 가져오는 함수를 파일 형식에 맞게 연결하기</a:t>
            </a:r>
            <a:endParaRPr lang="en-US" altLang="ko-KR" dirty="0"/>
          </a:p>
          <a:p>
            <a:pPr marL="1257300" lvl="2" indent="-342900" defTabSz="1104900">
              <a:buFont typeface="+mj-ea"/>
              <a:buAutoNum type="circleNumDbPlain"/>
            </a:pPr>
            <a:r>
              <a:rPr lang="en-US" altLang="ko-KR" dirty="0" err="1"/>
              <a:t>read.table</a:t>
            </a:r>
            <a:r>
              <a:rPr lang="en-US" altLang="ko-KR" dirty="0"/>
              <a:t>( ) 	● 		● data.csv</a:t>
            </a:r>
          </a:p>
          <a:p>
            <a:pPr marL="1257300" lvl="2" indent="-342900" defTabSz="1104900">
              <a:buFont typeface="+mj-ea"/>
              <a:buAutoNum type="circleNumDbPlain"/>
            </a:pPr>
            <a:r>
              <a:rPr lang="en-US" altLang="ko-KR" dirty="0"/>
              <a:t>read.csv( ) 	● 		● data.xlsx</a:t>
            </a:r>
          </a:p>
          <a:p>
            <a:pPr marL="1257300" lvl="2" indent="-342900" defTabSz="1104900">
              <a:buFont typeface="+mj-ea"/>
              <a:buAutoNum type="circleNumDbPlain"/>
            </a:pPr>
            <a:r>
              <a:rPr lang="en-US" altLang="ko-KR" dirty="0" err="1"/>
              <a:t>read_excel</a:t>
            </a:r>
            <a:r>
              <a:rPr lang="en-US" altLang="ko-KR" dirty="0"/>
              <a:t>( ) 	● 		● </a:t>
            </a:r>
            <a:r>
              <a:rPr lang="en-US" altLang="ko-KR" dirty="0" err="1"/>
              <a:t>data.json</a:t>
            </a:r>
            <a:endParaRPr lang="en-US" altLang="ko-KR" dirty="0"/>
          </a:p>
          <a:p>
            <a:pPr marL="1257300" lvl="2" indent="-342900" defTabSz="1104900">
              <a:buFont typeface="+mj-ea"/>
              <a:buAutoNum type="circleNumDbPlain"/>
            </a:pPr>
            <a:r>
              <a:rPr lang="en-US" altLang="ko-KR" dirty="0" err="1"/>
              <a:t>xmlToDataFrame</a:t>
            </a:r>
            <a:r>
              <a:rPr lang="en-US" altLang="ko-KR" dirty="0"/>
              <a:t>( ) 	● 		● data.xml</a:t>
            </a:r>
          </a:p>
          <a:p>
            <a:pPr marL="1257300" lvl="2" indent="-342900" defTabSz="1104900">
              <a:buFont typeface="+mj-ea"/>
              <a:buAutoNum type="circleNumDbPlain"/>
            </a:pPr>
            <a:r>
              <a:rPr lang="en-US" altLang="ko-KR" dirty="0" err="1"/>
              <a:t>fromJSON</a:t>
            </a:r>
            <a:r>
              <a:rPr lang="en-US" altLang="ko-KR" dirty="0"/>
              <a:t>( ) 	● 		● data.txt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278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마무리③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확인 문제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dirty="0"/>
              <a:t>다음 코드의 빈칸을 채워서 </a:t>
            </a:r>
            <a:r>
              <a:rPr lang="en-US" altLang="ko-KR" dirty="0"/>
              <a:t>C:/Rstudy/exam_1.txt </a:t>
            </a:r>
            <a:r>
              <a:rPr lang="ko-KR" altLang="en-US" dirty="0"/>
              <a:t>데이터의 </a:t>
            </a:r>
            <a:r>
              <a:rPr lang="en-US" altLang="ko-KR" dirty="0"/>
              <a:t>1</a:t>
            </a:r>
            <a:r>
              <a:rPr lang="ko-KR" altLang="en-US" dirty="0"/>
              <a:t>행을 변수명을 지정하여 </a:t>
            </a:r>
            <a:r>
              <a:rPr lang="en-US" altLang="ko-KR" dirty="0"/>
              <a:t>exam</a:t>
            </a:r>
            <a:r>
              <a:rPr lang="ko-KR" altLang="en-US" dirty="0"/>
              <a:t>로 </a:t>
            </a:r>
            <a:br>
              <a:rPr lang="en-US" altLang="ko-KR" dirty="0"/>
            </a:br>
            <a:r>
              <a:rPr lang="ko-KR" altLang="en-US" dirty="0"/>
              <a:t>가져오는 코드 완성하기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dirty="0"/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dirty="0"/>
              <a:t>다음 코드의 빈칸을 채워서 </a:t>
            </a:r>
            <a:r>
              <a:rPr lang="en-US" altLang="ko-KR" dirty="0"/>
              <a:t>C:/Rstudy/exam_1.txt </a:t>
            </a:r>
            <a:r>
              <a:rPr lang="ko-KR" altLang="en-US" dirty="0"/>
              <a:t>데이터의 구분자가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|</a:t>
            </a:r>
            <a:r>
              <a:rPr lang="en-US" altLang="ko-KR" dirty="0"/>
              <a:t> </a:t>
            </a:r>
            <a:r>
              <a:rPr lang="ko-KR" altLang="en-US" dirty="0"/>
              <a:t>일 때 </a:t>
            </a:r>
            <a:r>
              <a:rPr lang="en-US" altLang="ko-KR" dirty="0"/>
              <a:t>exam1</a:t>
            </a:r>
            <a:r>
              <a:rPr lang="ko-KR" altLang="en-US" dirty="0"/>
              <a:t>로</a:t>
            </a:r>
            <a:br>
              <a:rPr lang="en-US" altLang="ko-KR" dirty="0"/>
            </a:br>
            <a:r>
              <a:rPr lang="ko-KR" altLang="en-US" dirty="0"/>
              <a:t>가져오는 코드 완성하기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dirty="0"/>
          </a:p>
          <a:p>
            <a:pPr marL="800100" lvl="1" indent="-342900">
              <a:buFont typeface="+mj-lt"/>
              <a:buAutoNum type="arabicPeriod" startAt="3"/>
            </a:pPr>
            <a:endParaRPr lang="en-US" altLang="ko-KR" dirty="0"/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dirty="0"/>
              <a:t>다음 코드의 빈칸을 채워서 엑셀을 가져오는 함수가 있는 패키지를 설치하고 로드하는 코드</a:t>
            </a:r>
            <a:br>
              <a:rPr lang="en-US" altLang="ko-KR" dirty="0"/>
            </a:br>
            <a:r>
              <a:rPr lang="ko-KR" altLang="en-US" dirty="0"/>
              <a:t>완성하기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BEEA46-12B8-4C3B-976E-0AF426669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877220"/>
              </p:ext>
            </p:extLst>
          </p:nvPr>
        </p:nvGraphicFramePr>
        <p:xfrm>
          <a:off x="1524000" y="1969470"/>
          <a:ext cx="62801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                         &lt;-                       ("C:/Rstudy/exam_1.txt,                              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292BE35-4C89-4EBC-B415-07E3853B0ABB}"/>
              </a:ext>
            </a:extLst>
          </p:cNvPr>
          <p:cNvSpPr/>
          <p:nvPr/>
        </p:nvSpPr>
        <p:spPr>
          <a:xfrm>
            <a:off x="6348413" y="2002298"/>
            <a:ext cx="1005856" cy="25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5321ED-C774-4C31-8349-1A036A850FD1}"/>
              </a:ext>
            </a:extLst>
          </p:cNvPr>
          <p:cNvSpPr/>
          <p:nvPr/>
        </p:nvSpPr>
        <p:spPr>
          <a:xfrm>
            <a:off x="1648444" y="2002298"/>
            <a:ext cx="1005856" cy="25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3B59FC-FBFA-4131-A650-F9DF9C9B004A}"/>
              </a:ext>
            </a:extLst>
          </p:cNvPr>
          <p:cNvSpPr/>
          <p:nvPr/>
        </p:nvSpPr>
        <p:spPr>
          <a:xfrm>
            <a:off x="3127474" y="2002298"/>
            <a:ext cx="1005856" cy="25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E8BC912-EC91-4BE3-9033-0666C13BF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879061"/>
              </p:ext>
            </p:extLst>
          </p:nvPr>
        </p:nvGraphicFramePr>
        <p:xfrm>
          <a:off x="1524000" y="3527349"/>
          <a:ext cx="62801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                         &lt;-                       ("C:/Rstudy/exam_1.txt,                              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E426DD2-07D8-482F-89F6-F5E54BFBB3E7}"/>
              </a:ext>
            </a:extLst>
          </p:cNvPr>
          <p:cNvSpPr/>
          <p:nvPr/>
        </p:nvSpPr>
        <p:spPr>
          <a:xfrm>
            <a:off x="6348413" y="3560177"/>
            <a:ext cx="1005856" cy="25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F6DBF8-FF4D-467A-8F6D-DEFD9E7B5B4F}"/>
              </a:ext>
            </a:extLst>
          </p:cNvPr>
          <p:cNvSpPr/>
          <p:nvPr/>
        </p:nvSpPr>
        <p:spPr>
          <a:xfrm>
            <a:off x="1648444" y="3560177"/>
            <a:ext cx="1005856" cy="25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E8382A-2133-4963-B9E8-7A0F4B311FC4}"/>
              </a:ext>
            </a:extLst>
          </p:cNvPr>
          <p:cNvSpPr/>
          <p:nvPr/>
        </p:nvSpPr>
        <p:spPr>
          <a:xfrm>
            <a:off x="3127474" y="3560177"/>
            <a:ext cx="1005856" cy="25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F8074FB-076D-48EE-A547-103B40393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373868"/>
              </p:ext>
            </p:extLst>
          </p:nvPr>
        </p:nvGraphicFramePr>
        <p:xfrm>
          <a:off x="1524000" y="4966640"/>
          <a:ext cx="62801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install.packages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("                           ")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4EDEE4EA-93DC-4350-B19F-7C6EBE5B6FA9}"/>
              </a:ext>
            </a:extLst>
          </p:cNvPr>
          <p:cNvSpPr/>
          <p:nvPr/>
        </p:nvSpPr>
        <p:spPr>
          <a:xfrm>
            <a:off x="3229074" y="5049527"/>
            <a:ext cx="1005856" cy="25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0BC80F-B711-472A-9106-1757FCBE5441}"/>
              </a:ext>
            </a:extLst>
          </p:cNvPr>
          <p:cNvSpPr/>
          <p:nvPr/>
        </p:nvSpPr>
        <p:spPr>
          <a:xfrm>
            <a:off x="1717860" y="5414687"/>
            <a:ext cx="2556000" cy="25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235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마무리④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확인 문제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 startAt="6"/>
            </a:pPr>
            <a:r>
              <a:rPr lang="ko-KR" altLang="en-US" dirty="0"/>
              <a:t>다음 코드의 빈칸을 채워서 </a:t>
            </a:r>
            <a:r>
              <a:rPr lang="en-US" altLang="ko-KR" dirty="0"/>
              <a:t>C:/Rstudy/data_1.xlsx </a:t>
            </a:r>
            <a:r>
              <a:rPr lang="ko-KR" altLang="en-US" dirty="0"/>
              <a:t>데이터의 세 번째 시트에 있는 데이터를 불러오는 코드를 완성하기</a:t>
            </a:r>
            <a:endParaRPr lang="en-US" altLang="ko-KR" dirty="0"/>
          </a:p>
          <a:p>
            <a:pPr marL="800100" lvl="1" indent="-342900">
              <a:buFont typeface="+mj-lt"/>
              <a:buAutoNum type="arabicPeriod" startAt="6"/>
            </a:pPr>
            <a:endParaRPr lang="en-US" altLang="ko-KR" dirty="0"/>
          </a:p>
          <a:p>
            <a:pPr marL="800100" lvl="1" indent="-342900">
              <a:buFont typeface="+mj-lt"/>
              <a:buAutoNum type="arabicPeriod" startAt="6"/>
            </a:pPr>
            <a:endParaRPr lang="en-US" altLang="ko-KR" dirty="0"/>
          </a:p>
          <a:p>
            <a:pPr marL="800100" lvl="1" indent="-342900">
              <a:buFont typeface="+mj-lt"/>
              <a:buAutoNum type="arabicPeriod" startAt="6"/>
            </a:pPr>
            <a:r>
              <a:rPr lang="ko-KR" altLang="en-US" dirty="0"/>
              <a:t>다음 빈칸을 채워서 </a:t>
            </a:r>
            <a:r>
              <a:rPr lang="en-US" altLang="ko-KR" dirty="0"/>
              <a:t>JSON </a:t>
            </a:r>
            <a:r>
              <a:rPr lang="ko-KR" altLang="en-US" dirty="0"/>
              <a:t>파일을 가져오는 함수가 있는 패키지를 설치하고 로드하는 코드를 </a:t>
            </a:r>
            <a:br>
              <a:rPr lang="en-US" altLang="ko-KR" dirty="0"/>
            </a:br>
            <a:r>
              <a:rPr lang="ko-KR" altLang="en-US" dirty="0"/>
              <a:t>완성하기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BEEA46-12B8-4C3B-976E-0AF426669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428188"/>
              </p:ext>
            </p:extLst>
          </p:nvPr>
        </p:nvGraphicFramePr>
        <p:xfrm>
          <a:off x="1524000" y="1969470"/>
          <a:ext cx="4608513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51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                     ("C:/Rstudy/data_1.xlsx",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292BE35-4C89-4EBC-B415-07E3853B0ABB}"/>
              </a:ext>
            </a:extLst>
          </p:cNvPr>
          <p:cNvSpPr/>
          <p:nvPr/>
        </p:nvSpPr>
        <p:spPr>
          <a:xfrm>
            <a:off x="4913313" y="2002298"/>
            <a:ext cx="1005856" cy="25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5321ED-C774-4C31-8349-1A036A850FD1}"/>
              </a:ext>
            </a:extLst>
          </p:cNvPr>
          <p:cNvSpPr/>
          <p:nvPr/>
        </p:nvSpPr>
        <p:spPr>
          <a:xfrm>
            <a:off x="1648444" y="2002298"/>
            <a:ext cx="1005856" cy="25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F8074FB-076D-48EE-A547-103B40393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21202"/>
              </p:ext>
            </p:extLst>
          </p:nvPr>
        </p:nvGraphicFramePr>
        <p:xfrm>
          <a:off x="1524000" y="3497313"/>
          <a:ext cx="62801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install.packages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("                           ")</a:t>
                      </a:r>
                    </a:p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4EDEE4EA-93DC-4350-B19F-7C6EBE5B6FA9}"/>
              </a:ext>
            </a:extLst>
          </p:cNvPr>
          <p:cNvSpPr/>
          <p:nvPr/>
        </p:nvSpPr>
        <p:spPr>
          <a:xfrm>
            <a:off x="3229074" y="3580200"/>
            <a:ext cx="1005856" cy="25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0BC80F-B711-472A-9106-1757FCBE5441}"/>
              </a:ext>
            </a:extLst>
          </p:cNvPr>
          <p:cNvSpPr/>
          <p:nvPr/>
        </p:nvSpPr>
        <p:spPr>
          <a:xfrm>
            <a:off x="1717860" y="3945360"/>
            <a:ext cx="2556000" cy="25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714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 전체 확인하기</a:t>
            </a:r>
          </a:p>
          <a:p>
            <a:pPr lvl="2"/>
            <a:r>
              <a:rPr lang="en-US" altLang="ko-KR" dirty="0"/>
              <a:t>R</a:t>
            </a:r>
            <a:r>
              <a:rPr lang="ko-KR" altLang="en-US" dirty="0"/>
              <a:t>에서 기본 제공하는 내장 데이터 세트</a:t>
            </a:r>
            <a:br>
              <a:rPr lang="en-US" altLang="ko-KR" dirty="0"/>
            </a:br>
            <a:r>
              <a:rPr lang="en-US" altLang="ko-KR" dirty="0"/>
              <a:t>- data( ) </a:t>
            </a:r>
            <a:r>
              <a:rPr lang="ko-KR" altLang="en-US" dirty="0"/>
              <a:t>함수를 변수나 옵션 없이 실행하면 </a:t>
            </a:r>
            <a:r>
              <a:rPr lang="en-US" altLang="ko-KR" dirty="0"/>
              <a:t>R</a:t>
            </a:r>
            <a:r>
              <a:rPr lang="ko-KR" altLang="en-US" dirty="0"/>
              <a:t>에 내장된 데이터 세트 목록을 전부 확인 가능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data( ) </a:t>
            </a:r>
            <a:r>
              <a:rPr lang="ko-KR" altLang="en-US" dirty="0"/>
              <a:t>함수에 불러올 데이터 세트 이름 </a:t>
            </a:r>
            <a:r>
              <a:rPr lang="en-US" altLang="ko-KR" dirty="0"/>
              <a:t>iris</a:t>
            </a:r>
            <a:r>
              <a:rPr lang="ko-KR" altLang="en-US" dirty="0"/>
              <a:t>를 넣어 실행하면 내장된 데이터 세트를 변수로 저장하여 가져옴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데이터 관측하기 </a:t>
            </a:r>
            <a:r>
              <a:rPr lang="en-US" altLang="ko-KR" sz="2400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827045A-10BA-4A94-9E43-136708347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572991"/>
              </p:ext>
            </p:extLst>
          </p:nvPr>
        </p:nvGraphicFramePr>
        <p:xfrm>
          <a:off x="1688654" y="1930499"/>
          <a:ext cx="434035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035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data()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48D237-62C1-41F0-B6EA-FA06D99D2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670957"/>
              </p:ext>
            </p:extLst>
          </p:nvPr>
        </p:nvGraphicFramePr>
        <p:xfrm>
          <a:off x="1688654" y="2737285"/>
          <a:ext cx="29083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3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내장 데이터 세트 가져오기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data("iris")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F57F87E-9598-4C7E-91A8-D5C0CEA88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82" y="3486422"/>
            <a:ext cx="4388019" cy="124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44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iris </a:t>
            </a:r>
            <a:r>
              <a:rPr lang="ko-KR" altLang="en-US" dirty="0"/>
              <a:t>데이터 세트를 변수로 저장했기 때문에 변수만 실행하면 전체 데이터를 확인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데이터 관측하기 </a:t>
            </a:r>
            <a:r>
              <a:rPr lang="en-US" altLang="ko-KR" sz="2400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48D237-62C1-41F0-B6EA-FA06D99D2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9810"/>
              </p:ext>
            </p:extLst>
          </p:nvPr>
        </p:nvGraphicFramePr>
        <p:xfrm>
          <a:off x="1524000" y="1170105"/>
          <a:ext cx="29083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3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데이터 세트 확인하기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EB9D707A-2705-4AF2-9B41-34DD5F1287A4}"/>
              </a:ext>
            </a:extLst>
          </p:cNvPr>
          <p:cNvSpPr/>
          <p:nvPr/>
        </p:nvSpPr>
        <p:spPr>
          <a:xfrm>
            <a:off x="1758503" y="1946197"/>
            <a:ext cx="444946" cy="30480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2361F-AE49-4561-B50C-89038A69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470" y="1946197"/>
            <a:ext cx="6465887" cy="40494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E09482-7416-4C5E-B2E9-A0A019D0883D}"/>
              </a:ext>
            </a:extLst>
          </p:cNvPr>
          <p:cNvSpPr txBox="1"/>
          <p:nvPr/>
        </p:nvSpPr>
        <p:spPr>
          <a:xfrm>
            <a:off x="9988550" y="1886820"/>
            <a:ext cx="1136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5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개 컬럼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8CE7B3-70DF-46F2-92CF-ECD4084909F1}"/>
              </a:ext>
            </a:extLst>
          </p:cNvPr>
          <p:cNvCxnSpPr/>
          <p:nvPr/>
        </p:nvCxnSpPr>
        <p:spPr>
          <a:xfrm>
            <a:off x="9581356" y="2051920"/>
            <a:ext cx="3556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80DBC6-00F6-45A4-9E2F-71792223AF31}"/>
              </a:ext>
            </a:extLst>
          </p:cNvPr>
          <p:cNvSpPr txBox="1"/>
          <p:nvPr/>
        </p:nvSpPr>
        <p:spPr>
          <a:xfrm>
            <a:off x="9759156" y="5623056"/>
            <a:ext cx="1264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150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개 관측치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2566DD-6B14-4774-9F0C-4520A2C1C5D0}"/>
              </a:ext>
            </a:extLst>
          </p:cNvPr>
          <p:cNvCxnSpPr/>
          <p:nvPr/>
        </p:nvCxnSpPr>
        <p:spPr>
          <a:xfrm>
            <a:off x="9581356" y="2374900"/>
            <a:ext cx="0" cy="355593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905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 요약 확인하기</a:t>
            </a:r>
          </a:p>
          <a:p>
            <a:pPr lvl="2"/>
            <a:r>
              <a:rPr lang="ko-KR" altLang="en-US" dirty="0"/>
              <a:t>데이터 요약을 확인하는 방법은 여러 가지가 있으며</a:t>
            </a:r>
            <a:r>
              <a:rPr lang="en-US" altLang="ko-KR" dirty="0"/>
              <a:t>, </a:t>
            </a:r>
            <a:r>
              <a:rPr lang="ko-KR" altLang="en-US" dirty="0"/>
              <a:t>특히 데이터 양이 많을 때는 데이터 구조를 한눈에 확인하거나 혹은 데이터 일부 값만 확인할 수 있음</a:t>
            </a:r>
            <a:endParaRPr lang="en-US" altLang="ko-KR" dirty="0"/>
          </a:p>
          <a:p>
            <a:pPr lvl="1"/>
            <a:r>
              <a:rPr lang="ko-KR" altLang="en-US" dirty="0"/>
              <a:t>데이터 구조 확인하기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데이터 구조 확인은 </a:t>
            </a:r>
            <a:r>
              <a:rPr lang="en-US" altLang="ko-KR" dirty="0"/>
              <a:t>str ( ) </a:t>
            </a:r>
            <a:r>
              <a:rPr lang="ko-KR" altLang="en-US" dirty="0"/>
              <a:t>함수를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iris </a:t>
            </a:r>
            <a:r>
              <a:rPr lang="ko-KR" altLang="en-US" dirty="0"/>
              <a:t>데이터 세트의 구조 확인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데이터 관측하기 </a:t>
            </a:r>
            <a:r>
              <a:rPr lang="en-US" altLang="ko-KR" sz="2400" dirty="0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48D237-62C1-41F0-B6EA-FA06D99D2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580006"/>
              </p:ext>
            </p:extLst>
          </p:nvPr>
        </p:nvGraphicFramePr>
        <p:xfrm>
          <a:off x="1524000" y="2612390"/>
          <a:ext cx="2908300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9083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str(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D005BE6-07A8-402F-AE85-DD959DE2A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378458"/>
              </p:ext>
            </p:extLst>
          </p:nvPr>
        </p:nvGraphicFramePr>
        <p:xfrm>
          <a:off x="1524000" y="3345933"/>
          <a:ext cx="29083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83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데이터 구조 확인하기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str(iris)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8A197E9-9D19-4ACD-83E5-1BE661012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54" y="4055223"/>
            <a:ext cx="7345362" cy="2080103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1EF113A-DEE6-4DDC-A2D9-5196BDA19A0D}"/>
              </a:ext>
            </a:extLst>
          </p:cNvPr>
          <p:cNvSpPr/>
          <p:nvPr/>
        </p:nvSpPr>
        <p:spPr>
          <a:xfrm>
            <a:off x="1740690" y="4151338"/>
            <a:ext cx="444946" cy="30480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985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9FC5425-D4BB-4B8D-B3A7-145ED2C58FA2}"/>
              </a:ext>
            </a:extLst>
          </p:cNvPr>
          <p:cNvSpPr/>
          <p:nvPr/>
        </p:nvSpPr>
        <p:spPr>
          <a:xfrm>
            <a:off x="1765300" y="4796315"/>
            <a:ext cx="8341818" cy="167599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데이터 세트 컬럼 및 관측치 확인하기</a:t>
            </a:r>
          </a:p>
          <a:p>
            <a:pPr lvl="2"/>
            <a:r>
              <a:rPr lang="en-US" altLang="ko-KR" dirty="0"/>
              <a:t>str( ) </a:t>
            </a:r>
            <a:r>
              <a:rPr lang="ko-KR" altLang="en-US" dirty="0"/>
              <a:t>함수는 전체적인 데이터 구조를 파악할 수 있음</a:t>
            </a:r>
            <a:endParaRPr lang="en-US" altLang="ko-KR" dirty="0"/>
          </a:p>
          <a:p>
            <a:pPr lvl="2"/>
            <a:r>
              <a:rPr lang="ko-KR" altLang="en-US" dirty="0"/>
              <a:t>데이터를 더욱 단순하게 확인하는 방법은 데이터의 컬럼</a:t>
            </a:r>
            <a:r>
              <a:rPr lang="en-US" altLang="ko-KR" dirty="0"/>
              <a:t>(</a:t>
            </a:r>
            <a:r>
              <a:rPr lang="ko-KR" altLang="en-US" dirty="0"/>
              <a:t>열</a:t>
            </a:r>
            <a:r>
              <a:rPr lang="en-US" altLang="ko-KR" dirty="0"/>
              <a:t>)</a:t>
            </a:r>
            <a:r>
              <a:rPr lang="ko-KR" altLang="en-US" dirty="0"/>
              <a:t>과 관측치</a:t>
            </a:r>
            <a:r>
              <a:rPr lang="en-US" altLang="ko-KR" dirty="0"/>
              <a:t>(</a:t>
            </a:r>
            <a:r>
              <a:rPr lang="ko-KR" altLang="en-US" dirty="0"/>
              <a:t>행</a:t>
            </a:r>
            <a:r>
              <a:rPr lang="en-US" altLang="ko-KR" dirty="0"/>
              <a:t>) </a:t>
            </a:r>
            <a:r>
              <a:rPr lang="ko-KR" altLang="en-US" dirty="0"/>
              <a:t>개수만 확인하는 것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주로 사용하는 함수는 </a:t>
            </a:r>
            <a:r>
              <a:rPr lang="en-US" altLang="ko-KR" dirty="0" err="1"/>
              <a:t>ncol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en-US" altLang="ko-KR" dirty="0" err="1"/>
              <a:t>nrow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  <a:r>
              <a:rPr lang="en-US" altLang="ko-KR" dirty="0"/>
              <a:t>, dim( 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en-US" altLang="ko-KR" dirty="0" err="1"/>
              <a:t>ncol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  <a:r>
              <a:rPr lang="en-US" altLang="ko-KR" dirty="0"/>
              <a:t>:</a:t>
            </a:r>
            <a:r>
              <a:rPr lang="ko-KR" altLang="en-US" dirty="0"/>
              <a:t> 데이터 프레임 컬럼</a:t>
            </a:r>
            <a:r>
              <a:rPr lang="en-US" altLang="ko-KR" dirty="0"/>
              <a:t>(</a:t>
            </a:r>
            <a:r>
              <a:rPr lang="ko-KR" altLang="en-US" dirty="0"/>
              <a:t>열</a:t>
            </a:r>
            <a:r>
              <a:rPr lang="en-US" altLang="ko-KR" dirty="0"/>
              <a:t>) </a:t>
            </a:r>
            <a:r>
              <a:rPr lang="ko-KR" altLang="en-US" dirty="0"/>
              <a:t>개수를 확인</a:t>
            </a:r>
            <a:endParaRPr lang="en-US" altLang="ko-KR" dirty="0"/>
          </a:p>
          <a:p>
            <a:pPr lvl="2"/>
            <a:r>
              <a:rPr lang="en-US" altLang="ko-KR" dirty="0" err="1"/>
              <a:t>nrow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  <a:r>
              <a:rPr lang="en-US" altLang="ko-KR" dirty="0"/>
              <a:t>:</a:t>
            </a:r>
            <a:r>
              <a:rPr lang="ko-KR" altLang="en-US" dirty="0"/>
              <a:t> 데이터 프레임 관측치</a:t>
            </a:r>
            <a:r>
              <a:rPr lang="en-US" altLang="ko-KR" dirty="0"/>
              <a:t>(</a:t>
            </a:r>
            <a:r>
              <a:rPr lang="ko-KR" altLang="en-US" dirty="0"/>
              <a:t>행</a:t>
            </a:r>
            <a:r>
              <a:rPr lang="en-US" altLang="ko-KR" dirty="0"/>
              <a:t>) </a:t>
            </a:r>
            <a:r>
              <a:rPr lang="ko-KR" altLang="en-US" dirty="0"/>
              <a:t>개수를 확인</a:t>
            </a:r>
            <a:endParaRPr lang="en-US" altLang="ko-KR" dirty="0"/>
          </a:p>
          <a:p>
            <a:pPr lvl="2"/>
            <a:r>
              <a:rPr lang="en-US" altLang="ko-KR" dirty="0"/>
              <a:t>dim( ) </a:t>
            </a:r>
            <a:r>
              <a:rPr lang="ko-KR" altLang="en-US" dirty="0"/>
              <a:t>함수</a:t>
            </a:r>
            <a:r>
              <a:rPr lang="en-US" altLang="ko-KR" dirty="0"/>
              <a:t>:</a:t>
            </a:r>
            <a:r>
              <a:rPr lang="ko-KR" altLang="en-US" dirty="0"/>
              <a:t> 데이터 프레임 컬럼</a:t>
            </a:r>
            <a:r>
              <a:rPr lang="en-US" altLang="ko-KR" dirty="0"/>
              <a:t>(</a:t>
            </a:r>
            <a:r>
              <a:rPr lang="ko-KR" altLang="en-US" dirty="0"/>
              <a:t>열</a:t>
            </a:r>
            <a:r>
              <a:rPr lang="en-US" altLang="ko-KR" dirty="0"/>
              <a:t>) </a:t>
            </a:r>
            <a:r>
              <a:rPr lang="ko-KR" altLang="en-US" dirty="0"/>
              <a:t>및 관측치</a:t>
            </a:r>
            <a:r>
              <a:rPr lang="en-US" altLang="ko-KR" dirty="0"/>
              <a:t>(</a:t>
            </a:r>
            <a:r>
              <a:rPr lang="ko-KR" altLang="en-US" dirty="0"/>
              <a:t>행</a:t>
            </a:r>
            <a:r>
              <a:rPr lang="en-US" altLang="ko-KR" dirty="0"/>
              <a:t>) </a:t>
            </a:r>
            <a:r>
              <a:rPr lang="ko-KR" altLang="en-US" dirty="0"/>
              <a:t>개수를 확인</a:t>
            </a:r>
            <a:endParaRPr lang="en-US" altLang="ko-KR" dirty="0"/>
          </a:p>
          <a:p>
            <a:pPr lvl="2"/>
            <a:r>
              <a:rPr lang="en-US" altLang="ko-KR" dirty="0"/>
              <a:t>iris </a:t>
            </a:r>
            <a:r>
              <a:rPr lang="ko-KR" altLang="en-US" dirty="0"/>
              <a:t>데이터 세트의 컬럼과 관측치 개수를 확인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데이터 관측하기 </a:t>
            </a:r>
            <a:r>
              <a:rPr lang="en-US" altLang="ko-KR" sz="2400" dirty="0"/>
              <a:t>(4)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80DBC6-00F6-45A4-9E2F-71792223AF31}"/>
              </a:ext>
            </a:extLst>
          </p:cNvPr>
          <p:cNvSpPr txBox="1"/>
          <p:nvPr/>
        </p:nvSpPr>
        <p:spPr>
          <a:xfrm>
            <a:off x="6051550" y="5131822"/>
            <a:ext cx="28640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벡터의 길이를 확인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74C1F41-747E-4B85-8E60-1B546B0B0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26646"/>
              </p:ext>
            </p:extLst>
          </p:nvPr>
        </p:nvGraphicFramePr>
        <p:xfrm>
          <a:off x="1524000" y="3608388"/>
          <a:ext cx="3802952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295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데이터 세트 컬럼 및 관측치 확인하기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ncol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(iris)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nrow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(iris)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dim(iris)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45FBB25-4F85-4A64-B1BE-C42B528C9AB7}"/>
              </a:ext>
            </a:extLst>
          </p:cNvPr>
          <p:cNvSpPr txBox="1"/>
          <p:nvPr/>
        </p:nvSpPr>
        <p:spPr>
          <a:xfrm>
            <a:off x="6451600" y="3787284"/>
            <a:ext cx="1803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5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150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150 5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17FC85E-E36A-48ED-B544-D99056667558}"/>
              </a:ext>
            </a:extLst>
          </p:cNvPr>
          <p:cNvSpPr/>
          <p:nvPr/>
        </p:nvSpPr>
        <p:spPr>
          <a:xfrm>
            <a:off x="5683041" y="3975664"/>
            <a:ext cx="444500" cy="210327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27FA11-C82E-42AA-8AB7-6D7294FAE938}"/>
              </a:ext>
            </a:extLst>
          </p:cNvPr>
          <p:cNvSpPr txBox="1"/>
          <p:nvPr/>
        </p:nvSpPr>
        <p:spPr>
          <a:xfrm>
            <a:off x="1921959" y="4612193"/>
            <a:ext cx="3564442" cy="5788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0">
            <a:spAutoFit/>
          </a:bodyPr>
          <a:lstStyle/>
          <a:p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</a:rPr>
              <a:t>                                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</a:rPr>
              <a:t>length( )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</a:rPr>
              <a:t>함수</a:t>
            </a:r>
            <a:endParaRPr lang="en-US" altLang="ko-KR" sz="14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ED932A-F69A-475D-83CA-305AE8C85E1C}"/>
              </a:ext>
            </a:extLst>
          </p:cNvPr>
          <p:cNvSpPr txBox="1"/>
          <p:nvPr/>
        </p:nvSpPr>
        <p:spPr>
          <a:xfrm>
            <a:off x="1968053" y="4662170"/>
            <a:ext cx="1432152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0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여기서 잠깐</a:t>
            </a:r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C6827601-9352-425C-A2A0-109177DE653F}"/>
              </a:ext>
            </a:extLst>
          </p:cNvPr>
          <p:cNvSpPr/>
          <p:nvPr/>
        </p:nvSpPr>
        <p:spPr>
          <a:xfrm>
            <a:off x="2084882" y="4707414"/>
            <a:ext cx="183354" cy="183354"/>
          </a:xfrm>
          <a:prstGeom prst="plus">
            <a:avLst>
              <a:gd name="adj" fmla="val 3539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6780437-C3AE-43F9-8D9F-0F76C66B6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15916"/>
              </p:ext>
            </p:extLst>
          </p:nvPr>
        </p:nvGraphicFramePr>
        <p:xfrm>
          <a:off x="3069422" y="4955023"/>
          <a:ext cx="225753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53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data &lt;- c(1,2,3,4,5)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length(data)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 5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length(iris) iris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 5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length(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iris$Species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[1] 150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1C01277-8314-4534-A170-5D660FDCB4A1}"/>
              </a:ext>
            </a:extLst>
          </p:cNvPr>
          <p:cNvSpPr txBox="1"/>
          <p:nvPr/>
        </p:nvSpPr>
        <p:spPr>
          <a:xfrm>
            <a:off x="6051549" y="5579590"/>
            <a:ext cx="28640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iris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데이터 세트 열의 개수를 확인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3AFC8C-B75A-4085-926E-1E0A19E06A9E}"/>
              </a:ext>
            </a:extLst>
          </p:cNvPr>
          <p:cNvSpPr txBox="1"/>
          <p:nvPr/>
        </p:nvSpPr>
        <p:spPr>
          <a:xfrm>
            <a:off x="6051549" y="6008063"/>
            <a:ext cx="411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iris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데이터 세트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Species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열의 데이터 개수를 확인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5224E2-8D99-46E4-AB04-46CD2BE18738}"/>
              </a:ext>
            </a:extLst>
          </p:cNvPr>
          <p:cNvCxnSpPr>
            <a:cxnSpLocks/>
          </p:cNvCxnSpPr>
          <p:nvPr/>
        </p:nvCxnSpPr>
        <p:spPr>
          <a:xfrm>
            <a:off x="5219643" y="5308600"/>
            <a:ext cx="691773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248321-E67E-4346-89F6-4A2FA3EDF908}"/>
              </a:ext>
            </a:extLst>
          </p:cNvPr>
          <p:cNvCxnSpPr>
            <a:cxnSpLocks/>
          </p:cNvCxnSpPr>
          <p:nvPr/>
        </p:nvCxnSpPr>
        <p:spPr>
          <a:xfrm>
            <a:off x="5219643" y="5727700"/>
            <a:ext cx="691773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585B2D-4099-4678-89A8-551F6E37936E}"/>
              </a:ext>
            </a:extLst>
          </p:cNvPr>
          <p:cNvCxnSpPr>
            <a:cxnSpLocks/>
          </p:cNvCxnSpPr>
          <p:nvPr/>
        </p:nvCxnSpPr>
        <p:spPr>
          <a:xfrm>
            <a:off x="5219643" y="6121400"/>
            <a:ext cx="691773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895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데이터 세트 컬럼명 확인하기</a:t>
            </a:r>
          </a:p>
          <a:p>
            <a:pPr lvl="2"/>
            <a:r>
              <a:rPr lang="en-US" altLang="ko-KR" dirty="0"/>
              <a:t>ls( ) </a:t>
            </a:r>
            <a:r>
              <a:rPr lang="ko-KR" altLang="en-US" dirty="0"/>
              <a:t>함수는 컬럼명을 확인할 때 사용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데이터 관측하기 </a:t>
            </a:r>
            <a:r>
              <a:rPr lang="en-US" altLang="ko-KR" sz="2400" dirty="0"/>
              <a:t>(5)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74C1F41-747E-4B85-8E60-1B546B0B0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077313"/>
              </p:ext>
            </p:extLst>
          </p:nvPr>
        </p:nvGraphicFramePr>
        <p:xfrm>
          <a:off x="1524000" y="2166675"/>
          <a:ext cx="29479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791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데이터 세트 컬럼명 확인하기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ls(iris)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45FBB25-4F85-4A64-B1BE-C42B528C9AB7}"/>
              </a:ext>
            </a:extLst>
          </p:cNvPr>
          <p:cNvSpPr txBox="1"/>
          <p:nvPr/>
        </p:nvSpPr>
        <p:spPr>
          <a:xfrm>
            <a:off x="5412409" y="2297527"/>
            <a:ext cx="6680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[1] "</a:t>
            </a:r>
            <a:r>
              <a:rPr lang="en-US" altLang="ko-KR" sz="1600" dirty="0" err="1"/>
              <a:t>Petal.Length</a:t>
            </a:r>
            <a:r>
              <a:rPr lang="en-US" altLang="ko-KR" sz="1600" dirty="0"/>
              <a:t>" "</a:t>
            </a:r>
            <a:r>
              <a:rPr lang="en-US" altLang="ko-KR" sz="1600" dirty="0" err="1"/>
              <a:t>Petal.Width</a:t>
            </a:r>
            <a:r>
              <a:rPr lang="en-US" altLang="ko-KR" sz="1600" dirty="0"/>
              <a:t>" "</a:t>
            </a:r>
            <a:r>
              <a:rPr lang="en-US" altLang="ko-KR" sz="1600" dirty="0" err="1"/>
              <a:t>Sepal.Length</a:t>
            </a:r>
            <a:r>
              <a:rPr lang="en-US" altLang="ko-KR" sz="1600" dirty="0"/>
              <a:t>" "</a:t>
            </a:r>
            <a:r>
              <a:rPr lang="en-US" altLang="ko-KR" sz="1600" dirty="0" err="1"/>
              <a:t>Sepal.Width</a:t>
            </a:r>
            <a:r>
              <a:rPr lang="en-US" altLang="ko-KR" sz="1600" dirty="0"/>
              <a:t>" "Species"</a:t>
            </a:r>
            <a:endParaRPr lang="ko-KR" altLang="en-US" sz="16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17FC85E-E36A-48ED-B544-D99056667558}"/>
              </a:ext>
            </a:extLst>
          </p:cNvPr>
          <p:cNvSpPr/>
          <p:nvPr/>
        </p:nvSpPr>
        <p:spPr>
          <a:xfrm>
            <a:off x="4762500" y="2361641"/>
            <a:ext cx="444500" cy="210327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1E8D4A7-F97B-444B-95F5-77A3A1FDF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053124"/>
              </p:ext>
            </p:extLst>
          </p:nvPr>
        </p:nvGraphicFramePr>
        <p:xfrm>
          <a:off x="1524000" y="1617600"/>
          <a:ext cx="3683000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683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ls(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91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ko-Kore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301C5D93-70E4-4CBC-BBF8-FCC3AFED18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30D5A-3073-42CB-919C-264D9ED344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815008"/>
            <a:ext cx="9864725" cy="5386500"/>
          </a:xfrm>
        </p:spPr>
        <p:txBody>
          <a:bodyPr numCol="1" spcCol="180000">
            <a:normAutofit fontScale="700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CHAPTER 01: </a:t>
            </a:r>
            <a:r>
              <a:rPr lang="ko-KR" altLang="en-US" sz="2300" b="1" dirty="0"/>
              <a:t>빅데이터와 </a:t>
            </a:r>
            <a:r>
              <a:rPr lang="en-US" altLang="ko-KR" sz="2300" b="1" dirty="0"/>
              <a:t>R</a:t>
            </a:r>
            <a:endParaRPr lang="ko-KR" altLang="en-US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200" dirty="0"/>
              <a:t>R </a:t>
            </a:r>
            <a:r>
              <a:rPr lang="ko-KR" altLang="en-US" sz="2200" dirty="0"/>
              <a:t>언어 개념과 개발 환경 설치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400" b="1" dirty="0"/>
              <a:t>CHAPTER 02: </a:t>
            </a:r>
            <a:r>
              <a:rPr lang="ko-KR" altLang="en-US" sz="2400" b="1" dirty="0"/>
              <a:t>데이터 분석을 위한 기본 다지기</a:t>
            </a:r>
            <a:endParaRPr lang="en-US" altLang="ko-KR" sz="24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데이터 분석 과정 및 데이터 구조와 종류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CHAPTER 03: R </a:t>
            </a:r>
            <a:r>
              <a:rPr lang="ko-KR" altLang="en-US" sz="2300" b="1" dirty="0"/>
              <a:t>프로그래밍 익히기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변수와 함수 및 조건문과 반복문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CHAPTER 04: </a:t>
            </a:r>
            <a:r>
              <a:rPr lang="ko-KR" altLang="en-US" sz="2300" b="1" dirty="0"/>
              <a:t>데이터 다루기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데이터 수집</a:t>
            </a:r>
            <a:r>
              <a:rPr lang="en-US" altLang="ko-KR" sz="2200" dirty="0"/>
              <a:t>, </a:t>
            </a:r>
            <a:r>
              <a:rPr lang="ko-KR" altLang="en-US" sz="2200" dirty="0"/>
              <a:t>구조 관측 방법과 그래프 그리기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CHAPTER 05: </a:t>
            </a:r>
            <a:r>
              <a:rPr lang="ko-KR" altLang="en-US" sz="2300" b="1" dirty="0"/>
              <a:t>데이터 가공하기 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200" dirty="0" err="1"/>
              <a:t>dplyr</a:t>
            </a:r>
            <a:r>
              <a:rPr lang="en-US" altLang="ko-KR" sz="2200" dirty="0"/>
              <a:t> </a:t>
            </a:r>
            <a:r>
              <a:rPr lang="ko-KR" altLang="en-US" sz="2200" dirty="0"/>
              <a:t>패키지와 </a:t>
            </a:r>
            <a:r>
              <a:rPr lang="en-US" altLang="ko-KR" sz="2200" dirty="0"/>
              <a:t>reshape2 </a:t>
            </a:r>
            <a:r>
              <a:rPr lang="ko-KR" altLang="en-US" sz="2200" dirty="0"/>
              <a:t>패키지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CHAPER 06: </a:t>
            </a:r>
            <a:r>
              <a:rPr lang="ko-KR" altLang="en-US" sz="2300" b="1" dirty="0"/>
              <a:t>데이터 시각화</a:t>
            </a:r>
            <a:r>
              <a:rPr lang="en-US" altLang="ko-KR" sz="2300" b="1" dirty="0"/>
              <a:t>: ggplot2 </a:t>
            </a:r>
            <a:r>
              <a:rPr lang="ko-KR" altLang="en-US" sz="2300" b="1" dirty="0"/>
              <a:t>패키지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200" dirty="0"/>
              <a:t>ggplot2 </a:t>
            </a:r>
            <a:r>
              <a:rPr lang="ko-KR" altLang="en-US" sz="2200" dirty="0"/>
              <a:t>패키지 그래프 구현과 </a:t>
            </a:r>
            <a:r>
              <a:rPr lang="en-US" altLang="ko-KR" sz="2200" dirty="0" err="1"/>
              <a:t>ggmap</a:t>
            </a:r>
            <a:r>
              <a:rPr lang="en-US" altLang="ko-KR" sz="2200" dirty="0"/>
              <a:t> </a:t>
            </a:r>
            <a:r>
              <a:rPr lang="ko-KR" altLang="en-US" sz="2200" dirty="0"/>
              <a:t>패키지 지도 시각화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CHAPER 07: </a:t>
            </a:r>
            <a:r>
              <a:rPr lang="ko-KR" altLang="en-US" sz="2300" b="1" dirty="0"/>
              <a:t>프로젝트로 실력 다지기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2200" dirty="0"/>
              <a:t>지역별 국내 휴양림 분포</a:t>
            </a:r>
            <a:r>
              <a:rPr lang="en-US" altLang="ko-KR" sz="2200" dirty="0"/>
              <a:t>, </a:t>
            </a:r>
            <a:r>
              <a:rPr lang="ko-KR" altLang="en-US" sz="2200" dirty="0"/>
              <a:t>해외 입국자 추이 등 프로젝트 학습</a:t>
            </a:r>
            <a:endParaRPr lang="en-US" altLang="ko-KR" sz="2200" dirty="0"/>
          </a:p>
          <a:p>
            <a:pPr marL="0" indent="0">
              <a:buClr>
                <a:schemeClr val="tx1"/>
              </a:buClr>
              <a:buNone/>
            </a:pPr>
            <a:r>
              <a:rPr lang="en-US" altLang="ko-KR" sz="2300" b="1" dirty="0"/>
              <a:t>CHAPER 08: </a:t>
            </a:r>
            <a:r>
              <a:rPr lang="ko-KR" altLang="en-US" sz="2300" b="1" dirty="0"/>
              <a:t>데이터 분석 보고서 공유하기</a:t>
            </a:r>
            <a:endParaRPr lang="en-US" altLang="ko-KR" sz="2300" b="1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2200" dirty="0"/>
              <a:t>R </a:t>
            </a:r>
            <a:r>
              <a:rPr lang="ko-KR" altLang="en-US" sz="2200" dirty="0"/>
              <a:t>마크다운 데이터 분석 보고서 작성과 </a:t>
            </a:r>
            <a:r>
              <a:rPr lang="en-US" altLang="ko-KR" sz="2200" dirty="0" err="1"/>
              <a:t>Rpubs</a:t>
            </a:r>
            <a:r>
              <a:rPr lang="ko-KR" altLang="en-US" sz="2200" dirty="0"/>
              <a:t>로 데이터 분석 보고서 공유하는 방법 등 학습</a:t>
            </a:r>
            <a:endParaRPr lang="en-US" altLang="ko-KR" sz="2200" dirty="0"/>
          </a:p>
          <a:p>
            <a:pPr>
              <a:buClr>
                <a:schemeClr val="tx1"/>
              </a:buClr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199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데이터 앞부분과 뒷부분 값 확인하기</a:t>
            </a:r>
          </a:p>
          <a:p>
            <a:pPr lvl="2"/>
            <a:r>
              <a:rPr lang="en-US" altLang="ko-KR" dirty="0"/>
              <a:t>head( ) </a:t>
            </a:r>
            <a:r>
              <a:rPr lang="ko-KR" altLang="en-US" dirty="0"/>
              <a:t>함수나 </a:t>
            </a:r>
            <a:r>
              <a:rPr lang="en-US" altLang="ko-KR" dirty="0"/>
              <a:t>tail ( ) </a:t>
            </a:r>
            <a:r>
              <a:rPr lang="ko-KR" altLang="en-US" dirty="0"/>
              <a:t>함수를 이용하면 데이터의 앞부분 혹은 뒷부분 값을 확인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옵션 </a:t>
            </a:r>
            <a:r>
              <a:rPr lang="en-US" altLang="ko-KR" dirty="0"/>
              <a:t>n</a:t>
            </a:r>
            <a:r>
              <a:rPr lang="ko-KR" altLang="en-US" dirty="0"/>
              <a:t>을 이용해 개수를 변경할 수 있으며</a:t>
            </a:r>
            <a:r>
              <a:rPr lang="en-US" altLang="ko-KR" dirty="0"/>
              <a:t>, </a:t>
            </a:r>
            <a:r>
              <a:rPr lang="ko-KR" altLang="en-US" dirty="0"/>
              <a:t>옵션을 설정하지 않으면 기본값으로 </a:t>
            </a:r>
            <a:r>
              <a:rPr lang="en-US" altLang="ko-KR" dirty="0"/>
              <a:t>6</a:t>
            </a:r>
            <a:r>
              <a:rPr lang="ko-KR" altLang="en-US" dirty="0"/>
              <a:t>개가 출력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head( ) </a:t>
            </a:r>
            <a:r>
              <a:rPr lang="ko-KR" altLang="en-US" dirty="0"/>
              <a:t>함수로 데이터 세트의 앞부분 값을 확인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데이터 관측하기 </a:t>
            </a:r>
            <a:r>
              <a:rPr lang="en-US" altLang="ko-KR" sz="2400" dirty="0"/>
              <a:t>(6)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1E8D4A7-F97B-444B-95F5-77A3A1FDF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298780"/>
              </p:ext>
            </p:extLst>
          </p:nvPr>
        </p:nvGraphicFramePr>
        <p:xfrm>
          <a:off x="1524000" y="1922400"/>
          <a:ext cx="3683000" cy="5181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683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head(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n =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수량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tail(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n = 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수량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6E82F6-58E6-42FE-A487-B12C0CE2D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484184"/>
              </p:ext>
            </p:extLst>
          </p:nvPr>
        </p:nvGraphicFramePr>
        <p:xfrm>
          <a:off x="1524000" y="2943915"/>
          <a:ext cx="28342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24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데이터 앞부분 값 확인하기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head(iris)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B09144F-44D6-4CB7-A76D-C6D65E87F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320" y="3733554"/>
            <a:ext cx="6091237" cy="230943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8223280-4E30-4D89-93EC-C26559E3CB27}"/>
              </a:ext>
            </a:extLst>
          </p:cNvPr>
          <p:cNvSpPr/>
          <p:nvPr/>
        </p:nvSpPr>
        <p:spPr>
          <a:xfrm>
            <a:off x="1728815" y="3747577"/>
            <a:ext cx="444946" cy="30480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72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tail( ) </a:t>
            </a:r>
            <a:r>
              <a:rPr lang="ko-KR" altLang="en-US" dirty="0"/>
              <a:t>함수를 이용해 뒷부분 값 </a:t>
            </a:r>
            <a:r>
              <a:rPr lang="en-US" altLang="ko-KR" dirty="0"/>
              <a:t>3</a:t>
            </a:r>
            <a:r>
              <a:rPr lang="ko-KR" altLang="en-US" dirty="0"/>
              <a:t>개를 출력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데이터 관측하기 </a:t>
            </a:r>
            <a:r>
              <a:rPr lang="en-US" altLang="ko-KR" sz="2400" dirty="0"/>
              <a:t>(7)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6E82F6-58E6-42FE-A487-B12C0CE2D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570910"/>
              </p:ext>
            </p:extLst>
          </p:nvPr>
        </p:nvGraphicFramePr>
        <p:xfrm>
          <a:off x="1523999" y="1200111"/>
          <a:ext cx="298862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62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데이터 뒷부분 값 확인하기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tail(iris, n = 3)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5459907-2420-46BC-8F0E-DC60073F0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554" y="2103374"/>
            <a:ext cx="6361112" cy="1342321"/>
          </a:xfrm>
          <a:prstGeom prst="rect">
            <a:avLst/>
          </a:prstGeom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1F93D2B9-A243-4547-9C43-3E00736BF17C}"/>
              </a:ext>
            </a:extLst>
          </p:cNvPr>
          <p:cNvSpPr/>
          <p:nvPr/>
        </p:nvSpPr>
        <p:spPr>
          <a:xfrm>
            <a:off x="1773015" y="2069226"/>
            <a:ext cx="444946" cy="30480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778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기술통계량 확인하기</a:t>
            </a:r>
          </a:p>
          <a:p>
            <a:pPr lvl="2"/>
            <a:r>
              <a:rPr lang="ko-KR" altLang="en-US" dirty="0"/>
              <a:t>기술통계량</a:t>
            </a:r>
            <a:r>
              <a:rPr lang="en-US" altLang="ko-KR" dirty="0"/>
              <a:t>(descriptive </a:t>
            </a:r>
            <a:r>
              <a:rPr lang="en-US" altLang="ko-KR" dirty="0" err="1"/>
              <a:t>statistis</a:t>
            </a:r>
            <a:r>
              <a:rPr lang="en-US" altLang="ko-KR" dirty="0"/>
              <a:t>): </a:t>
            </a:r>
            <a:r>
              <a:rPr lang="ko-KR" altLang="en-US" dirty="0"/>
              <a:t>데이터를 요약한 대푯값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데이터를 의미있는 수치로 요약하여 데이터의 특성을 파악할 수 있도록 한 정보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평균과 중앙값</a:t>
            </a:r>
          </a:p>
          <a:p>
            <a:pPr lvl="2"/>
            <a:r>
              <a:rPr lang="en-US" altLang="ko-KR" dirty="0"/>
              <a:t>mean( )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평균</a:t>
            </a:r>
            <a:endParaRPr lang="en-US" altLang="ko-KR" dirty="0"/>
          </a:p>
          <a:p>
            <a:pPr lvl="2"/>
            <a:r>
              <a:rPr lang="en-US" altLang="ko-KR" dirty="0"/>
              <a:t>median( )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중앙값</a:t>
            </a:r>
            <a:endParaRPr lang="en-US" altLang="ko-KR" dirty="0"/>
          </a:p>
          <a:p>
            <a:pPr lvl="2"/>
            <a:r>
              <a:rPr lang="ko-KR" altLang="en-US" dirty="0"/>
              <a:t>평균과 중앙값을 구하기</a:t>
            </a:r>
            <a:br>
              <a:rPr lang="en-US" altLang="ko-KR" dirty="0"/>
            </a:br>
            <a:r>
              <a:rPr lang="en-US" altLang="ko-KR" dirty="0"/>
              <a:t>- iris </a:t>
            </a:r>
            <a:r>
              <a:rPr lang="ko-KR" altLang="en-US" dirty="0"/>
              <a:t>데이터 세트의 </a:t>
            </a:r>
            <a:r>
              <a:rPr lang="en-US" altLang="ko-KR" dirty="0" err="1"/>
              <a:t>Sepal.Length</a:t>
            </a:r>
            <a:r>
              <a:rPr lang="en-US" altLang="ko-KR" dirty="0"/>
              <a:t> </a:t>
            </a:r>
            <a:r>
              <a:rPr lang="ko-KR" altLang="en-US" dirty="0"/>
              <a:t>변수만 사용할 것이기 때문에 함수 안에 넣을 변수명을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데이터 프레임명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$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변수명</a:t>
            </a:r>
            <a:r>
              <a:rPr lang="ko-KR" altLang="en-US" dirty="0"/>
              <a:t>의 형태로 작성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데이터 관측하기 </a:t>
            </a:r>
            <a:r>
              <a:rPr lang="en-US" altLang="ko-KR" sz="2400" dirty="0"/>
              <a:t>(8)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6E82F6-58E6-42FE-A487-B12C0CE2D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2324"/>
              </p:ext>
            </p:extLst>
          </p:nvPr>
        </p:nvGraphicFramePr>
        <p:xfrm>
          <a:off x="1638300" y="3978275"/>
          <a:ext cx="26797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97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평균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중앙값 구하기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mean(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median(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B24D0ACB-2441-4CF5-A6AB-B4351B999D82}"/>
              </a:ext>
            </a:extLst>
          </p:cNvPr>
          <p:cNvSpPr/>
          <p:nvPr/>
        </p:nvSpPr>
        <p:spPr>
          <a:xfrm>
            <a:off x="4762500" y="4191635"/>
            <a:ext cx="444500" cy="30480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1F17F-39F3-4DDA-B07F-C8A9255E0F7A}"/>
              </a:ext>
            </a:extLst>
          </p:cNvPr>
          <p:cNvSpPr txBox="1"/>
          <p:nvPr/>
        </p:nvSpPr>
        <p:spPr>
          <a:xfrm>
            <a:off x="5469285" y="4186575"/>
            <a:ext cx="3054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5.843333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5.8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712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최솟값</a:t>
            </a:r>
            <a:r>
              <a:rPr lang="en-US" altLang="ko-KR" dirty="0"/>
              <a:t>, </a:t>
            </a:r>
            <a:r>
              <a:rPr lang="ko-KR" altLang="en-US" dirty="0"/>
              <a:t>최댓값과 범위</a:t>
            </a:r>
            <a:endParaRPr lang="en-US" altLang="ko-KR" dirty="0"/>
          </a:p>
          <a:p>
            <a:pPr lvl="2"/>
            <a:r>
              <a:rPr lang="en-US" altLang="ko-KR" dirty="0"/>
              <a:t>min( ) </a:t>
            </a:r>
            <a:r>
              <a:rPr lang="ko-KR" altLang="en-US" dirty="0"/>
              <a:t>함수</a:t>
            </a:r>
            <a:r>
              <a:rPr lang="en-US" altLang="ko-KR" dirty="0"/>
              <a:t>:</a:t>
            </a:r>
            <a:r>
              <a:rPr lang="ko-KR" altLang="en-US" dirty="0"/>
              <a:t> 최솟값</a:t>
            </a:r>
            <a:endParaRPr lang="en-US" altLang="ko-KR" dirty="0"/>
          </a:p>
          <a:p>
            <a:pPr lvl="2"/>
            <a:r>
              <a:rPr lang="en-US" altLang="ko-KR" dirty="0"/>
              <a:t>max( ) </a:t>
            </a:r>
            <a:r>
              <a:rPr lang="ko-KR" altLang="en-US" dirty="0"/>
              <a:t>함수</a:t>
            </a:r>
            <a:r>
              <a:rPr lang="en-US" altLang="ko-KR" dirty="0"/>
              <a:t>:</a:t>
            </a:r>
            <a:r>
              <a:rPr lang="ko-KR" altLang="en-US" dirty="0"/>
              <a:t> 최댓값</a:t>
            </a:r>
            <a:endParaRPr lang="en-US" altLang="ko-KR" dirty="0"/>
          </a:p>
          <a:p>
            <a:pPr lvl="2"/>
            <a:r>
              <a:rPr lang="en-US" altLang="ko-KR" dirty="0"/>
              <a:t>range( ) </a:t>
            </a:r>
            <a:r>
              <a:rPr lang="ko-KR" altLang="en-US" dirty="0"/>
              <a:t>함수</a:t>
            </a:r>
            <a:r>
              <a:rPr lang="en-US" altLang="ko-KR" dirty="0"/>
              <a:t>:</a:t>
            </a:r>
            <a:r>
              <a:rPr lang="ko-KR" altLang="en-US" dirty="0"/>
              <a:t> 최댓값에서 최솟값의 범위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데이터 관측하기 </a:t>
            </a:r>
            <a:r>
              <a:rPr lang="en-US" altLang="ko-KR" sz="2400" dirty="0"/>
              <a:t>(9)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6E82F6-58E6-42FE-A487-B12C0CE2D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117574"/>
              </p:ext>
            </p:extLst>
          </p:nvPr>
        </p:nvGraphicFramePr>
        <p:xfrm>
          <a:off x="1523999" y="2380298"/>
          <a:ext cx="295299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99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최솟값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최댓값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범위 구하기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min(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max(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range(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B24D0ACB-2441-4CF5-A6AB-B4351B999D82}"/>
              </a:ext>
            </a:extLst>
          </p:cNvPr>
          <p:cNvSpPr/>
          <p:nvPr/>
        </p:nvSpPr>
        <p:spPr>
          <a:xfrm>
            <a:off x="4828523" y="2700338"/>
            <a:ext cx="444500" cy="30480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1F17F-39F3-4DDA-B07F-C8A9255E0F7A}"/>
              </a:ext>
            </a:extLst>
          </p:cNvPr>
          <p:cNvSpPr txBox="1"/>
          <p:nvPr/>
        </p:nvSpPr>
        <p:spPr>
          <a:xfrm>
            <a:off x="5513981" y="2586514"/>
            <a:ext cx="30543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4.3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7.9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4.3 7.9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084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분위수</a:t>
            </a:r>
          </a:p>
          <a:p>
            <a:pPr lvl="2"/>
            <a:r>
              <a:rPr lang="ko-KR" altLang="en-US" dirty="0"/>
              <a:t>분위수</a:t>
            </a:r>
            <a:r>
              <a:rPr lang="en-US" altLang="ko-KR" dirty="0"/>
              <a:t>(quantile):</a:t>
            </a:r>
            <a:r>
              <a:rPr lang="ko-KR" altLang="en-US" dirty="0"/>
              <a:t> 전체 데이터를 크기 순으로 정렬하여 </a:t>
            </a:r>
            <a:r>
              <a:rPr lang="en-US" altLang="ko-KR" dirty="0"/>
              <a:t>n</a:t>
            </a:r>
            <a:r>
              <a:rPr lang="ko-KR" altLang="en-US" dirty="0"/>
              <a:t>개로 나누었을 때 그 경계에 해당하는 값</a:t>
            </a:r>
            <a:endParaRPr lang="en-US" altLang="ko-KR" dirty="0"/>
          </a:p>
          <a:p>
            <a:pPr lvl="2"/>
            <a:r>
              <a:rPr lang="ko-KR" altLang="en-US" dirty="0"/>
              <a:t>사분위수</a:t>
            </a:r>
            <a:r>
              <a:rPr lang="en-US" altLang="ko-KR" dirty="0"/>
              <a:t>(quartile): </a:t>
            </a:r>
            <a:r>
              <a:rPr lang="ko-KR" altLang="en-US" dirty="0"/>
              <a:t>데이터를 </a:t>
            </a:r>
            <a:r>
              <a:rPr lang="en-US" altLang="ko-KR" dirty="0"/>
              <a:t>4</a:t>
            </a:r>
            <a:r>
              <a:rPr lang="ko-KR" altLang="en-US" dirty="0"/>
              <a:t>등분 한 지점의 관측값</a:t>
            </a:r>
            <a:endParaRPr lang="en-US" altLang="ko-KR" dirty="0"/>
          </a:p>
          <a:p>
            <a:pPr lvl="2"/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사분위수</a:t>
            </a:r>
            <a:r>
              <a:rPr lang="en-US" altLang="ko-KR" dirty="0"/>
              <a:t>(Q1): </a:t>
            </a:r>
            <a:r>
              <a:rPr lang="ko-KR" altLang="en-US" dirty="0"/>
              <a:t>제</a:t>
            </a:r>
            <a:r>
              <a:rPr lang="en-US" altLang="ko-KR" dirty="0"/>
              <a:t>0.25</a:t>
            </a:r>
            <a:r>
              <a:rPr lang="ko-KR" altLang="en-US" dirty="0"/>
              <a:t>분위수</a:t>
            </a:r>
            <a:r>
              <a:rPr lang="en-US" altLang="ko-KR" dirty="0"/>
              <a:t>, </a:t>
            </a:r>
            <a:r>
              <a:rPr lang="ko-KR" altLang="en-US" dirty="0"/>
              <a:t>하위 </a:t>
            </a:r>
            <a:r>
              <a:rPr lang="en-US" altLang="ko-KR" dirty="0"/>
              <a:t>25%</a:t>
            </a:r>
            <a:r>
              <a:rPr lang="ko-KR" altLang="en-US" dirty="0"/>
              <a:t>에 해당하는 값</a:t>
            </a:r>
            <a:endParaRPr lang="en-US" altLang="ko-KR" dirty="0"/>
          </a:p>
          <a:p>
            <a:pPr lvl="2"/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사분위수</a:t>
            </a:r>
            <a:r>
              <a:rPr lang="en-US" altLang="ko-KR" dirty="0"/>
              <a:t>(Q2): </a:t>
            </a:r>
            <a:r>
              <a:rPr lang="ko-KR" altLang="en-US" dirty="0"/>
              <a:t>제</a:t>
            </a:r>
            <a:r>
              <a:rPr lang="en-US" altLang="ko-KR" dirty="0"/>
              <a:t>0.50</a:t>
            </a:r>
            <a:r>
              <a:rPr lang="ko-KR" altLang="en-US" dirty="0"/>
              <a:t>분위수</a:t>
            </a:r>
            <a:r>
              <a:rPr lang="en-US" altLang="ko-KR" dirty="0"/>
              <a:t>, 50%</a:t>
            </a:r>
            <a:r>
              <a:rPr lang="ko-KR" altLang="en-US" dirty="0"/>
              <a:t>에 해당하는 값</a:t>
            </a:r>
            <a:endParaRPr lang="en-US" altLang="ko-KR" dirty="0"/>
          </a:p>
          <a:p>
            <a:pPr lvl="2"/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사분위수</a:t>
            </a:r>
            <a:r>
              <a:rPr lang="en-US" altLang="ko-KR" dirty="0"/>
              <a:t>(Q3): </a:t>
            </a:r>
            <a:r>
              <a:rPr lang="ko-KR" altLang="en-US" dirty="0"/>
              <a:t>제</a:t>
            </a:r>
            <a:r>
              <a:rPr lang="en-US" altLang="ko-KR" dirty="0"/>
              <a:t>0.75</a:t>
            </a:r>
            <a:r>
              <a:rPr lang="ko-KR" altLang="en-US" dirty="0"/>
              <a:t>분위수</a:t>
            </a:r>
            <a:r>
              <a:rPr lang="en-US" altLang="ko-KR" dirty="0"/>
              <a:t>, </a:t>
            </a:r>
            <a:r>
              <a:rPr lang="ko-KR" altLang="en-US" dirty="0"/>
              <a:t>하위 </a:t>
            </a:r>
            <a:r>
              <a:rPr lang="en-US" altLang="ko-KR" dirty="0"/>
              <a:t>75% </a:t>
            </a:r>
            <a:r>
              <a:rPr lang="ko-KR" altLang="en-US" dirty="0"/>
              <a:t>혹은 상위 </a:t>
            </a:r>
            <a:r>
              <a:rPr lang="en-US" altLang="ko-KR" dirty="0"/>
              <a:t>25%</a:t>
            </a:r>
            <a:r>
              <a:rPr lang="ko-KR" altLang="en-US" dirty="0"/>
              <a:t>에 해당하는 값</a:t>
            </a:r>
            <a:endParaRPr lang="en-US" altLang="ko-KR" dirty="0"/>
          </a:p>
          <a:p>
            <a:pPr lvl="2"/>
            <a:r>
              <a:rPr lang="ko-KR" altLang="en-US" dirty="0"/>
              <a:t>제</a:t>
            </a:r>
            <a:r>
              <a:rPr lang="en-US" altLang="ko-KR" dirty="0"/>
              <a:t>4</a:t>
            </a:r>
            <a:r>
              <a:rPr lang="ko-KR" altLang="en-US" dirty="0"/>
              <a:t>사분위수</a:t>
            </a:r>
            <a:r>
              <a:rPr lang="en-US" altLang="ko-KR" dirty="0"/>
              <a:t>(Q4): </a:t>
            </a:r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분위수</a:t>
            </a:r>
            <a:r>
              <a:rPr lang="en-US" altLang="ko-KR" dirty="0"/>
              <a:t>, 100%</a:t>
            </a:r>
            <a:r>
              <a:rPr lang="ko-KR" altLang="en-US" dirty="0"/>
              <a:t>에 해당하는 값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데이터 관측하기 </a:t>
            </a:r>
            <a:r>
              <a:rPr lang="en-US" altLang="ko-KR" sz="2400" dirty="0"/>
              <a:t>(10)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BF8E3-0155-42EB-83D7-774C9DD08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1" y="3469945"/>
            <a:ext cx="4267200" cy="26016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757BBC-F39F-41BE-994D-8DF371EB32A0}"/>
              </a:ext>
            </a:extLst>
          </p:cNvPr>
          <p:cNvSpPr txBox="1"/>
          <p:nvPr/>
        </p:nvSpPr>
        <p:spPr>
          <a:xfrm>
            <a:off x="3876676" y="6118073"/>
            <a:ext cx="29813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제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사분위수는 중앙값과 동일</a:t>
            </a:r>
          </a:p>
        </p:txBody>
      </p:sp>
    </p:spTree>
    <p:extLst>
      <p:ext uri="{BB962C8B-B14F-4D97-AF65-F5344CB8AC3E}">
        <p14:creationId xmlns:p14="http://schemas.microsoft.com/office/powerpoint/2010/main" val="2546722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quantile( ) </a:t>
            </a:r>
            <a:r>
              <a:rPr lang="ko-KR" altLang="en-US" dirty="0"/>
              <a:t>함수로 분위수 구하기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데이터를 순서대로 정렬했을 때 하위 </a:t>
            </a:r>
            <a:r>
              <a:rPr lang="en-US" altLang="ko-KR" dirty="0"/>
              <a:t>25%, 50%, 75% </a:t>
            </a:r>
            <a:r>
              <a:rPr lang="ko-KR" altLang="en-US" dirty="0"/>
              <a:t>지점을 </a:t>
            </a:r>
            <a:r>
              <a:rPr lang="en-US" altLang="ko-KR" dirty="0"/>
              <a:t>probs </a:t>
            </a:r>
            <a:r>
              <a:rPr lang="ko-KR" altLang="en-US" dirty="0"/>
              <a:t>옵션에 지정하면 제</a:t>
            </a:r>
            <a:r>
              <a:rPr lang="en-US" altLang="ko-KR" dirty="0"/>
              <a:t>1</a:t>
            </a:r>
            <a:r>
              <a:rPr lang="ko-KR" altLang="en-US" dirty="0"/>
              <a:t>사분위수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사분위수</a:t>
            </a:r>
            <a:r>
              <a:rPr lang="en-US" altLang="ko-KR" dirty="0"/>
              <a:t>, </a:t>
            </a:r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사분위수를 출력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데이터 관측하기 </a:t>
            </a:r>
            <a:r>
              <a:rPr lang="en-US" altLang="ko-KR" sz="2400" dirty="0"/>
              <a:t>(11)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DCDD72-BE7D-4C8A-8652-5F415EEC5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575051"/>
              </p:ext>
            </p:extLst>
          </p:nvPr>
        </p:nvGraphicFramePr>
        <p:xfrm>
          <a:off x="1524000" y="1884998"/>
          <a:ext cx="3835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54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사분위수 구하기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quantile(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사분위수</a:t>
                      </a: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864B79C7-BFC6-4386-9223-8DAD6AA352B3}"/>
              </a:ext>
            </a:extLst>
          </p:cNvPr>
          <p:cNvSpPr/>
          <p:nvPr/>
        </p:nvSpPr>
        <p:spPr>
          <a:xfrm>
            <a:off x="5989287" y="2021526"/>
            <a:ext cx="317500" cy="287338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06D18-CF4F-441B-AE3B-AF63A82C6AEA}"/>
              </a:ext>
            </a:extLst>
          </p:cNvPr>
          <p:cNvSpPr txBox="1"/>
          <p:nvPr/>
        </p:nvSpPr>
        <p:spPr>
          <a:xfrm>
            <a:off x="6746236" y="1885446"/>
            <a:ext cx="2801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0%   25%   50%   75%  100%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4.3   5.1   5.8   6.4   7.9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9676C0-52FE-475A-B351-F7BA39B7F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142364"/>
              </p:ext>
            </p:extLst>
          </p:nvPr>
        </p:nvGraphicFramePr>
        <p:xfrm>
          <a:off x="1521516" y="2884452"/>
          <a:ext cx="546873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873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quantile(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probs = 0.25)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제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사분위수</a:t>
                      </a:r>
                    </a:p>
                  </a:txBody>
                  <a:tcPr marL="261360" marR="110642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155B45-E201-4F4A-A40C-3D178BBC62A0}"/>
              </a:ext>
            </a:extLst>
          </p:cNvPr>
          <p:cNvSpPr/>
          <p:nvPr/>
        </p:nvSpPr>
        <p:spPr>
          <a:xfrm>
            <a:off x="7767514" y="2907921"/>
            <a:ext cx="317500" cy="287338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F9BE9-D831-47A1-9AA4-C75DE9710FC3}"/>
              </a:ext>
            </a:extLst>
          </p:cNvPr>
          <p:cNvSpPr txBox="1"/>
          <p:nvPr/>
        </p:nvSpPr>
        <p:spPr>
          <a:xfrm>
            <a:off x="8368832" y="2764052"/>
            <a:ext cx="1511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25%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5.1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A11710A-1D83-47BC-8592-2D22F3D38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299484"/>
              </p:ext>
            </p:extLst>
          </p:nvPr>
        </p:nvGraphicFramePr>
        <p:xfrm>
          <a:off x="1518515" y="3617604"/>
          <a:ext cx="546873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873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quantile(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probs = 0.50)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제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사분위수</a:t>
                      </a:r>
                    </a:p>
                  </a:txBody>
                  <a:tcPr marL="261360" marR="110642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27" name="Arrow: Right 26">
            <a:extLst>
              <a:ext uri="{FF2B5EF4-FFF2-40B4-BE49-F238E27FC236}">
                <a16:creationId xmlns:a16="http://schemas.microsoft.com/office/drawing/2014/main" id="{3D11287F-4165-43EA-BDD7-79718AFCC9BA}"/>
              </a:ext>
            </a:extLst>
          </p:cNvPr>
          <p:cNvSpPr/>
          <p:nvPr/>
        </p:nvSpPr>
        <p:spPr>
          <a:xfrm>
            <a:off x="7764513" y="3641073"/>
            <a:ext cx="317500" cy="287338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65526C-C654-4595-B83E-4B9EB5AA3570}"/>
              </a:ext>
            </a:extLst>
          </p:cNvPr>
          <p:cNvSpPr txBox="1"/>
          <p:nvPr/>
        </p:nvSpPr>
        <p:spPr>
          <a:xfrm>
            <a:off x="8365831" y="3491266"/>
            <a:ext cx="1511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50%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5.8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BD2913C-481F-41B8-A760-E7361A51D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923070"/>
              </p:ext>
            </p:extLst>
          </p:nvPr>
        </p:nvGraphicFramePr>
        <p:xfrm>
          <a:off x="1518515" y="4403698"/>
          <a:ext cx="546873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873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quantile(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probs = 0.75)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제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사분위수</a:t>
                      </a:r>
                    </a:p>
                  </a:txBody>
                  <a:tcPr marL="261360" marR="110642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C0CBCCF1-76D2-4F76-A3D1-C4690D2DC80A}"/>
              </a:ext>
            </a:extLst>
          </p:cNvPr>
          <p:cNvSpPr/>
          <p:nvPr/>
        </p:nvSpPr>
        <p:spPr>
          <a:xfrm>
            <a:off x="7764513" y="4427167"/>
            <a:ext cx="317500" cy="287338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B80425-A219-4F14-8980-7FAE17399540}"/>
              </a:ext>
            </a:extLst>
          </p:cNvPr>
          <p:cNvSpPr txBox="1"/>
          <p:nvPr/>
        </p:nvSpPr>
        <p:spPr>
          <a:xfrm>
            <a:off x="8365831" y="4312988"/>
            <a:ext cx="1511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75%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6.4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E4C0BC7-19CA-488C-93C7-48AD6F742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364129"/>
              </p:ext>
            </p:extLst>
          </p:nvPr>
        </p:nvGraphicFramePr>
        <p:xfrm>
          <a:off x="1518515" y="5189792"/>
          <a:ext cx="546873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873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quantile(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probs = 0.80) 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제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0.8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분위수</a:t>
                      </a:r>
                    </a:p>
                  </a:txBody>
                  <a:tcPr marL="261360" marR="110642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3" name="Arrow: Right 32">
            <a:extLst>
              <a:ext uri="{FF2B5EF4-FFF2-40B4-BE49-F238E27FC236}">
                <a16:creationId xmlns:a16="http://schemas.microsoft.com/office/drawing/2014/main" id="{C34D1F88-E001-4AD3-B611-E92DAC5C3DDF}"/>
              </a:ext>
            </a:extLst>
          </p:cNvPr>
          <p:cNvSpPr/>
          <p:nvPr/>
        </p:nvSpPr>
        <p:spPr>
          <a:xfrm>
            <a:off x="7764513" y="5213261"/>
            <a:ext cx="317500" cy="287338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C37BE0-6460-48FA-AC81-2C3616271B3A}"/>
              </a:ext>
            </a:extLst>
          </p:cNvPr>
          <p:cNvSpPr txBox="1"/>
          <p:nvPr/>
        </p:nvSpPr>
        <p:spPr>
          <a:xfrm>
            <a:off x="8365831" y="5093144"/>
            <a:ext cx="1511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80%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6.52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230156-026C-418B-8D64-840B5828ED42}"/>
              </a:ext>
            </a:extLst>
          </p:cNvPr>
          <p:cNvSpPr txBox="1"/>
          <p:nvPr/>
        </p:nvSpPr>
        <p:spPr>
          <a:xfrm>
            <a:off x="4850612" y="5859675"/>
            <a:ext cx="25538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하위 </a:t>
            </a:r>
            <a:r>
              <a:rPr lang="en-US" altLang="ko-KR" sz="1400" dirty="0">
                <a:solidFill>
                  <a:srgbClr val="FF0000"/>
                </a:solidFill>
              </a:rPr>
              <a:t>80% </a:t>
            </a:r>
            <a:r>
              <a:rPr lang="ko-KR" altLang="en-US" sz="1400" dirty="0">
                <a:solidFill>
                  <a:srgbClr val="FF0000"/>
                </a:solidFill>
              </a:rPr>
              <a:t>지점의 값을 출력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A669B83-B68D-4F30-B4F9-9045106974A2}"/>
              </a:ext>
            </a:extLst>
          </p:cNvPr>
          <p:cNvCxnSpPr/>
          <p:nvPr/>
        </p:nvCxnSpPr>
        <p:spPr>
          <a:xfrm>
            <a:off x="5989287" y="5556984"/>
            <a:ext cx="0" cy="25200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031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분산과 표준편차</a:t>
            </a:r>
          </a:p>
          <a:p>
            <a:pPr lvl="2"/>
            <a:r>
              <a:rPr lang="ko-KR" altLang="en-US" dirty="0"/>
              <a:t>분산과 표준편차</a:t>
            </a:r>
            <a:r>
              <a:rPr lang="en-US" altLang="ko-KR" dirty="0"/>
              <a:t>: </a:t>
            </a:r>
            <a:r>
              <a:rPr lang="ko-KR" altLang="en-US" dirty="0"/>
              <a:t>데이터가 대푯값에서 어느 정도 흩어져 있는지 산포도를 판단하는 통계량</a:t>
            </a:r>
            <a:endParaRPr lang="en-US" altLang="ko-KR" dirty="0"/>
          </a:p>
          <a:p>
            <a:pPr lvl="2"/>
            <a:r>
              <a:rPr lang="ko-KR" altLang="en-US" dirty="0"/>
              <a:t>분산</a:t>
            </a:r>
            <a:r>
              <a:rPr lang="en-US" altLang="ko-KR" dirty="0"/>
              <a:t>(variance):</a:t>
            </a:r>
            <a:r>
              <a:rPr lang="ko-KR" altLang="en-US" dirty="0"/>
              <a:t> 데이터가 평균으로부터 퍼진 정도를 설명하는 통계량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값이 클수록 평균에서 데이터 값이 퍼진 정도가 넓음</a:t>
            </a:r>
            <a:endParaRPr lang="en-US" altLang="ko-KR" dirty="0"/>
          </a:p>
          <a:p>
            <a:pPr lvl="2"/>
            <a:r>
              <a:rPr lang="ko-KR" altLang="en-US" dirty="0"/>
              <a:t>표준편차</a:t>
            </a:r>
            <a:r>
              <a:rPr lang="en-US" altLang="ko-KR" dirty="0"/>
              <a:t>(standard deviation):</a:t>
            </a:r>
            <a:r>
              <a:rPr lang="ko-KR" altLang="en-US" dirty="0"/>
              <a:t> 데이터 값이 퍼진 정도를 설명하는 통계량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값이 클수록 데이터 값이 넓게 퍼짐을 의미</a:t>
            </a:r>
            <a:endParaRPr lang="en-US" altLang="ko-KR" dirty="0"/>
          </a:p>
          <a:p>
            <a:pPr lvl="2"/>
            <a:r>
              <a:rPr lang="en-US" altLang="ko-KR" dirty="0"/>
              <a:t>var( ) </a:t>
            </a:r>
            <a:r>
              <a:rPr lang="ko-KR" altLang="en-US" dirty="0"/>
              <a:t>함수</a:t>
            </a:r>
            <a:r>
              <a:rPr lang="en-US" altLang="ko-KR" dirty="0"/>
              <a:t>:</a:t>
            </a:r>
            <a:r>
              <a:rPr lang="ko-KR" altLang="en-US" dirty="0"/>
              <a:t> 분산</a:t>
            </a:r>
            <a:endParaRPr lang="en-US" altLang="ko-KR" dirty="0"/>
          </a:p>
          <a:p>
            <a:pPr lvl="2"/>
            <a:r>
              <a:rPr lang="en-US" altLang="ko-KR" dirty="0" err="1"/>
              <a:t>sd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  <a:r>
              <a:rPr lang="en-US" altLang="ko-KR" dirty="0"/>
              <a:t>:</a:t>
            </a:r>
            <a:r>
              <a:rPr lang="ko-KR" altLang="en-US" dirty="0"/>
              <a:t> 표준편차</a:t>
            </a:r>
            <a:endParaRPr lang="en-US" altLang="ko-KR" dirty="0"/>
          </a:p>
          <a:p>
            <a:pPr lvl="2"/>
            <a:r>
              <a:rPr lang="en-US" altLang="ko-KR" dirty="0" err="1"/>
              <a:t>Sepal.Length</a:t>
            </a:r>
            <a:r>
              <a:rPr lang="en-US" altLang="ko-KR" dirty="0"/>
              <a:t> </a:t>
            </a:r>
            <a:r>
              <a:rPr lang="ko-KR" altLang="en-US" dirty="0"/>
              <a:t>변수의 분산과 표준편차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데이터 관측하기 </a:t>
            </a:r>
            <a:r>
              <a:rPr lang="en-US" altLang="ko-KR" sz="2400" dirty="0"/>
              <a:t>(12)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1B70CFDE-4C6F-4D1A-AB34-F0E66CB0E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669617"/>
              </p:ext>
            </p:extLst>
          </p:nvPr>
        </p:nvGraphicFramePr>
        <p:xfrm>
          <a:off x="1524000" y="4041775"/>
          <a:ext cx="2870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분산과 표준편차 구하기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var(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BD8A53BB-9169-4A38-B067-8A8CACAAE589}"/>
              </a:ext>
            </a:extLst>
          </p:cNvPr>
          <p:cNvSpPr/>
          <p:nvPr/>
        </p:nvSpPr>
        <p:spPr>
          <a:xfrm>
            <a:off x="4889500" y="4279900"/>
            <a:ext cx="419100" cy="31750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5BFF50-6963-416E-92B6-4F90BD8896D1}"/>
              </a:ext>
            </a:extLst>
          </p:cNvPr>
          <p:cNvSpPr txBox="1"/>
          <p:nvPr/>
        </p:nvSpPr>
        <p:spPr>
          <a:xfrm>
            <a:off x="5614801" y="4177040"/>
            <a:ext cx="23939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0.6856935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0.8280661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2003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첨도와 왜도</a:t>
            </a:r>
          </a:p>
          <a:p>
            <a:pPr lvl="2"/>
            <a:r>
              <a:rPr lang="ko-KR" altLang="en-US" dirty="0"/>
              <a:t>첨도와 왜도는 데이터의 비대칭도를 파악하는 기술통계량</a:t>
            </a:r>
            <a:endParaRPr lang="en-US" altLang="ko-KR" dirty="0"/>
          </a:p>
          <a:p>
            <a:pPr lvl="2"/>
            <a:r>
              <a:rPr lang="ko-KR" altLang="en-US" dirty="0"/>
              <a:t>첨도</a:t>
            </a:r>
            <a:r>
              <a:rPr lang="en-US" altLang="ko-KR" dirty="0"/>
              <a:t>(kurtosis):</a:t>
            </a:r>
            <a:r>
              <a:rPr lang="ko-KR" altLang="en-US" dirty="0"/>
              <a:t> 데이터 분포가 정규분포 대비 뾰족한 정도를 설명하는 통계량으로 데이터가 어느 정도로 </a:t>
            </a:r>
            <a:br>
              <a:rPr lang="en-US" altLang="ko-KR" dirty="0"/>
            </a:br>
            <a:r>
              <a:rPr lang="ko-KR" altLang="en-US" dirty="0"/>
              <a:t>중심에 몰려 있는지를 파악</a:t>
            </a:r>
            <a:endParaRPr lang="en-US" altLang="ko-KR" dirty="0"/>
          </a:p>
          <a:p>
            <a:pPr lvl="2"/>
            <a:r>
              <a:rPr lang="ko-KR" altLang="en-US" dirty="0"/>
              <a:t>왜도</a:t>
            </a:r>
            <a:r>
              <a:rPr lang="en-US" altLang="ko-KR" dirty="0"/>
              <a:t>(skewness)</a:t>
            </a:r>
            <a:r>
              <a:rPr lang="ko-KR" altLang="en-US" dirty="0"/>
              <a:t>는 데이터 분포의 비대칭성을 설명하는 통계량으로 데이터가 어느 방향으로 치우쳐 있는지 </a:t>
            </a:r>
            <a:br>
              <a:rPr lang="en-US" altLang="ko-KR" dirty="0"/>
            </a:br>
            <a:r>
              <a:rPr lang="ko-KR" altLang="en-US" dirty="0"/>
              <a:t>또는 대칭을 띄고 있는지 파악</a:t>
            </a:r>
            <a:endParaRPr lang="en-US" altLang="ko-KR" dirty="0"/>
          </a:p>
          <a:p>
            <a:pPr lvl="2"/>
            <a:r>
              <a:rPr lang="en-US" altLang="ko-KR" dirty="0" err="1"/>
              <a:t>kurtosi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첨도</a:t>
            </a:r>
            <a:br>
              <a:rPr lang="en-US" altLang="ko-KR" dirty="0"/>
            </a:b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skew( )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왜도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데이터 관측하기 </a:t>
            </a:r>
            <a:r>
              <a:rPr lang="en-US" altLang="ko-KR" sz="2400" dirty="0"/>
              <a:t>(13)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4D9A46-C8DB-4D7A-A73A-E0ACE164A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473" y="3113783"/>
            <a:ext cx="4958357" cy="11602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50EB4F-0EE3-44D3-A9CA-C2FF8CF49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386" y="4777420"/>
            <a:ext cx="4914901" cy="11776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8F480A-ED12-4D2D-B70C-DEBB57B971A0}"/>
              </a:ext>
            </a:extLst>
          </p:cNvPr>
          <p:cNvSpPr txBox="1"/>
          <p:nvPr/>
        </p:nvSpPr>
        <p:spPr>
          <a:xfrm>
            <a:off x="4447473" y="6009675"/>
            <a:ext cx="49583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        왜도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&lt; 0                          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왜도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= 0                       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왜도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&gt; 0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9C3104-9B1E-4B3C-919C-E2B9ADCDE4F2}"/>
              </a:ext>
            </a:extLst>
          </p:cNvPr>
          <p:cNvSpPr txBox="1"/>
          <p:nvPr/>
        </p:nvSpPr>
        <p:spPr>
          <a:xfrm>
            <a:off x="4447473" y="4433941"/>
            <a:ext cx="49583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          첨도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&gt; 0                         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첨도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= 0                              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첨도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&lt; 0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76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첨도와 왜도 함수를 사용하려면 </a:t>
            </a:r>
            <a:r>
              <a:rPr lang="en-US" altLang="ko-KR" dirty="0"/>
              <a:t>psych </a:t>
            </a:r>
            <a:r>
              <a:rPr lang="ko-KR" altLang="en-US" dirty="0"/>
              <a:t>패키지가 필요</a:t>
            </a:r>
            <a:endParaRPr lang="en-US" altLang="ko-KR" dirty="0"/>
          </a:p>
          <a:p>
            <a:pPr lvl="2"/>
            <a:r>
              <a:rPr lang="ko-KR" altLang="en-US" dirty="0"/>
              <a:t>패키지를 설치하고 로드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Sepal.Length</a:t>
            </a:r>
            <a:r>
              <a:rPr lang="en-US" altLang="ko-KR" dirty="0"/>
              <a:t> </a:t>
            </a:r>
            <a:r>
              <a:rPr lang="ko-KR" altLang="en-US" dirty="0"/>
              <a:t>변수의 첨도와 왜도를 구하기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데이터 관측하기 </a:t>
            </a:r>
            <a:r>
              <a:rPr lang="en-US" altLang="ko-KR" sz="2400" dirty="0"/>
              <a:t>(14)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FA6147C-9F7A-4A84-AA1F-28507EE02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394032"/>
              </p:ext>
            </p:extLst>
          </p:nvPr>
        </p:nvGraphicFramePr>
        <p:xfrm>
          <a:off x="1524000" y="1527175"/>
          <a:ext cx="312519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519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psych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패키지 설치 및 로드하기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install.packages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("psych")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library(psych)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A00E99E-2C90-4397-9855-874875705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126541"/>
              </p:ext>
            </p:extLst>
          </p:nvPr>
        </p:nvGraphicFramePr>
        <p:xfrm>
          <a:off x="1524000" y="2970862"/>
          <a:ext cx="2870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첨도와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왜도 구하기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kurtosi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skew(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FC87C3B2-1CF3-4F25-A665-45EB82325134}"/>
              </a:ext>
            </a:extLst>
          </p:cNvPr>
          <p:cNvSpPr/>
          <p:nvPr/>
        </p:nvSpPr>
        <p:spPr>
          <a:xfrm>
            <a:off x="4724400" y="3188117"/>
            <a:ext cx="419100" cy="297009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8940BE-8931-4489-8BA0-3D67AB2D042B}"/>
              </a:ext>
            </a:extLst>
          </p:cNvPr>
          <p:cNvSpPr txBox="1"/>
          <p:nvPr/>
        </p:nvSpPr>
        <p:spPr>
          <a:xfrm>
            <a:off x="5431185" y="3131239"/>
            <a:ext cx="20272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-0.6058125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0.3086407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6599AC-7D94-4E29-A8DB-C8096E54607A}"/>
              </a:ext>
            </a:extLst>
          </p:cNvPr>
          <p:cNvSpPr txBox="1"/>
          <p:nvPr/>
        </p:nvSpPr>
        <p:spPr>
          <a:xfrm>
            <a:off x="4933950" y="3896204"/>
            <a:ext cx="61087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첨도는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-0.6058125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로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보다 작으므로 데이터가 정규분포 대비 완만한 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분포를 띄고 있음을 의미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왜도는 양수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0.3086407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로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보다 크므로 오른쪽으로 긴 꼬리를 가지는 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분포 형태를 가짐</a:t>
            </a:r>
          </a:p>
        </p:txBody>
      </p:sp>
    </p:spTree>
    <p:extLst>
      <p:ext uri="{BB962C8B-B14F-4D97-AF65-F5344CB8AC3E}">
        <p14:creationId xmlns:p14="http://schemas.microsoft.com/office/powerpoint/2010/main" val="3291455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59963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 빈도분석하기</a:t>
            </a:r>
          </a:p>
          <a:p>
            <a:pPr lvl="2"/>
            <a:r>
              <a:rPr lang="ko-KR" altLang="en-US" dirty="0"/>
              <a:t>빈도분석</a:t>
            </a:r>
            <a:r>
              <a:rPr lang="en-US" altLang="ko-KR" dirty="0"/>
              <a:t>(frequency analysis):</a:t>
            </a:r>
            <a:r>
              <a:rPr lang="ko-KR" altLang="en-US" dirty="0"/>
              <a:t> 데이터의 항목별 빈도 및 빈도 비율을 나타내는 방법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빈도분석에는 주로 </a:t>
            </a:r>
            <a:r>
              <a:rPr lang="en-US" altLang="ko-KR" dirty="0" err="1"/>
              <a:t>freq</a:t>
            </a:r>
            <a:r>
              <a:rPr lang="en-US" altLang="ko-KR" dirty="0"/>
              <a:t>( ) </a:t>
            </a:r>
            <a:r>
              <a:rPr lang="ko-KR" altLang="en-US" dirty="0"/>
              <a:t>함수를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freq</a:t>
            </a:r>
            <a:r>
              <a:rPr lang="en-US" altLang="ko-KR" dirty="0"/>
              <a:t>( ) </a:t>
            </a:r>
            <a:r>
              <a:rPr lang="ko-KR" altLang="en-US" dirty="0"/>
              <a:t>함수는 </a:t>
            </a:r>
            <a:r>
              <a:rPr lang="en-US" altLang="ko-KR" dirty="0" err="1"/>
              <a:t>descr</a:t>
            </a:r>
            <a:r>
              <a:rPr lang="en-US" altLang="ko-KR" dirty="0"/>
              <a:t> </a:t>
            </a:r>
            <a:r>
              <a:rPr lang="ko-KR" altLang="en-US" dirty="0"/>
              <a:t>패키지에 포함</a:t>
            </a:r>
            <a:r>
              <a:rPr lang="en-US" altLang="ko-KR" dirty="0"/>
              <a:t>,</a:t>
            </a:r>
            <a:r>
              <a:rPr lang="ko-KR" altLang="en-US" dirty="0"/>
              <a:t> 패키지를 설치하고 로드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iris </a:t>
            </a:r>
            <a:r>
              <a:rPr lang="ko-KR" altLang="en-US" dirty="0"/>
              <a:t>데이터 세트 </a:t>
            </a:r>
            <a:r>
              <a:rPr lang="en-US" altLang="ko-KR" dirty="0" err="1"/>
              <a:t>Sepal.Length</a:t>
            </a:r>
            <a:r>
              <a:rPr lang="en-US" altLang="ko-KR" dirty="0"/>
              <a:t> </a:t>
            </a:r>
            <a:r>
              <a:rPr lang="ko-KR" altLang="en-US" dirty="0"/>
              <a:t>변수 빈도분석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받침 길이의 데이터 빈도와 분포를 확인하고 빈도분석 결과를 </a:t>
            </a:r>
            <a:r>
              <a:rPr lang="en-US" altLang="ko-KR" dirty="0" err="1"/>
              <a:t>freq_test</a:t>
            </a:r>
            <a:r>
              <a:rPr lang="ko-KR" altLang="en-US" dirty="0"/>
              <a:t>에 할당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plot = F </a:t>
            </a:r>
            <a:r>
              <a:rPr lang="ko-KR" altLang="en-US" dirty="0"/>
              <a:t>옵션</a:t>
            </a:r>
            <a:r>
              <a:rPr lang="en-US" altLang="ko-KR" dirty="0"/>
              <a:t>:</a:t>
            </a:r>
            <a:r>
              <a:rPr lang="ko-KR" altLang="en-US" dirty="0"/>
              <a:t> 막대 그래프 출력을 제외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4-2</a:t>
            </a:r>
            <a:r>
              <a:rPr lang="ko-KR" altLang="en-US" dirty="0"/>
              <a:t> 데이터 관측하기 </a:t>
            </a:r>
            <a:r>
              <a:rPr lang="en-US" altLang="ko-KR" sz="2400" dirty="0"/>
              <a:t>(15)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A00E99E-2C90-4397-9855-874875705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378370"/>
              </p:ext>
            </p:extLst>
          </p:nvPr>
        </p:nvGraphicFramePr>
        <p:xfrm>
          <a:off x="1524000" y="1878662"/>
          <a:ext cx="2870200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49C2B0E-75BF-42B0-A6E1-8B1E9E788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22911"/>
              </p:ext>
            </p:extLst>
          </p:nvPr>
        </p:nvGraphicFramePr>
        <p:xfrm>
          <a:off x="1524000" y="2605448"/>
          <a:ext cx="319050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050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b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descr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패키지 설치 및 로드하기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install.packages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descr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library(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descr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13D2386-3839-4B98-A382-96175D467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99943"/>
              </p:ext>
            </p:extLst>
          </p:nvPr>
        </p:nvGraphicFramePr>
        <p:xfrm>
          <a:off x="1523999" y="4485048"/>
          <a:ext cx="462148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148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빈도분석하기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freq_test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freq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plot = F)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freq_test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3417AA29-7AEC-4C50-9711-B96629EF7F99}"/>
              </a:ext>
            </a:extLst>
          </p:cNvPr>
          <p:cNvSpPr/>
          <p:nvPr/>
        </p:nvSpPr>
        <p:spPr>
          <a:xfrm>
            <a:off x="6581518" y="4705732"/>
            <a:ext cx="381000" cy="290152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87CDB4-755A-449D-BCDB-766BEAA962C5}"/>
              </a:ext>
            </a:extLst>
          </p:cNvPr>
          <p:cNvSpPr txBox="1"/>
          <p:nvPr/>
        </p:nvSpPr>
        <p:spPr>
          <a:xfrm>
            <a:off x="7287060" y="4485048"/>
            <a:ext cx="3857933" cy="203132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iris$Sepal.Length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       Frequency     Percent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4.3                  1 	0.6667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4.4                  3  	2.0000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4.5                  1  	0.6667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...(</a:t>
            </a:r>
            <a:r>
              <a:rPr lang="ko-KR" altLang="en-US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중략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)...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7.7 	    4	 2.6667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7.9 	    1  	 0.6667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Total 	   150	 100.0000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98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ko-Kore-KR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CHAPTER 04: </a:t>
            </a:r>
            <a:r>
              <a:rPr lang="ko-KR" altLang="en-US" dirty="0"/>
              <a:t>데이터 다루기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dirty="0"/>
              <a:t>SECTION 4-1 </a:t>
            </a:r>
            <a:r>
              <a:rPr lang="ko-KR" altLang="en-US" dirty="0"/>
              <a:t>데이터 수집하기</a:t>
            </a:r>
            <a:endParaRPr lang="en-US" altLang="ko-KR" dirty="0"/>
          </a:p>
          <a:p>
            <a:r>
              <a:rPr lang="en-US" altLang="ko-KR" dirty="0"/>
              <a:t>SECTION 4-2 </a:t>
            </a:r>
            <a:r>
              <a:rPr lang="ko-KR" altLang="en-US" dirty="0"/>
              <a:t>데이터 관측하기</a:t>
            </a:r>
            <a:endParaRPr lang="en-US" altLang="ko-KR" dirty="0"/>
          </a:p>
          <a:p>
            <a:r>
              <a:rPr lang="en-US" altLang="ko-KR" dirty="0"/>
              <a:t>SECTION 4-3 </a:t>
            </a:r>
            <a:r>
              <a:rPr lang="ko-KR" altLang="en-US" dirty="0"/>
              <a:t>데이터 탐색하기</a:t>
            </a:r>
            <a:endParaRPr lang="en-US" altLang="ko-KR" dirty="0"/>
          </a:p>
        </p:txBody>
      </p:sp>
      <p:sp>
        <p:nvSpPr>
          <p:cNvPr id="12" name="바닥글 개체 틀 36">
            <a:extLst>
              <a:ext uri="{FF2B5EF4-FFF2-40B4-BE49-F238E27FC236}">
                <a16:creationId xmlns:a16="http://schemas.microsoft.com/office/drawing/2014/main" id="{8D9C2507-1000-48C0-BCD3-1F511BF9F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98318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6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1" dirty="0">
                <a:solidFill>
                  <a:srgbClr val="000000"/>
                </a:solidFill>
                <a:latin typeface="YoonV YoonMyungjo100Std_OTF"/>
              </a:rPr>
              <a:t>데이터 요약</a:t>
            </a:r>
            <a: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YoonV YoonMyungjo100Std_OTF"/>
              </a:rPr>
              <a:t>데이터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구조를 한눈에 확인하거나 데이터 일부 값을 확인하는 것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기술통계량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데이터를 요약한 대푯값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데이터를 의미 있는 수치로 요약하여 데이터 특성을 파악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평균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데이터를 모두 더한 후 개수로 나눈 값</a:t>
            </a:r>
            <a:b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중앙값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데이터를 크기 순으로 정렬했을 때 가운데에 있는 값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분산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데이터가 평균으로부터 퍼진 정도를 설명하는 통계량</a:t>
            </a:r>
            <a:b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표준편차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데이터 값이 퍼진 정도를 설명하는 통계량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첨도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데이터 분포가 정규분포 대비 뽀족한 정도를 설명하는 통계량 </a:t>
            </a:r>
            <a:br>
              <a:rPr lang="en-US" altLang="ko-KR" sz="1600" dirty="0">
                <a:solidFill>
                  <a:srgbClr val="000000"/>
                </a:solidFill>
                <a:latin typeface="YoonV YoonMyungjo100Std_OTF"/>
              </a:rPr>
            </a:br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왜도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데이터 분포의 비대칭 정도를 설명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데이터 분포를 파악할 때는 데이터 빈도 및 빈도 비율을 나타내는빈도분석을 수행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</p:txBody>
      </p:sp>
    </p:spTree>
    <p:extLst>
      <p:ext uri="{BB962C8B-B14F-4D97-AF65-F5344CB8AC3E}">
        <p14:creationId xmlns:p14="http://schemas.microsoft.com/office/powerpoint/2010/main" val="1578883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표로 정리하는 핵심 함수</a:t>
            </a:r>
            <a:endParaRPr lang="en-US" altLang="ko-KR" sz="18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0B7E955-212E-43B6-A918-9A8A93382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03131"/>
              </p:ext>
            </p:extLst>
          </p:nvPr>
        </p:nvGraphicFramePr>
        <p:xfrm>
          <a:off x="1524000" y="1359829"/>
          <a:ext cx="812800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9712">
                  <a:extLst>
                    <a:ext uri="{9D8B030D-6E8A-4147-A177-3AD203B41FA5}">
                      <a16:colId xmlns:a16="http://schemas.microsoft.com/office/drawing/2014/main" val="3925616881"/>
                    </a:ext>
                  </a:extLst>
                </a:gridCol>
                <a:gridCol w="6368288">
                  <a:extLst>
                    <a:ext uri="{9D8B030D-6E8A-4147-A177-3AD203B41FA5}">
                      <a16:colId xmlns:a16="http://schemas.microsoft.com/office/drawing/2014/main" val="291175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함수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37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data(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R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내장 데이터 세트를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26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str(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데이터 구조를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7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ncol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데이터 프레임 컬럼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열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)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개수를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908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nrow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데이터 프레임 관측치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행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)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개수를 확인합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637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dim(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데이터 프레임 컬럼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열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의 개수와 행 개수를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046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ls(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데이터 컬럼명을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384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head(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데이터 앞부분을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520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tail(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데이터 뒷부분을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5734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mean(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평균을 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595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median(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중앙값을 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9141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0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마무리③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표로 정리하는 핵심 함수</a:t>
            </a:r>
            <a:endParaRPr lang="en-US" altLang="ko-KR" sz="18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0B7E955-212E-43B6-A918-9A8A93382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647513"/>
              </p:ext>
            </p:extLst>
          </p:nvPr>
        </p:nvGraphicFramePr>
        <p:xfrm>
          <a:off x="1524000" y="1359829"/>
          <a:ext cx="8128000" cy="370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9712">
                  <a:extLst>
                    <a:ext uri="{9D8B030D-6E8A-4147-A177-3AD203B41FA5}">
                      <a16:colId xmlns:a16="http://schemas.microsoft.com/office/drawing/2014/main" val="3925616881"/>
                    </a:ext>
                  </a:extLst>
                </a:gridCol>
                <a:gridCol w="6368288">
                  <a:extLst>
                    <a:ext uri="{9D8B030D-6E8A-4147-A177-3AD203B41FA5}">
                      <a16:colId xmlns:a16="http://schemas.microsoft.com/office/drawing/2014/main" val="291175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함수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37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min(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최솟값을 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26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max(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최댓값을 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7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range(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최솟값과 최댓값 범위를 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908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quantile(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분위수를 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637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분산을 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046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sd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표준편차를 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384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kurtosi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[psych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첨도를 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520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skew(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[psych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왜도를 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5734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</a:t>
                      </a:r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descr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빈도를 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5951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58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마무리④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확인 문제</a:t>
            </a:r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/>
              <a:t>다음 코드의 빈칸을 채워서 </a:t>
            </a:r>
            <a:r>
              <a:rPr lang="en-US" altLang="ko-KR" dirty="0"/>
              <a:t>iris </a:t>
            </a:r>
            <a:r>
              <a:rPr lang="ko-KR" altLang="en-US" dirty="0"/>
              <a:t>데이터 세트를 불러오는 코드 완성하기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iris </a:t>
            </a:r>
            <a:r>
              <a:rPr lang="ko-KR" altLang="en-US" dirty="0"/>
              <a:t>데이터 세트의 컬럼명을 확인하고 관측치 개수를 구하는 코드를 작성하여 실행 결과처럼 출력하기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ko-KR" sz="18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다음 빈칸을 채워서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</a:rPr>
              <a:t>iris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데이터 세트의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ITC Garamond Std Lt"/>
              </a:rPr>
              <a:t>Sepal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.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ITC Garamond Std Lt"/>
              </a:rPr>
              <a:t>Length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</a:rPr>
              <a:t>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변수의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</a:rPr>
              <a:t>1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사분위수와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ITC Garamond Std Lt"/>
              </a:rPr>
              <a:t>4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사분위수를 구하는 코드를 </a:t>
            </a:r>
            <a:b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</a:b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완성하기</a:t>
            </a:r>
            <a:endParaRPr lang="ko-KR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E60B677-DB88-4616-B126-A62F7DACD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305849"/>
              </p:ext>
            </p:extLst>
          </p:nvPr>
        </p:nvGraphicFramePr>
        <p:xfrm>
          <a:off x="1394985" y="1713655"/>
          <a:ext cx="209913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13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                           (iris)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92C5A3A-180D-4C47-A199-C62BC0A16825}"/>
              </a:ext>
            </a:extLst>
          </p:cNvPr>
          <p:cNvSpPr/>
          <p:nvPr/>
        </p:nvSpPr>
        <p:spPr>
          <a:xfrm>
            <a:off x="1554536" y="1756327"/>
            <a:ext cx="1224000" cy="2194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D19C91B-1764-4794-8A39-EB4EF84C7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067796"/>
              </p:ext>
            </p:extLst>
          </p:nvPr>
        </p:nvGraphicFramePr>
        <p:xfrm>
          <a:off x="1394985" y="3130453"/>
          <a:ext cx="209913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13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                           (iris)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                           (iris)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7C5CCC86-9C9C-4CD8-BDB1-4E381C9C483B}"/>
              </a:ext>
            </a:extLst>
          </p:cNvPr>
          <p:cNvSpPr/>
          <p:nvPr/>
        </p:nvSpPr>
        <p:spPr>
          <a:xfrm>
            <a:off x="1554536" y="3173125"/>
            <a:ext cx="1224000" cy="2194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9998ED-4C6F-49CF-9F36-7546A9DC9AC4}"/>
              </a:ext>
            </a:extLst>
          </p:cNvPr>
          <p:cNvSpPr/>
          <p:nvPr/>
        </p:nvSpPr>
        <p:spPr>
          <a:xfrm>
            <a:off x="1554536" y="3403945"/>
            <a:ext cx="1224000" cy="2194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7E557E-82A4-40B4-9CC4-F1B66678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348" y="3817102"/>
            <a:ext cx="6929317" cy="1067579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1104DCF-88B0-4CFC-87A1-1245B37A6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844362"/>
              </p:ext>
            </p:extLst>
          </p:nvPr>
        </p:nvGraphicFramePr>
        <p:xfrm>
          <a:off x="1394985" y="5819067"/>
          <a:ext cx="464252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252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                             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                                    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                             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                                    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D008D440-F894-4B5A-8D80-1DE7FF095D03}"/>
              </a:ext>
            </a:extLst>
          </p:cNvPr>
          <p:cNvSpPr/>
          <p:nvPr/>
        </p:nvSpPr>
        <p:spPr>
          <a:xfrm>
            <a:off x="1554537" y="5858691"/>
            <a:ext cx="1224000" cy="2194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8066C2-5536-4CF1-B211-BBB9A764699E}"/>
              </a:ext>
            </a:extLst>
          </p:cNvPr>
          <p:cNvSpPr/>
          <p:nvPr/>
        </p:nvSpPr>
        <p:spPr>
          <a:xfrm>
            <a:off x="1554537" y="6101845"/>
            <a:ext cx="1224000" cy="2194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8B2F4E-2909-47F7-BF3D-B787C2B04EAA}"/>
              </a:ext>
            </a:extLst>
          </p:cNvPr>
          <p:cNvSpPr/>
          <p:nvPr/>
        </p:nvSpPr>
        <p:spPr>
          <a:xfrm>
            <a:off x="4501953" y="5858691"/>
            <a:ext cx="1224000" cy="2194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56EB0E-0BB8-46FB-B061-1A9F8A55A3E0}"/>
              </a:ext>
            </a:extLst>
          </p:cNvPr>
          <p:cNvSpPr/>
          <p:nvPr/>
        </p:nvSpPr>
        <p:spPr>
          <a:xfrm>
            <a:off x="4501953" y="6101845"/>
            <a:ext cx="1224000" cy="2194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6451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59963"/>
          </a:xfrm>
        </p:spPr>
        <p:txBody>
          <a:bodyPr>
            <a:normAutofit/>
          </a:bodyPr>
          <a:lstStyle/>
          <a:p>
            <a:r>
              <a:rPr lang="ko-KR" altLang="en-US" dirty="0"/>
              <a:t>막대 그래프 그리기</a:t>
            </a:r>
          </a:p>
          <a:p>
            <a:pPr lvl="2"/>
            <a:r>
              <a:rPr lang="ko-KR" altLang="en-US" dirty="0"/>
              <a:t>막대 그래프는 범주형 데이터의 수량이 많고 적음을 나타낼 때 적합</a:t>
            </a:r>
            <a:r>
              <a:rPr lang="en-US" altLang="ko-KR" dirty="0"/>
              <a:t>, </a:t>
            </a:r>
            <a:r>
              <a:rPr lang="ko-KR" altLang="en-US" dirty="0"/>
              <a:t>각 항목의 수량을 빠르게 파악할 수 있음</a:t>
            </a:r>
            <a:endParaRPr lang="en-US" altLang="ko-KR" dirty="0"/>
          </a:p>
          <a:p>
            <a:pPr lvl="2"/>
            <a:r>
              <a:rPr lang="en-US" altLang="ko-KR" dirty="0" err="1"/>
              <a:t>freq</a:t>
            </a:r>
            <a:r>
              <a:rPr lang="en-US" altLang="ko-KR" dirty="0"/>
              <a:t>( ) </a:t>
            </a:r>
            <a:r>
              <a:rPr lang="ko-KR" altLang="en-US" dirty="0"/>
              <a:t>함수에 </a:t>
            </a:r>
            <a:r>
              <a:rPr lang="en-US" altLang="ko-KR" dirty="0"/>
              <a:t>plot </a:t>
            </a:r>
            <a:r>
              <a:rPr lang="ko-KR" altLang="en-US" dirty="0"/>
              <a:t>옵션을 설정하여 막대 그래프를 출력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freq</a:t>
            </a:r>
            <a:r>
              <a:rPr lang="en-US" altLang="ko-KR" dirty="0"/>
              <a:t>( ) </a:t>
            </a:r>
            <a:r>
              <a:rPr lang="ko-KR" altLang="en-US" dirty="0"/>
              <a:t>함수는 </a:t>
            </a:r>
            <a:r>
              <a:rPr lang="en-US" altLang="ko-KR" dirty="0" err="1"/>
              <a:t>descr</a:t>
            </a:r>
            <a:r>
              <a:rPr lang="en-US" altLang="ko-KR" dirty="0"/>
              <a:t> </a:t>
            </a:r>
            <a:r>
              <a:rPr lang="ko-KR" altLang="en-US" dirty="0"/>
              <a:t>패키지에 포함되어 있으므로 먼저 패키지를 설치하고 로드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readxl</a:t>
            </a:r>
            <a:r>
              <a:rPr lang="en-US" altLang="ko-KR" dirty="0"/>
              <a:t> </a:t>
            </a:r>
            <a:r>
              <a:rPr lang="ko-KR" altLang="en-US" dirty="0"/>
              <a:t>패키지를 로드하여 엑셀 파일 </a:t>
            </a:r>
            <a:r>
              <a:rPr lang="en-US" altLang="ko-KR" dirty="0"/>
              <a:t>Sample1.xlsx</a:t>
            </a:r>
            <a:r>
              <a:rPr lang="ko-KR" altLang="en-US" dirty="0"/>
              <a:t>을 </a:t>
            </a:r>
            <a:r>
              <a:rPr lang="en-US" altLang="ko-KR" dirty="0"/>
              <a:t>exdata1 </a:t>
            </a:r>
            <a:r>
              <a:rPr lang="ko-KR" altLang="en-US" dirty="0"/>
              <a:t>테이블로 저장하고 내용을 확인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4-3</a:t>
            </a:r>
            <a:r>
              <a:rPr lang="ko-KR" altLang="en-US" dirty="0"/>
              <a:t> 데이터 탐색하기 </a:t>
            </a:r>
            <a:r>
              <a:rPr lang="en-US" altLang="ko-KR" sz="2400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49C2B0E-75BF-42B0-A6E1-8B1E9E788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38289"/>
              </p:ext>
            </p:extLst>
          </p:nvPr>
        </p:nvGraphicFramePr>
        <p:xfrm>
          <a:off x="1524000" y="1957748"/>
          <a:ext cx="4824413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freq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plot =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main = '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그래프 제목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')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04E6C95-D650-4E69-9E59-5A5F3BFEE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19825"/>
              </p:ext>
            </p:extLst>
          </p:nvPr>
        </p:nvGraphicFramePr>
        <p:xfrm>
          <a:off x="1524000" y="2668817"/>
          <a:ext cx="482441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en-US" altLang="ko-KR" sz="1400" b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descr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패키지 설치 및 로드하기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install.packages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descr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library(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descr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4E2B08C-C511-4F8C-BB0A-BB5C2CC9C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999016"/>
              </p:ext>
            </p:extLst>
          </p:nvPr>
        </p:nvGraphicFramePr>
        <p:xfrm>
          <a:off x="1523999" y="3806606"/>
          <a:ext cx="482441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41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library(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readxl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exdata1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read_excel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("C:/Rstudy/Sample1.xlsx")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exdata1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7FEE98E-3A57-4A2B-B0A3-AD93D49B8569}"/>
              </a:ext>
            </a:extLst>
          </p:cNvPr>
          <p:cNvSpPr txBox="1"/>
          <p:nvPr/>
        </p:nvSpPr>
        <p:spPr>
          <a:xfrm>
            <a:off x="4254087" y="3799796"/>
            <a:ext cx="6108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read.excel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()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함수가 있는 </a:t>
            </a:r>
            <a:r>
              <a:rPr lang="en-US" altLang="ko-KR" sz="1400" dirty="0" err="1">
                <a:solidFill>
                  <a:schemeClr val="accent1">
                    <a:lumMod val="50000"/>
                  </a:schemeClr>
                </a:solidFill>
              </a:rPr>
              <a:t>readxl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패키지를 로드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082F51-F8EA-467D-B7F5-5C617FAF62BB}"/>
              </a:ext>
            </a:extLst>
          </p:cNvPr>
          <p:cNvCxnSpPr/>
          <p:nvPr/>
        </p:nvCxnSpPr>
        <p:spPr>
          <a:xfrm>
            <a:off x="3456333" y="3911600"/>
            <a:ext cx="607667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8F9A641-E58E-423B-BD2E-3828AE64E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00"/>
          <a:stretch/>
        </p:blipFill>
        <p:spPr>
          <a:xfrm>
            <a:off x="2454893" y="4814810"/>
            <a:ext cx="6680200" cy="1382282"/>
          </a:xfrm>
          <a:prstGeom prst="rect">
            <a:avLst/>
          </a:prstGeom>
        </p:spPr>
      </p:pic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B70A0822-EFA7-4F6A-BFBA-3B52F008C5EA}"/>
              </a:ext>
            </a:extLst>
          </p:cNvPr>
          <p:cNvSpPr/>
          <p:nvPr/>
        </p:nvSpPr>
        <p:spPr>
          <a:xfrm rot="5400000">
            <a:off x="1744560" y="4805277"/>
            <a:ext cx="482600" cy="415140"/>
          </a:xfrm>
          <a:prstGeom prst="bentUp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9800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59963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정상적으로 데이터가 출력되는 것을 확인한 후 </a:t>
            </a:r>
            <a:r>
              <a:rPr lang="en-US" altLang="ko-KR" dirty="0"/>
              <a:t>SEX </a:t>
            </a:r>
            <a:r>
              <a:rPr lang="ko-KR" altLang="en-US" dirty="0"/>
              <a:t>변수 빈도 분포를 출력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freq</a:t>
            </a:r>
            <a:r>
              <a:rPr lang="en-US" altLang="ko-KR" dirty="0"/>
              <a:t>( ) </a:t>
            </a:r>
            <a:r>
              <a:rPr lang="ko-KR" altLang="en-US" dirty="0"/>
              <a:t>함수에 </a:t>
            </a:r>
            <a:r>
              <a:rPr lang="en-US" altLang="ko-KR" dirty="0"/>
              <a:t>plot = T </a:t>
            </a:r>
            <a:r>
              <a:rPr lang="ko-KR" altLang="en-US" dirty="0"/>
              <a:t>옵션을 설정하고 </a:t>
            </a:r>
            <a:r>
              <a:rPr lang="en-US" altLang="ko-KR" dirty="0"/>
              <a:t>main </a:t>
            </a:r>
            <a:r>
              <a:rPr lang="ko-KR" altLang="en-US" dirty="0"/>
              <a:t>옵션에는 그래프 제목을 기입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4-3</a:t>
            </a:r>
            <a:r>
              <a:rPr lang="ko-KR" altLang="en-US" dirty="0"/>
              <a:t> 데이터 탐색하기 </a:t>
            </a:r>
            <a:r>
              <a:rPr lang="en-US" altLang="ko-KR" sz="2400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4E2B08C-C511-4F8C-BB0A-BB5C2CC9C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77468"/>
              </p:ext>
            </p:extLst>
          </p:nvPr>
        </p:nvGraphicFramePr>
        <p:xfrm>
          <a:off x="1524000" y="1545572"/>
          <a:ext cx="444420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420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막대 그래프 그리기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freq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(exdata1$SEX, plot = T, main = '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성별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barplot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)')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7FEE98E-3A57-4A2B-B0A3-AD93D49B8569}"/>
              </a:ext>
            </a:extLst>
          </p:cNvPr>
          <p:cNvSpPr txBox="1"/>
          <p:nvPr/>
        </p:nvSpPr>
        <p:spPr>
          <a:xfrm>
            <a:off x="3713163" y="2061474"/>
            <a:ext cx="2635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exdata1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의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SEX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변수를 지정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21538DE-302F-47EA-8DE4-8718936DF201}"/>
              </a:ext>
            </a:extLst>
          </p:cNvPr>
          <p:cNvSpPr/>
          <p:nvPr/>
        </p:nvSpPr>
        <p:spPr>
          <a:xfrm>
            <a:off x="2888458" y="1996720"/>
            <a:ext cx="838200" cy="241300"/>
          </a:xfrm>
          <a:custGeom>
            <a:avLst/>
            <a:gdLst>
              <a:gd name="connsiteX0" fmla="*/ 0 w 838200"/>
              <a:gd name="connsiteY0" fmla="*/ 0 h 241300"/>
              <a:gd name="connsiteX1" fmla="*/ 0 w 838200"/>
              <a:gd name="connsiteY1" fmla="*/ 241300 h 241300"/>
              <a:gd name="connsiteX2" fmla="*/ 838200 w 838200"/>
              <a:gd name="connsiteY2" fmla="*/ 24130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241300">
                <a:moveTo>
                  <a:pt x="0" y="0"/>
                </a:moveTo>
                <a:lnTo>
                  <a:pt x="0" y="241300"/>
                </a:lnTo>
                <a:lnTo>
                  <a:pt x="838200" y="241300"/>
                </a:ln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BF80FA-B050-488D-882F-D0B0B74C73DE}"/>
              </a:ext>
            </a:extLst>
          </p:cNvPr>
          <p:cNvSpPr txBox="1"/>
          <p:nvPr/>
        </p:nvSpPr>
        <p:spPr>
          <a:xfrm>
            <a:off x="7021512" y="1437441"/>
            <a:ext cx="40522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exdata1$SEX</a:t>
            </a:r>
          </a:p>
          <a:p>
            <a:pPr defTabSz="533400"/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 	Frequency Percent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F	   12	  60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M 	    8 	  40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Total	   20     100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DF3691A-9405-4BC1-94BF-4D40F4A18DC1}"/>
              </a:ext>
            </a:extLst>
          </p:cNvPr>
          <p:cNvSpPr/>
          <p:nvPr/>
        </p:nvSpPr>
        <p:spPr>
          <a:xfrm>
            <a:off x="6348413" y="1672292"/>
            <a:ext cx="420687" cy="25908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D39B62-F250-4714-A20B-744F44C8A5DE}"/>
              </a:ext>
            </a:extLst>
          </p:cNvPr>
          <p:cNvSpPr txBox="1"/>
          <p:nvPr/>
        </p:nvSpPr>
        <p:spPr>
          <a:xfrm>
            <a:off x="7204925" y="2760880"/>
            <a:ext cx="2635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Console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탭 실행 결과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6FD90E-9BC0-4186-8183-B54A445FA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010" y="2885153"/>
            <a:ext cx="3440046" cy="33341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4BF83CC-1242-4133-A3D6-30685C7EB62A}"/>
              </a:ext>
            </a:extLst>
          </p:cNvPr>
          <p:cNvSpPr txBox="1"/>
          <p:nvPr/>
        </p:nvSpPr>
        <p:spPr>
          <a:xfrm>
            <a:off x="7204925" y="4594740"/>
            <a:ext cx="2635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◀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Plots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탭 실행 결과</a:t>
            </a:r>
          </a:p>
        </p:txBody>
      </p:sp>
    </p:spTree>
    <p:extLst>
      <p:ext uri="{BB962C8B-B14F-4D97-AF65-F5344CB8AC3E}">
        <p14:creationId xmlns:p14="http://schemas.microsoft.com/office/powerpoint/2010/main" val="2256471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59963"/>
          </a:xfrm>
        </p:spPr>
        <p:txBody>
          <a:bodyPr>
            <a:normAutofit/>
          </a:bodyPr>
          <a:lstStyle/>
          <a:p>
            <a:pPr lvl="1"/>
            <a:r>
              <a:rPr lang="en-US" altLang="ko-KR" dirty="0" err="1"/>
              <a:t>barplot</a:t>
            </a:r>
            <a:r>
              <a:rPr lang="en-US" altLang="ko-KR" dirty="0"/>
              <a:t>( ) </a:t>
            </a:r>
            <a:r>
              <a:rPr lang="ko-KR" altLang="en-US" dirty="0"/>
              <a:t>함수</a:t>
            </a:r>
          </a:p>
          <a:p>
            <a:pPr lvl="2"/>
            <a:r>
              <a:rPr lang="en-US" altLang="ko-KR" dirty="0" err="1"/>
              <a:t>barplot</a:t>
            </a:r>
            <a:r>
              <a:rPr lang="en-US" altLang="ko-KR" dirty="0"/>
              <a:t>( ) </a:t>
            </a:r>
            <a:r>
              <a:rPr lang="ko-KR" altLang="en-US" dirty="0"/>
              <a:t>함수는 별도의 패키지를 설치하지 않아도 막대 그래프를 그릴 수 있음</a:t>
            </a:r>
            <a:endParaRPr lang="en-US" altLang="ko-KR" dirty="0"/>
          </a:p>
          <a:p>
            <a:pPr lvl="2"/>
            <a:r>
              <a:rPr lang="ko-KR" altLang="en-US" dirty="0"/>
              <a:t>하지만 빈도분포를 구하는 기능이 없기 때문에 </a:t>
            </a:r>
            <a:r>
              <a:rPr lang="en-US" altLang="ko-KR" dirty="0"/>
              <a:t>table( ) </a:t>
            </a:r>
            <a:r>
              <a:rPr lang="ko-KR" altLang="en-US" dirty="0"/>
              <a:t>함수를 함께 사용</a:t>
            </a:r>
            <a:endParaRPr lang="en-US" altLang="ko-KR" dirty="0"/>
          </a:p>
          <a:p>
            <a:pPr lvl="2"/>
            <a:r>
              <a:rPr lang="en-US" altLang="ko-KR" dirty="0" err="1"/>
              <a:t>barplot</a:t>
            </a:r>
            <a:r>
              <a:rPr lang="en-US" altLang="ko-KR" dirty="0"/>
              <a:t>( ) </a:t>
            </a:r>
            <a:r>
              <a:rPr lang="ko-KR" altLang="en-US" dirty="0"/>
              <a:t>함수에서 사용하는 옵션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4-3</a:t>
            </a:r>
            <a:r>
              <a:rPr lang="ko-KR" altLang="en-US" dirty="0"/>
              <a:t> 데이터 탐색하기 </a:t>
            </a:r>
            <a:r>
              <a:rPr lang="en-US" altLang="ko-KR" sz="2400" dirty="0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EA90BC7-A763-40B4-9DC8-108F920C2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96018"/>
              </p:ext>
            </p:extLst>
          </p:nvPr>
        </p:nvGraphicFramePr>
        <p:xfrm>
          <a:off x="1524000" y="2334578"/>
          <a:ext cx="6883400" cy="5181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834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barplot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ylim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c(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축 범위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), main = "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그래프 제목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",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xlab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"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축 제목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",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         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ylab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"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축 제목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", names = c("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컬럼 제목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",...), col = c("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컬러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",...), ...)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BDBCF17-0085-4234-8940-D699EE0559F1}"/>
              </a:ext>
            </a:extLst>
          </p:cNvPr>
          <p:cNvSpPr txBox="1"/>
          <p:nvPr/>
        </p:nvSpPr>
        <p:spPr>
          <a:xfrm>
            <a:off x="1800827" y="2983279"/>
            <a:ext cx="73927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ylim</a:t>
            </a:r>
            <a:r>
              <a:rPr lang="en-US" altLang="ko-KR" sz="1600" dirty="0"/>
              <a:t>: </a:t>
            </a:r>
            <a:r>
              <a:rPr lang="ko-KR" altLang="en-US" sz="1600" dirty="0"/>
              <a:t>출력할 </a:t>
            </a:r>
            <a:r>
              <a:rPr lang="en-US" altLang="ko-KR" sz="1600" dirty="0"/>
              <a:t>y</a:t>
            </a:r>
            <a:r>
              <a:rPr lang="ko-KR" altLang="en-US" sz="1600" dirty="0"/>
              <a:t>축 범위를 지정</a:t>
            </a:r>
            <a:r>
              <a:rPr lang="en-US" altLang="ko-KR" sz="1600" dirty="0"/>
              <a:t>. c( ) </a:t>
            </a:r>
            <a:r>
              <a:rPr lang="ko-KR" altLang="en-US" sz="1600" dirty="0"/>
              <a:t>함수를 사용해 벡터 형태로 지정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main: </a:t>
            </a:r>
            <a:r>
              <a:rPr lang="ko-KR" altLang="en-US" sz="1600" dirty="0"/>
              <a:t>그래프 제목을 지정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xlab</a:t>
            </a:r>
            <a:r>
              <a:rPr lang="en-US" altLang="ko-KR" sz="1600" dirty="0"/>
              <a:t>: x</a:t>
            </a:r>
            <a:r>
              <a:rPr lang="ko-KR" altLang="en-US" sz="1600" dirty="0"/>
              <a:t>축 제목을 지정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ylab</a:t>
            </a:r>
            <a:r>
              <a:rPr lang="en-US" altLang="ko-KR" sz="1600" dirty="0"/>
              <a:t>: y</a:t>
            </a:r>
            <a:r>
              <a:rPr lang="ko-KR" altLang="en-US" sz="1600" dirty="0"/>
              <a:t>축 제목을 지정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names: c( ) </a:t>
            </a:r>
            <a:r>
              <a:rPr lang="ko-KR" altLang="en-US" sz="1600" dirty="0"/>
              <a:t>함수를 사용해 벡터 형태로 컬럼 제목을 지정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col: c( ) </a:t>
            </a:r>
            <a:r>
              <a:rPr lang="ko-KR" altLang="en-US" sz="1600" dirty="0"/>
              <a:t>함수를 사용해 벡터 형태로 그래프 색상을 지정</a:t>
            </a:r>
          </a:p>
        </p:txBody>
      </p:sp>
    </p:spTree>
    <p:extLst>
      <p:ext uri="{BB962C8B-B14F-4D97-AF65-F5344CB8AC3E}">
        <p14:creationId xmlns:p14="http://schemas.microsoft.com/office/powerpoint/2010/main" val="3036872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59963"/>
          </a:xfrm>
        </p:spPr>
        <p:txBody>
          <a:bodyPr>
            <a:normAutofit/>
          </a:bodyPr>
          <a:lstStyle/>
          <a:p>
            <a:pPr lvl="2"/>
            <a:r>
              <a:rPr lang="en-US" altLang="ko-KR" dirty="0" err="1"/>
              <a:t>barplot</a:t>
            </a:r>
            <a:r>
              <a:rPr lang="en-US" altLang="ko-KR" dirty="0"/>
              <a:t> ( ) </a:t>
            </a:r>
            <a:r>
              <a:rPr lang="ko-KR" altLang="en-US" dirty="0"/>
              <a:t>함수를 사용해 </a:t>
            </a:r>
            <a:r>
              <a:rPr lang="en-US" altLang="ko-KR" dirty="0"/>
              <a:t>SEX </a:t>
            </a:r>
            <a:r>
              <a:rPr lang="ko-KR" altLang="en-US" dirty="0"/>
              <a:t>변수 빈도 분포를 막대 그래프 구현</a:t>
            </a:r>
            <a:br>
              <a:rPr lang="en-US" altLang="ko-KR" dirty="0"/>
            </a:br>
            <a:r>
              <a:rPr lang="en-US" altLang="ko-KR" dirty="0"/>
              <a:t>- table ( ) </a:t>
            </a:r>
            <a:r>
              <a:rPr lang="ko-KR" altLang="en-US" dirty="0"/>
              <a:t>함수로 </a:t>
            </a:r>
            <a:r>
              <a:rPr lang="en-US" altLang="ko-KR" dirty="0"/>
              <a:t>SEX </a:t>
            </a:r>
            <a:r>
              <a:rPr lang="ko-KR" altLang="en-US" dirty="0"/>
              <a:t>변수 빈도 분포를 구하여 </a:t>
            </a:r>
            <a:r>
              <a:rPr lang="en-US" altLang="ko-KR" dirty="0" err="1"/>
              <a:t>dist_sex</a:t>
            </a:r>
            <a:r>
              <a:rPr lang="ko-KR" altLang="en-US" dirty="0"/>
              <a:t>에 할당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4-3</a:t>
            </a:r>
            <a:r>
              <a:rPr lang="ko-KR" altLang="en-US" dirty="0"/>
              <a:t> 데이터 탐색하기 </a:t>
            </a:r>
            <a:r>
              <a:rPr lang="en-US" altLang="ko-KR" sz="2400" dirty="0"/>
              <a:t>(4)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47</a:t>
            </a:fld>
            <a:endParaRPr lang="ko-KR" alt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EA90BC7-A763-40B4-9DC8-108F920C2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11279"/>
              </p:ext>
            </p:extLst>
          </p:nvPr>
        </p:nvGraphicFramePr>
        <p:xfrm>
          <a:off x="1712912" y="1507034"/>
          <a:ext cx="39243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빈도 분포를 구하고 막대 그래프 그리기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dist_sex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table(exdata1$SEX)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dist_sex</a:t>
                      </a:r>
                      <a:endParaRPr lang="en-US" altLang="ko-KR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barplot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dist_sex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8682E87C-6C11-4518-8EEF-0E39B05C4F21}"/>
              </a:ext>
            </a:extLst>
          </p:cNvPr>
          <p:cNvSpPr/>
          <p:nvPr/>
        </p:nvSpPr>
        <p:spPr>
          <a:xfrm>
            <a:off x="1712912" y="2734804"/>
            <a:ext cx="330200" cy="27940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8F35E9-71CC-4303-9DB4-40915277C2A4}"/>
              </a:ext>
            </a:extLst>
          </p:cNvPr>
          <p:cNvSpPr txBox="1"/>
          <p:nvPr/>
        </p:nvSpPr>
        <p:spPr>
          <a:xfrm>
            <a:off x="2275464" y="2687303"/>
            <a:ext cx="1555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F      M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12     8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D0D808-7F2F-49CD-8F33-EEF544403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062" y="2660126"/>
            <a:ext cx="3546475" cy="30409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779CC0-7D7B-48CC-AE8D-79D73594F830}"/>
              </a:ext>
            </a:extLst>
          </p:cNvPr>
          <p:cNvSpPr txBox="1"/>
          <p:nvPr/>
        </p:nvSpPr>
        <p:spPr>
          <a:xfrm>
            <a:off x="3682220" y="5790141"/>
            <a:ext cx="48906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함수에 별도로 옵션 값을 지정하지 않으면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Plots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탭에 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가장 기본 상태의 막대 그래프가 출력</a:t>
            </a:r>
          </a:p>
        </p:txBody>
      </p:sp>
    </p:spTree>
    <p:extLst>
      <p:ext uri="{BB962C8B-B14F-4D97-AF65-F5344CB8AC3E}">
        <p14:creationId xmlns:p14="http://schemas.microsoft.com/office/powerpoint/2010/main" val="40023387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59963"/>
          </a:xfrm>
        </p:spPr>
        <p:txBody>
          <a:bodyPr>
            <a:normAutofit/>
          </a:bodyPr>
          <a:lstStyle/>
          <a:p>
            <a:pPr lvl="2"/>
            <a:r>
              <a:rPr lang="en-US" altLang="ko-KR" dirty="0" err="1"/>
              <a:t>ylim</a:t>
            </a:r>
            <a:r>
              <a:rPr lang="en-US" altLang="ko-KR" dirty="0"/>
              <a:t> </a:t>
            </a:r>
            <a:r>
              <a:rPr lang="ko-KR" altLang="en-US" dirty="0"/>
              <a:t>옵션으로 </a:t>
            </a:r>
            <a:r>
              <a:rPr lang="en-US" altLang="ko-KR" dirty="0"/>
              <a:t>0~12</a:t>
            </a:r>
            <a:r>
              <a:rPr lang="ko-KR" altLang="en-US" dirty="0"/>
              <a:t>까지 있는 </a:t>
            </a:r>
            <a:r>
              <a:rPr lang="en-US" altLang="ko-KR" dirty="0"/>
              <a:t>y</a:t>
            </a:r>
            <a:r>
              <a:rPr lang="ko-KR" altLang="en-US" dirty="0"/>
              <a:t>축 범위를 변경하고</a:t>
            </a:r>
            <a:r>
              <a:rPr lang="en-US" altLang="ko-KR" dirty="0"/>
              <a:t>, </a:t>
            </a:r>
            <a:r>
              <a:rPr lang="ko-KR" altLang="en-US" dirty="0"/>
              <a:t>그래프 제목과 축 제목</a:t>
            </a:r>
            <a:r>
              <a:rPr lang="en-US" altLang="ko-KR" dirty="0"/>
              <a:t>, </a:t>
            </a:r>
            <a:r>
              <a:rPr lang="ko-KR" altLang="en-US" dirty="0"/>
              <a:t>컬럼 제목을 지정하여 그래프를 좀 더 보기 좋게 다듬기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4-3</a:t>
            </a:r>
            <a:r>
              <a:rPr lang="ko-KR" altLang="en-US" dirty="0"/>
              <a:t> 데이터 탐색하기 </a:t>
            </a:r>
            <a:r>
              <a:rPr lang="en-US" altLang="ko-KR" sz="2400" dirty="0"/>
              <a:t>(5)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48</a:t>
            </a:fld>
            <a:endParaRPr lang="ko-KR" alt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EA90BC7-A763-40B4-9DC8-108F920C2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110215"/>
              </p:ext>
            </p:extLst>
          </p:nvPr>
        </p:nvGraphicFramePr>
        <p:xfrm>
          <a:off x="1523999" y="1636078"/>
          <a:ext cx="4763985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398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막대 그래프 축 범위와 제목 지정하기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barplot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dist_sex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ylim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c(0, 14), main ="BARPLOT", 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xlab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"SEX",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ylab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"FREQUENCY",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names = c("Female", "Male"))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8682E87C-6C11-4518-8EEF-0E39B05C4F21}"/>
              </a:ext>
            </a:extLst>
          </p:cNvPr>
          <p:cNvSpPr/>
          <p:nvPr/>
        </p:nvSpPr>
        <p:spPr>
          <a:xfrm>
            <a:off x="6911990" y="2029526"/>
            <a:ext cx="330200" cy="27940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21D36E-389A-45D2-9F5C-FD160AEB3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248" y="1591171"/>
            <a:ext cx="3889761" cy="4034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75EF05-923D-43FA-9022-726608E1AD35}"/>
              </a:ext>
            </a:extLst>
          </p:cNvPr>
          <p:cNvSpPr txBox="1"/>
          <p:nvPr/>
        </p:nvSpPr>
        <p:spPr>
          <a:xfrm>
            <a:off x="1639966" y="2829005"/>
            <a:ext cx="559574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ylim</a:t>
            </a:r>
            <a:r>
              <a:rPr lang="en-US" altLang="ko-KR" sz="1600" dirty="0"/>
              <a:t> </a:t>
            </a:r>
            <a:r>
              <a:rPr lang="ko-KR" altLang="en-US" sz="1600" dirty="0"/>
              <a:t>옵션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y</a:t>
            </a:r>
            <a:r>
              <a:rPr lang="ko-KR" altLang="en-US" sz="1600" dirty="0"/>
              <a:t>축 범위를 변경</a:t>
            </a:r>
            <a:br>
              <a:rPr lang="en-US" altLang="ko-KR" sz="1600" dirty="0"/>
            </a:br>
            <a:r>
              <a:rPr lang="en-US" altLang="ko-KR" sz="1600" dirty="0"/>
              <a:t>- </a:t>
            </a:r>
            <a:r>
              <a:rPr lang="en-US" altLang="ko-KR" sz="1600" dirty="0" err="1"/>
              <a:t>ylim</a:t>
            </a:r>
            <a:r>
              <a:rPr lang="en-US" altLang="ko-KR" sz="1600" dirty="0"/>
              <a:t> </a:t>
            </a:r>
            <a:r>
              <a:rPr lang="ko-KR" altLang="en-US" sz="1600" dirty="0"/>
              <a:t>옵션에 </a:t>
            </a:r>
            <a:r>
              <a:rPr lang="en-US" altLang="ko-KR" sz="1600" dirty="0"/>
              <a:t>0</a:t>
            </a:r>
            <a:r>
              <a:rPr lang="ko-KR" altLang="en-US" sz="1600" dirty="0"/>
              <a:t>과 </a:t>
            </a:r>
            <a:r>
              <a:rPr lang="en-US" altLang="ko-KR" sz="1600" dirty="0"/>
              <a:t>14</a:t>
            </a:r>
            <a:r>
              <a:rPr lang="ko-KR" altLang="en-US" sz="1600" dirty="0"/>
              <a:t>를 벡터 형태로 할당하면 </a:t>
            </a:r>
            <a:r>
              <a:rPr lang="en-US" altLang="ko-KR" sz="1600" dirty="0"/>
              <a:t>0~14 </a:t>
            </a:r>
            <a:r>
              <a:rPr lang="ko-KR" altLang="en-US" sz="1600" dirty="0"/>
              <a:t>범위의 </a:t>
            </a:r>
            <a:r>
              <a:rPr lang="en-US" altLang="ko-KR" sz="1600" dirty="0"/>
              <a:t>y</a:t>
            </a:r>
            <a:r>
              <a:rPr lang="ko-KR" altLang="en-US" sz="1600" dirty="0"/>
              <a:t>축이 출력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main </a:t>
            </a:r>
            <a:r>
              <a:rPr lang="ko-KR" altLang="en-US" sz="1600" dirty="0"/>
              <a:t>옵션</a:t>
            </a:r>
            <a:r>
              <a:rPr lang="en-US" altLang="ko-KR" sz="1600" dirty="0"/>
              <a:t>:</a:t>
            </a:r>
            <a:r>
              <a:rPr lang="ko-KR" altLang="en-US" sz="1600" dirty="0"/>
              <a:t> 그래프 제목</a:t>
            </a:r>
            <a:r>
              <a:rPr lang="en-US" altLang="ko-KR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xlab</a:t>
            </a:r>
            <a:r>
              <a:rPr lang="en-US" altLang="ko-KR" sz="1600" dirty="0"/>
              <a:t> </a:t>
            </a:r>
            <a:r>
              <a:rPr lang="ko-KR" altLang="en-US" sz="1600" dirty="0"/>
              <a:t>옵션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x</a:t>
            </a:r>
            <a:r>
              <a:rPr lang="ko-KR" altLang="en-US" sz="1600" dirty="0"/>
              <a:t>축 제목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ylab</a:t>
            </a:r>
            <a:r>
              <a:rPr lang="en-US" altLang="ko-KR" sz="1600" dirty="0"/>
              <a:t> </a:t>
            </a:r>
            <a:r>
              <a:rPr lang="ko-KR" altLang="en-US" sz="1600" dirty="0"/>
              <a:t>옵션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y</a:t>
            </a:r>
            <a:r>
              <a:rPr lang="ko-KR" altLang="en-US" sz="1600" dirty="0"/>
              <a:t>축 제목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names </a:t>
            </a:r>
            <a:r>
              <a:rPr lang="ko-KR" altLang="en-US" sz="1600" dirty="0"/>
              <a:t>옵션</a:t>
            </a:r>
            <a:r>
              <a:rPr lang="en-US" altLang="ko-KR" sz="1600" dirty="0"/>
              <a:t>:</a:t>
            </a:r>
            <a:r>
              <a:rPr lang="ko-KR" altLang="en-US" sz="1600" dirty="0"/>
              <a:t> 데이터 변수 이름을 그대로 출력하는 대신 컬럼에 제목을 지정</a:t>
            </a:r>
          </a:p>
        </p:txBody>
      </p:sp>
    </p:spTree>
    <p:extLst>
      <p:ext uri="{BB962C8B-B14F-4D97-AF65-F5344CB8AC3E}">
        <p14:creationId xmlns:p14="http://schemas.microsoft.com/office/powerpoint/2010/main" val="10370146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59963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그래프 색상 변경은 </a:t>
            </a:r>
            <a:r>
              <a:rPr lang="en-US" altLang="ko-KR" dirty="0"/>
              <a:t>col </a:t>
            </a:r>
            <a:r>
              <a:rPr lang="ko-KR" altLang="en-US" dirty="0"/>
              <a:t>옵션 사용</a:t>
            </a:r>
            <a:br>
              <a:rPr lang="en-US" altLang="ko-KR" dirty="0"/>
            </a:br>
            <a:r>
              <a:rPr lang="ko-KR" altLang="en-US" dirty="0"/>
              <a:t>앞 예제에 </a:t>
            </a:r>
            <a:r>
              <a:rPr lang="en-US" altLang="ko-KR" dirty="0"/>
              <a:t>col </a:t>
            </a:r>
            <a:r>
              <a:rPr lang="ko-KR" altLang="en-US" dirty="0"/>
              <a:t>옵션을 추가 </a:t>
            </a:r>
            <a:r>
              <a:rPr lang="en-US" altLang="ko-KR" dirty="0"/>
              <a:t>- pink</a:t>
            </a:r>
            <a:r>
              <a:rPr lang="ko-KR" altLang="en-US" dirty="0"/>
              <a:t>와 </a:t>
            </a:r>
            <a:r>
              <a:rPr lang="en-US" altLang="ko-KR" dirty="0"/>
              <a:t>navy </a:t>
            </a:r>
            <a:r>
              <a:rPr lang="ko-KR" altLang="en-US" dirty="0"/>
              <a:t>컬러로 지정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4-3</a:t>
            </a:r>
            <a:r>
              <a:rPr lang="ko-KR" altLang="en-US" dirty="0"/>
              <a:t> 데이터 탐색하기 </a:t>
            </a:r>
            <a:r>
              <a:rPr lang="en-US" altLang="ko-KR" sz="2400" dirty="0"/>
              <a:t>(6)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49</a:t>
            </a:fld>
            <a:endParaRPr lang="ko-KR" alt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EA90BC7-A763-40B4-9DC8-108F920C2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617478"/>
              </p:ext>
            </p:extLst>
          </p:nvPr>
        </p:nvGraphicFramePr>
        <p:xfrm>
          <a:off x="1523999" y="1619739"/>
          <a:ext cx="4961286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128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막대 그래프 색상 변경하기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barplot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dist_sex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ylim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c(0, 14), main = "BARPLOT", 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xlab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"SEX",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ylab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"FREQUENCY",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names = c("Female", "Male"),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col = c("pink", "navy"))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8682E87C-6C11-4518-8EEF-0E39B05C4F21}"/>
              </a:ext>
            </a:extLst>
          </p:cNvPr>
          <p:cNvSpPr/>
          <p:nvPr/>
        </p:nvSpPr>
        <p:spPr>
          <a:xfrm>
            <a:off x="6867527" y="1993900"/>
            <a:ext cx="330200" cy="27940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0FA10E-AF28-41A0-9F65-5D2067681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269" y="1550214"/>
            <a:ext cx="3331720" cy="353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4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ore-KR" sz="3600" b="1" dirty="0">
                <a:cs typeface="+mj-cs"/>
              </a:rPr>
              <a:t>CHAPTER </a:t>
            </a:r>
            <a:r>
              <a:rPr lang="en-US" altLang="ko-KR" sz="3600" b="1" dirty="0">
                <a:cs typeface="+mj-cs"/>
              </a:rPr>
              <a:t>04 </a:t>
            </a:r>
            <a:r>
              <a:rPr lang="ko-KR" altLang="en-US" sz="3600" b="1" dirty="0">
                <a:cs typeface="+mj-cs"/>
              </a:rPr>
              <a:t>데이터 다루기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데이터를 수집하고 준비하는 과정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구조를 관측하는 방법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데이터를 탐색하여 그래프로 구현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59963"/>
          </a:xfrm>
        </p:spPr>
        <p:txBody>
          <a:bodyPr>
            <a:normAutofit/>
          </a:bodyPr>
          <a:lstStyle/>
          <a:p>
            <a:r>
              <a:rPr lang="ko-KR" altLang="en-US" dirty="0"/>
              <a:t>상자 그림 그리기</a:t>
            </a:r>
          </a:p>
          <a:p>
            <a:pPr lvl="2"/>
            <a:r>
              <a:rPr lang="ko-KR" altLang="en-US" dirty="0"/>
              <a:t>상자 그림</a:t>
            </a:r>
            <a:r>
              <a:rPr lang="en-US" altLang="ko-KR" dirty="0"/>
              <a:t>(boxplot):</a:t>
            </a:r>
            <a:r>
              <a:rPr lang="ko-KR" altLang="en-US" dirty="0"/>
              <a:t> 데이터의 분포를 비교하거나 이상치</a:t>
            </a:r>
            <a:r>
              <a:rPr lang="en-US" altLang="ko-KR" dirty="0"/>
              <a:t>(outlier)</a:t>
            </a:r>
            <a:r>
              <a:rPr lang="ko-KR" altLang="en-US" dirty="0"/>
              <a:t>를 판단할 때 주로 사용하는 그래프</a:t>
            </a:r>
            <a:endParaRPr lang="en-US" altLang="ko-KR" dirty="0"/>
          </a:p>
          <a:p>
            <a:pPr lvl="2"/>
            <a:r>
              <a:rPr lang="ko-KR" altLang="en-US" dirty="0"/>
              <a:t>극단값</a:t>
            </a:r>
            <a:r>
              <a:rPr lang="en-US" altLang="ko-KR" dirty="0"/>
              <a:t>(</a:t>
            </a:r>
            <a:r>
              <a:rPr lang="ko-KR" altLang="en-US" dirty="0"/>
              <a:t>최댓값과 최솟값</a:t>
            </a:r>
            <a:r>
              <a:rPr lang="en-US" altLang="ko-KR" dirty="0"/>
              <a:t>), </a:t>
            </a:r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사분위수</a:t>
            </a:r>
            <a:r>
              <a:rPr lang="en-US" altLang="ko-KR" dirty="0"/>
              <a:t>, </a:t>
            </a:r>
            <a:r>
              <a:rPr lang="ko-KR" altLang="en-US" dirty="0"/>
              <a:t>평균값</a:t>
            </a:r>
            <a:r>
              <a:rPr lang="en-US" altLang="ko-KR" dirty="0"/>
              <a:t>, </a:t>
            </a:r>
            <a:r>
              <a:rPr lang="ko-KR" altLang="en-US" dirty="0"/>
              <a:t>중앙값</a:t>
            </a:r>
            <a:r>
              <a:rPr lang="en-US" altLang="ko-KR" dirty="0"/>
              <a:t>, </a:t>
            </a:r>
            <a:r>
              <a:rPr lang="ko-KR" altLang="en-US" dirty="0"/>
              <a:t>제</a:t>
            </a:r>
            <a:r>
              <a:rPr lang="en-US" altLang="ko-KR" dirty="0"/>
              <a:t>1</a:t>
            </a:r>
            <a:r>
              <a:rPr lang="ko-KR" altLang="en-US" dirty="0"/>
              <a:t>사분위수의 </a:t>
            </a:r>
            <a:r>
              <a:rPr lang="en-US" altLang="ko-KR" dirty="0"/>
              <a:t>5</a:t>
            </a:r>
            <a:r>
              <a:rPr lang="ko-KR" altLang="en-US" dirty="0"/>
              <a:t>가지 항목을 시각화한 요약 정보 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4-3</a:t>
            </a:r>
            <a:r>
              <a:rPr lang="ko-KR" altLang="en-US" dirty="0"/>
              <a:t> 데이터 탐색하기 </a:t>
            </a:r>
            <a:r>
              <a:rPr lang="en-US" altLang="ko-KR" sz="2400" dirty="0"/>
              <a:t>(7)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50</a:t>
            </a:fld>
            <a:endParaRPr lang="ko-KR" alt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D9EC94B-8C18-4284-8E96-899044D842B9}"/>
              </a:ext>
            </a:extLst>
          </p:cNvPr>
          <p:cNvGrpSpPr/>
          <p:nvPr/>
        </p:nvGrpSpPr>
        <p:grpSpPr>
          <a:xfrm>
            <a:off x="3346004" y="2171700"/>
            <a:ext cx="4842558" cy="3997824"/>
            <a:chOff x="3053904" y="2184400"/>
            <a:chExt cx="4842558" cy="399782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2073C5E-2926-4A8E-9ED0-F51975844935}"/>
                </a:ext>
              </a:extLst>
            </p:cNvPr>
            <p:cNvGrpSpPr/>
            <p:nvPr/>
          </p:nvGrpSpPr>
          <p:grpSpPr>
            <a:xfrm>
              <a:off x="3053904" y="2184400"/>
              <a:ext cx="1600200" cy="3997824"/>
              <a:chOff x="1745804" y="2146300"/>
              <a:chExt cx="1600200" cy="3997824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40A2727-F5E2-4D26-94BC-9377BA07CD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8158" y="3111500"/>
                <a:ext cx="0" cy="216000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824C8C7-F4BD-44AD-9B0A-28C4AE76F338}"/>
                  </a:ext>
                </a:extLst>
              </p:cNvPr>
              <p:cNvSpPr/>
              <p:nvPr/>
            </p:nvSpPr>
            <p:spPr>
              <a:xfrm>
                <a:off x="2437954" y="2146300"/>
                <a:ext cx="215900" cy="215900"/>
              </a:xfrm>
              <a:prstGeom prst="ellipse">
                <a:avLst/>
              </a:prstGeom>
              <a:noFill/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B1EBD1B-0829-4A07-BC0F-DD15F6CF5436}"/>
                  </a:ext>
                </a:extLst>
              </p:cNvPr>
              <p:cNvSpPr/>
              <p:nvPr/>
            </p:nvSpPr>
            <p:spPr>
              <a:xfrm>
                <a:off x="2437954" y="2515621"/>
                <a:ext cx="215900" cy="215900"/>
              </a:xfrm>
              <a:prstGeom prst="ellipse">
                <a:avLst/>
              </a:prstGeom>
              <a:noFill/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F18EAD0-DC76-4541-A41E-8865771A226E}"/>
                  </a:ext>
                </a:extLst>
              </p:cNvPr>
              <p:cNvSpPr/>
              <p:nvPr/>
            </p:nvSpPr>
            <p:spPr>
              <a:xfrm>
                <a:off x="2437954" y="5543200"/>
                <a:ext cx="215900" cy="215900"/>
              </a:xfrm>
              <a:prstGeom prst="ellipse">
                <a:avLst/>
              </a:prstGeom>
              <a:noFill/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4F08F94-8B90-40BB-86C7-FC2F745E8E2A}"/>
                  </a:ext>
                </a:extLst>
              </p:cNvPr>
              <p:cNvSpPr/>
              <p:nvPr/>
            </p:nvSpPr>
            <p:spPr>
              <a:xfrm>
                <a:off x="2437954" y="5928224"/>
                <a:ext cx="215900" cy="215900"/>
              </a:xfrm>
              <a:prstGeom prst="ellipse">
                <a:avLst/>
              </a:prstGeom>
              <a:noFill/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3151B70-821B-4C38-BBE0-F57C8C3F82C8}"/>
                  </a:ext>
                </a:extLst>
              </p:cNvPr>
              <p:cNvSpPr/>
              <p:nvPr/>
            </p:nvSpPr>
            <p:spPr>
              <a:xfrm>
                <a:off x="1745804" y="3532755"/>
                <a:ext cx="1600200" cy="78592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5DF356A-906F-4F0C-88AC-139A699854E8}"/>
                  </a:ext>
                </a:extLst>
              </p:cNvPr>
              <p:cNvSpPr/>
              <p:nvPr/>
            </p:nvSpPr>
            <p:spPr>
              <a:xfrm>
                <a:off x="1745804" y="4318684"/>
                <a:ext cx="1600200" cy="43863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BFCB64F-6092-4813-B9BC-80FA74177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954" y="3111500"/>
                <a:ext cx="469900" cy="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09DAD17-E4C1-4021-BCF3-06869A3264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10954" y="5253268"/>
                <a:ext cx="469900" cy="0"/>
              </a:xfrm>
              <a:prstGeom prst="line">
                <a:avLst/>
              </a:prstGeom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2C1CE49-10B9-482F-93CC-C5549BDE94BA}"/>
                </a:ext>
              </a:extLst>
            </p:cNvPr>
            <p:cNvGrpSpPr/>
            <p:nvPr/>
          </p:nvGrpSpPr>
          <p:grpSpPr>
            <a:xfrm>
              <a:off x="5098604" y="2292350"/>
              <a:ext cx="2797858" cy="3775573"/>
              <a:chOff x="5098604" y="2292350"/>
              <a:chExt cx="2797858" cy="3775573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8096F19-33A8-4474-A1E2-0AB8A53EEF08}"/>
                  </a:ext>
                </a:extLst>
              </p:cNvPr>
              <p:cNvSpPr txBox="1"/>
              <p:nvPr/>
            </p:nvSpPr>
            <p:spPr>
              <a:xfrm>
                <a:off x="5837885" y="2292350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이상치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112EB2D-A959-4CEC-8EF9-8A0EAF28ACC9}"/>
                  </a:ext>
                </a:extLst>
              </p:cNvPr>
              <p:cNvSpPr txBox="1"/>
              <p:nvPr/>
            </p:nvSpPr>
            <p:spPr>
              <a:xfrm>
                <a:off x="5837885" y="2980323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최댓값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3EEABA1-C9C3-4D40-8966-EDE54D017DF0}"/>
                  </a:ext>
                </a:extLst>
              </p:cNvPr>
              <p:cNvSpPr txBox="1"/>
              <p:nvPr/>
            </p:nvSpPr>
            <p:spPr>
              <a:xfrm>
                <a:off x="5837885" y="3446047"/>
                <a:ext cx="13147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>
                    <a:solidFill>
                      <a:schemeClr val="accent5">
                        <a:lumMod val="50000"/>
                      </a:schemeClr>
                    </a:solidFill>
                  </a:rPr>
                  <a:t>제</a:t>
                </a:r>
                <a:r>
                  <a:rPr lang="en-US" altLang="ko-KR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3</a:t>
                </a:r>
                <a:r>
                  <a:rPr lang="ko-KR" altLang="en-US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사분위수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F796BEA-5444-4009-978A-42E910F1A1C9}"/>
                  </a:ext>
                </a:extLst>
              </p:cNvPr>
              <p:cNvSpPr txBox="1"/>
              <p:nvPr/>
            </p:nvSpPr>
            <p:spPr>
              <a:xfrm>
                <a:off x="5837885" y="4196978"/>
                <a:ext cx="20585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중앙값</a:t>
                </a:r>
                <a:r>
                  <a:rPr lang="en-US" altLang="ko-KR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(</a:t>
                </a:r>
                <a:r>
                  <a:rPr lang="ko-KR" altLang="en-US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제</a:t>
                </a:r>
                <a:r>
                  <a:rPr lang="en-US" altLang="ko-KR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2</a:t>
                </a:r>
                <a:r>
                  <a:rPr lang="ko-KR" altLang="en-US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사분위수</a:t>
                </a:r>
                <a:r>
                  <a:rPr lang="en-US" altLang="ko-KR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)</a:t>
                </a:r>
                <a:endParaRPr lang="ko-KR" altLang="en-US" sz="16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4F2A961-0166-49CA-935A-54FEEBB72644}"/>
                  </a:ext>
                </a:extLst>
              </p:cNvPr>
              <p:cNvSpPr txBox="1"/>
              <p:nvPr/>
            </p:nvSpPr>
            <p:spPr>
              <a:xfrm>
                <a:off x="5837885" y="4626146"/>
                <a:ext cx="13147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제</a:t>
                </a:r>
                <a:r>
                  <a:rPr lang="en-US" altLang="ko-KR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1</a:t>
                </a:r>
                <a:r>
                  <a:rPr lang="ko-KR" altLang="en-US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사분위수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FF01C7-2F81-4E65-9958-9AB1DCD8CD3E}"/>
                  </a:ext>
                </a:extLst>
              </p:cNvPr>
              <p:cNvSpPr txBox="1"/>
              <p:nvPr/>
            </p:nvSpPr>
            <p:spPr>
              <a:xfrm>
                <a:off x="5837885" y="5140323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최솟값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2BD0DC-E2D8-41AA-88A9-3CB1F81C9A3C}"/>
                  </a:ext>
                </a:extLst>
              </p:cNvPr>
              <p:cNvSpPr txBox="1"/>
              <p:nvPr/>
            </p:nvSpPr>
            <p:spPr>
              <a:xfrm>
                <a:off x="5837885" y="5729369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chemeClr val="accent5">
                        <a:lumMod val="50000"/>
                      </a:schemeClr>
                    </a:solidFill>
                  </a:rPr>
                  <a:t>이상치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13DA4A9B-3BA2-4FF1-A4A5-55D01525E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8604" y="2439421"/>
                <a:ext cx="400496" cy="0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A418E23-533A-4670-ABB9-3346127D5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8604" y="3149600"/>
                <a:ext cx="400496" cy="0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BDFE068-1598-4F1D-8C38-E9A56CCABE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8604" y="3570855"/>
                <a:ext cx="400496" cy="0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ABE7601-4694-4051-82D6-EECFA2F8CF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8604" y="4356784"/>
                <a:ext cx="400496" cy="0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5AA84C2-0021-4BA2-BD20-DF0157E8A7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8604" y="4808807"/>
                <a:ext cx="400496" cy="0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EBE29A9-EF43-472D-94C9-EE487C08F7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8604" y="5287699"/>
                <a:ext cx="400496" cy="0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347A84D-1B01-4348-99C4-39B200A6FF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8604" y="5877899"/>
                <a:ext cx="400496" cy="0"/>
              </a:xfrm>
              <a:prstGeom prst="straightConnector1">
                <a:avLst/>
              </a:prstGeom>
              <a:ln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089579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59963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상자 그림은 </a:t>
            </a:r>
            <a:r>
              <a:rPr lang="en-US" altLang="ko-KR" dirty="0"/>
              <a:t>boxplot( ) </a:t>
            </a:r>
            <a:r>
              <a:rPr lang="ko-KR" altLang="en-US" dirty="0"/>
              <a:t>함수로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21</a:t>
            </a:r>
            <a:r>
              <a:rPr lang="ko-KR" altLang="en-US" dirty="0"/>
              <a:t>년 이용건수</a:t>
            </a:r>
            <a:r>
              <a:rPr lang="en-US" altLang="ko-KR" dirty="0"/>
              <a:t>(Y21_CNT)</a:t>
            </a:r>
            <a:r>
              <a:rPr lang="ko-KR" altLang="en-US" dirty="0"/>
              <a:t>와 </a:t>
            </a:r>
            <a:r>
              <a:rPr lang="en-US" altLang="ko-KR" dirty="0"/>
              <a:t>20</a:t>
            </a:r>
            <a:r>
              <a:rPr lang="ko-KR" altLang="en-US" dirty="0"/>
              <a:t>년 이용건수</a:t>
            </a:r>
            <a:r>
              <a:rPr lang="en-US" altLang="ko-KR" dirty="0"/>
              <a:t>(Y20_CNT)</a:t>
            </a:r>
            <a:r>
              <a:rPr lang="ko-KR" altLang="en-US" dirty="0"/>
              <a:t>의 데이터 분포를 비교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4-3</a:t>
            </a:r>
            <a:r>
              <a:rPr lang="ko-KR" altLang="en-US" dirty="0"/>
              <a:t> 데이터 탐색하기 </a:t>
            </a:r>
            <a:r>
              <a:rPr lang="en-US" altLang="ko-KR" sz="2400" dirty="0"/>
              <a:t>(8)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51</a:t>
            </a:fld>
            <a:endParaRPr lang="ko-KR" altLang="en-US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16CB167-8C51-41E5-A3F2-1B36F9FA0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591623"/>
              </p:ext>
            </p:extLst>
          </p:nvPr>
        </p:nvGraphicFramePr>
        <p:xfrm>
          <a:off x="1524000" y="1216978"/>
          <a:ext cx="2514600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boxplot(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30B5D49-D743-461F-BCC8-1C56C502E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71330"/>
              </p:ext>
            </p:extLst>
          </p:nvPr>
        </p:nvGraphicFramePr>
        <p:xfrm>
          <a:off x="1524000" y="2093764"/>
          <a:ext cx="402177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77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상자 그림 그리기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boxplot(exdata1$Y21_CNT, exdata1$Y20_CNT)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2D5AD6D-AA98-4148-B4AA-361E0AAEC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25" y="2021305"/>
            <a:ext cx="3555323" cy="325389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3DC1793-2BCB-443A-9482-AF68BAC83DB2}"/>
              </a:ext>
            </a:extLst>
          </p:cNvPr>
          <p:cNvSpPr/>
          <p:nvPr/>
        </p:nvSpPr>
        <p:spPr>
          <a:xfrm>
            <a:off x="5951550" y="2203403"/>
            <a:ext cx="351982" cy="298882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7503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59963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옵션을 추가하여 상자 그림 구현</a:t>
            </a:r>
            <a:br>
              <a:rPr lang="en-US" altLang="ko-KR" dirty="0"/>
            </a:br>
            <a:r>
              <a:rPr lang="en-US" altLang="ko-KR" dirty="0"/>
              <a:t>- y</a:t>
            </a:r>
            <a:r>
              <a:rPr lang="ko-KR" altLang="en-US" dirty="0"/>
              <a:t>축 범위를 </a:t>
            </a:r>
            <a:r>
              <a:rPr lang="en-US" altLang="ko-KR" dirty="0"/>
              <a:t>0~60</a:t>
            </a:r>
            <a:r>
              <a:rPr lang="ko-KR" altLang="en-US" dirty="0"/>
              <a:t>으로 변경하고 그래프 제목은 </a:t>
            </a:r>
            <a:r>
              <a:rPr lang="en-US" altLang="ko-KR" dirty="0"/>
              <a:t>boxplot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ko-KR" altLang="en-US" dirty="0"/>
              <a:t>컬럼 제목은 </a:t>
            </a:r>
            <a:r>
              <a:rPr lang="en-US" altLang="ko-KR" dirty="0"/>
              <a:t>21</a:t>
            </a:r>
            <a:r>
              <a:rPr lang="ko-KR" altLang="en-US" dirty="0"/>
              <a:t>년건수</a:t>
            </a:r>
            <a:r>
              <a:rPr lang="en-US" altLang="ko-KR" dirty="0"/>
              <a:t>, 20</a:t>
            </a:r>
            <a:r>
              <a:rPr lang="ko-KR" altLang="en-US" dirty="0"/>
              <a:t>년건수로 변경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4-3</a:t>
            </a:r>
            <a:r>
              <a:rPr lang="ko-KR" altLang="en-US" dirty="0"/>
              <a:t> 데이터 탐색하기 </a:t>
            </a:r>
            <a:r>
              <a:rPr lang="en-US" altLang="ko-KR" sz="2400" dirty="0"/>
              <a:t>(9)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52</a:t>
            </a:fld>
            <a:endParaRPr lang="ko-KR" altLang="en-US"/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30B5D49-D743-461F-BCC8-1C56C502E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855694"/>
              </p:ext>
            </p:extLst>
          </p:nvPr>
        </p:nvGraphicFramePr>
        <p:xfrm>
          <a:off x="1523999" y="1923749"/>
          <a:ext cx="4742747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74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상자 그림 축 범위</a:t>
                      </a:r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제목 지정하기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boxplot(exdata1$Y21_CNT, exdata1$Y20_CNT,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ylim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c(0, 60), main = "boxplot",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names = c("21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년건수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", "20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년건수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F3DC1793-2BCB-443A-9482-AF68BAC83DB2}"/>
              </a:ext>
            </a:extLst>
          </p:cNvPr>
          <p:cNvSpPr/>
          <p:nvPr/>
        </p:nvSpPr>
        <p:spPr>
          <a:xfrm>
            <a:off x="6618236" y="2321627"/>
            <a:ext cx="377612" cy="29040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1A9EAD-DA6F-4BF7-977A-FC93C39E6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730" y="1823546"/>
            <a:ext cx="4025281" cy="381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701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59963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col </a:t>
            </a:r>
            <a:r>
              <a:rPr lang="ko-KR" altLang="en-US" dirty="0"/>
              <a:t>옵션에 색상을 지정하여 입력한 색상이 상자 그림에 적용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4-3</a:t>
            </a:r>
            <a:r>
              <a:rPr lang="ko-KR" altLang="en-US" dirty="0"/>
              <a:t> 데이터 탐색하기 </a:t>
            </a:r>
            <a:r>
              <a:rPr lang="en-US" altLang="ko-KR" sz="2400" dirty="0"/>
              <a:t>(10)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53</a:t>
            </a:fld>
            <a:endParaRPr lang="ko-KR" altLang="en-US"/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30B5D49-D743-461F-BCC8-1C56C502E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432334"/>
              </p:ext>
            </p:extLst>
          </p:nvPr>
        </p:nvGraphicFramePr>
        <p:xfrm>
          <a:off x="1678379" y="1477537"/>
          <a:ext cx="466304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304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상자 그림 색상 변경하기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boxplot(exdata1$Y21_CNT, exdata1$Y20_CNT,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ylim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c(0, 60), main = "boxplot",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names = c("21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년건수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", "20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년건수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"),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col = c("green", "yellow"))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F3DC1793-2BCB-443A-9482-AF68BAC83DB2}"/>
              </a:ext>
            </a:extLst>
          </p:cNvPr>
          <p:cNvSpPr/>
          <p:nvPr/>
        </p:nvSpPr>
        <p:spPr>
          <a:xfrm>
            <a:off x="6865804" y="1911927"/>
            <a:ext cx="372206" cy="349777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97940-54CC-4A83-BE99-FC18043DA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957" y="1396816"/>
            <a:ext cx="3808162" cy="367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207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59963"/>
          </a:xfrm>
        </p:spPr>
        <p:txBody>
          <a:bodyPr>
            <a:normAutofit/>
          </a:bodyPr>
          <a:lstStyle/>
          <a:p>
            <a:r>
              <a:rPr lang="ko-KR" altLang="en-US" dirty="0"/>
              <a:t>히스토그램 그리기</a:t>
            </a:r>
          </a:p>
          <a:p>
            <a:pPr lvl="2"/>
            <a:r>
              <a:rPr lang="ko-KR" altLang="en-US" dirty="0"/>
              <a:t>히스토그램은 연속형 데이터를 일정하게 나눈 구간</a:t>
            </a:r>
            <a:r>
              <a:rPr lang="en-US" altLang="ko-KR" dirty="0"/>
              <a:t>(</a:t>
            </a:r>
            <a:r>
              <a:rPr lang="ko-KR" altLang="en-US" dirty="0"/>
              <a:t>계급</a:t>
            </a:r>
            <a:r>
              <a:rPr lang="en-US" altLang="ko-KR" dirty="0"/>
              <a:t>)</a:t>
            </a:r>
            <a:r>
              <a:rPr lang="ko-KR" altLang="en-US" dirty="0"/>
              <a:t>을 가로 축으로</a:t>
            </a:r>
            <a:r>
              <a:rPr lang="en-US" altLang="ko-KR" dirty="0"/>
              <a:t>, </a:t>
            </a:r>
            <a:r>
              <a:rPr lang="ko-KR" altLang="en-US" dirty="0"/>
              <a:t>각 구간에 해당하는 데이터 </a:t>
            </a:r>
            <a:br>
              <a:rPr lang="en-US" altLang="ko-KR" dirty="0"/>
            </a:br>
            <a:r>
              <a:rPr lang="ko-KR" altLang="en-US" dirty="0"/>
              <a:t>수</a:t>
            </a:r>
            <a:r>
              <a:rPr lang="en-US" altLang="ko-KR" dirty="0"/>
              <a:t>(</a:t>
            </a:r>
            <a:r>
              <a:rPr lang="ko-KR" altLang="en-US" dirty="0"/>
              <a:t>도수</a:t>
            </a:r>
            <a:r>
              <a:rPr lang="en-US" altLang="ko-KR" dirty="0"/>
              <a:t>)</a:t>
            </a:r>
            <a:r>
              <a:rPr lang="ko-KR" altLang="en-US" dirty="0"/>
              <a:t>를 세로 축으로 그린 그래프</a:t>
            </a:r>
            <a:endParaRPr lang="en-US" altLang="ko-KR" dirty="0"/>
          </a:p>
          <a:p>
            <a:pPr lvl="2"/>
            <a:r>
              <a:rPr lang="ko-KR" altLang="en-US" dirty="0"/>
              <a:t>히스토그램을 이용하면 구간별 관측치 분포 상태를 빠르게 확인할 수 있음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4-3</a:t>
            </a:r>
            <a:r>
              <a:rPr lang="ko-KR" altLang="en-US" dirty="0"/>
              <a:t> 데이터 탐색하기 </a:t>
            </a:r>
            <a:r>
              <a:rPr lang="en-US" altLang="ko-KR" sz="2400" dirty="0"/>
              <a:t>(11)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54</a:t>
            </a:fld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228BE9-06CA-402A-8F8C-96E65C597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2476123"/>
            <a:ext cx="7002462" cy="313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539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59963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히스토그램과 막대 그래프 차이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히스토그램은 </a:t>
            </a:r>
            <a:r>
              <a:rPr lang="en-US" altLang="ko-KR" dirty="0"/>
              <a:t>hist( ) </a:t>
            </a:r>
            <a:r>
              <a:rPr lang="ko-KR" altLang="en-US" dirty="0"/>
              <a:t>함수로 구현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4-3</a:t>
            </a:r>
            <a:r>
              <a:rPr lang="ko-KR" altLang="en-US" dirty="0"/>
              <a:t> 데이터 탐색하기 </a:t>
            </a:r>
            <a:r>
              <a:rPr lang="en-US" altLang="ko-KR" sz="2400" dirty="0"/>
              <a:t>(12)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55</a:t>
            </a:fld>
            <a:endParaRPr lang="ko-KR" alt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29EE7F8-E96E-4A16-9CD4-53D070A3B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710241"/>
              </p:ext>
            </p:extLst>
          </p:nvPr>
        </p:nvGraphicFramePr>
        <p:xfrm>
          <a:off x="1524000" y="1359829"/>
          <a:ext cx="9118601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25616881"/>
                    </a:ext>
                  </a:extLst>
                </a:gridCol>
                <a:gridCol w="3204634">
                  <a:extLst>
                    <a:ext uri="{9D8B030D-6E8A-4147-A177-3AD203B41FA5}">
                      <a16:colId xmlns:a16="http://schemas.microsoft.com/office/drawing/2014/main" val="382286390"/>
                    </a:ext>
                  </a:extLst>
                </a:gridCol>
                <a:gridCol w="3204634">
                  <a:extLst>
                    <a:ext uri="{9D8B030D-6E8A-4147-A177-3AD203B41FA5}">
                      <a16:colId xmlns:a16="http://schemas.microsoft.com/office/drawing/2014/main" val="291175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히스토그램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막대 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37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함수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hist()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barplot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26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형태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연속형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이산형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7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데이터 예시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나이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금액 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성별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지역 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908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그래프 형태 차이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그래프 막대가 붙어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그래프 막대가 분리되어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637219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D159EEB-F20E-4D3A-B20B-AD75CF626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479947"/>
              </p:ext>
            </p:extLst>
          </p:nvPr>
        </p:nvGraphicFramePr>
        <p:xfrm>
          <a:off x="1524000" y="3952875"/>
          <a:ext cx="3759200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7592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hist(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27599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59963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AGE </a:t>
            </a:r>
            <a:r>
              <a:rPr lang="ko-KR" altLang="en-US" dirty="0"/>
              <a:t>변수를 히스토그램으로 그리기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가독성을 높이기 위해 </a:t>
            </a:r>
            <a:r>
              <a:rPr lang="en-US" altLang="ko-KR" dirty="0"/>
              <a:t>x</a:t>
            </a:r>
            <a:r>
              <a:rPr lang="ko-KR" altLang="en-US" dirty="0"/>
              <a:t>축 범위는 </a:t>
            </a:r>
            <a:r>
              <a:rPr lang="en-US" altLang="ko-KR" dirty="0"/>
              <a:t>0~60, y</a:t>
            </a:r>
            <a:r>
              <a:rPr lang="ko-KR" altLang="en-US" dirty="0"/>
              <a:t>축 범위는 </a:t>
            </a:r>
            <a:r>
              <a:rPr lang="en-US" altLang="ko-KR" dirty="0"/>
              <a:t>0~7</a:t>
            </a:r>
            <a:r>
              <a:rPr lang="ko-KR" altLang="en-US" dirty="0"/>
              <a:t>까지 나타내고</a:t>
            </a:r>
            <a:r>
              <a:rPr lang="en-US" altLang="ko-KR" dirty="0"/>
              <a:t>, </a:t>
            </a:r>
            <a:r>
              <a:rPr lang="ko-KR" altLang="en-US" dirty="0"/>
              <a:t>그래프 제목은 ‘</a:t>
            </a:r>
            <a:r>
              <a:rPr lang="en-US" altLang="ko-KR" dirty="0"/>
              <a:t>AGE</a:t>
            </a:r>
            <a:r>
              <a:rPr lang="ko-KR" altLang="en-US" dirty="0"/>
              <a:t>분포’로 표기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4-3</a:t>
            </a:r>
            <a:r>
              <a:rPr lang="ko-KR" altLang="en-US" dirty="0"/>
              <a:t> 데이터 탐색하기 </a:t>
            </a:r>
            <a:r>
              <a:rPr lang="en-US" altLang="ko-KR" sz="2400" dirty="0"/>
              <a:t>(13)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56</a:t>
            </a:fld>
            <a:endParaRPr lang="ko-KR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D159EEB-F20E-4D3A-B20B-AD75CF626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031708"/>
              </p:ext>
            </p:extLst>
          </p:nvPr>
        </p:nvGraphicFramePr>
        <p:xfrm>
          <a:off x="1714004" y="1545978"/>
          <a:ext cx="704404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404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히스토그램 그리기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hist(exdata1$AGE,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xlim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c(0, 60),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ylim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c(0, 7), main = "AGE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분포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")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604843B-819D-462C-83F6-1BA87D389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718" y="2303813"/>
            <a:ext cx="3589337" cy="3817684"/>
          </a:xfrm>
          <a:prstGeom prst="rect">
            <a:avLst/>
          </a:prstGeom>
        </p:spPr>
      </p:pic>
      <p:sp>
        <p:nvSpPr>
          <p:cNvPr id="8" name="Arrow: Right 5">
            <a:extLst>
              <a:ext uri="{FF2B5EF4-FFF2-40B4-BE49-F238E27FC236}">
                <a16:creationId xmlns:a16="http://schemas.microsoft.com/office/drawing/2014/main" id="{312A5ED1-06E8-4717-8D84-B15D39ED89A7}"/>
              </a:ext>
            </a:extLst>
          </p:cNvPr>
          <p:cNvSpPr/>
          <p:nvPr/>
        </p:nvSpPr>
        <p:spPr>
          <a:xfrm>
            <a:off x="1890043" y="2303813"/>
            <a:ext cx="372206" cy="349777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65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59963"/>
          </a:xfrm>
        </p:spPr>
        <p:txBody>
          <a:bodyPr>
            <a:normAutofit/>
          </a:bodyPr>
          <a:lstStyle/>
          <a:p>
            <a:r>
              <a:rPr lang="ko-KR" altLang="en-US" dirty="0"/>
              <a:t>파이차트 그리기</a:t>
            </a:r>
          </a:p>
          <a:p>
            <a:pPr lvl="2"/>
            <a:r>
              <a:rPr lang="ko-KR" altLang="en-US" dirty="0"/>
              <a:t>파이차트는 원을 데이터 범주 구성 비례에 따라 파이 조각을 나누는 것처럼 표현하는 그래프</a:t>
            </a:r>
            <a:endParaRPr lang="en-US" altLang="ko-KR" dirty="0"/>
          </a:p>
          <a:p>
            <a:pPr lvl="2"/>
            <a:r>
              <a:rPr lang="ko-KR" altLang="en-US" dirty="0"/>
              <a:t>파이차트는 </a:t>
            </a:r>
            <a:r>
              <a:rPr lang="en-US" altLang="ko-KR" dirty="0"/>
              <a:t>pie( ) </a:t>
            </a:r>
            <a:r>
              <a:rPr lang="ko-KR" altLang="en-US" dirty="0"/>
              <a:t>함수로 출력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pie( ) </a:t>
            </a:r>
            <a:r>
              <a:rPr lang="ko-KR" altLang="en-US" dirty="0"/>
              <a:t>함수에는 빈도분석 기능이 없으므로 먼저 빈도분석을 하는 </a:t>
            </a:r>
            <a:r>
              <a:rPr lang="en-US" altLang="ko-KR" dirty="0"/>
              <a:t>table( ) </a:t>
            </a:r>
            <a:r>
              <a:rPr lang="ko-KR" altLang="en-US" dirty="0"/>
              <a:t>함수를 실행 후</a:t>
            </a:r>
            <a:r>
              <a:rPr lang="en-US" altLang="ko-KR" dirty="0"/>
              <a:t>, </a:t>
            </a:r>
            <a:r>
              <a:rPr lang="en-US" altLang="ko-KR" dirty="0" err="1"/>
              <a:t>mtcars</a:t>
            </a:r>
            <a:r>
              <a:rPr lang="en-US" altLang="ko-KR" dirty="0"/>
              <a:t> </a:t>
            </a:r>
            <a:r>
              <a:rPr lang="ko-KR" altLang="en-US" dirty="0"/>
              <a:t>데이터 </a:t>
            </a:r>
            <a:br>
              <a:rPr lang="en-US" altLang="ko-KR" dirty="0"/>
            </a:br>
            <a:r>
              <a:rPr lang="ko-KR" altLang="en-US" dirty="0"/>
              <a:t>세트의 </a:t>
            </a:r>
            <a:r>
              <a:rPr lang="en-US" altLang="ko-KR" dirty="0"/>
              <a:t>gear </a:t>
            </a:r>
            <a:r>
              <a:rPr lang="ko-KR" altLang="en-US" dirty="0"/>
              <a:t>변수 값을 </a:t>
            </a:r>
            <a:r>
              <a:rPr lang="en-US" altLang="ko-KR" dirty="0"/>
              <a:t>x</a:t>
            </a:r>
            <a:r>
              <a:rPr lang="ko-KR" altLang="en-US" dirty="0"/>
              <a:t>에 저장하고 </a:t>
            </a:r>
            <a:r>
              <a:rPr lang="en-US" altLang="ko-KR" dirty="0"/>
              <a:t>x</a:t>
            </a:r>
            <a:r>
              <a:rPr lang="ko-KR" altLang="en-US" dirty="0"/>
              <a:t>에 대한 파이차트를 구현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4-3</a:t>
            </a:r>
            <a:r>
              <a:rPr lang="ko-KR" altLang="en-US" dirty="0"/>
              <a:t> 데이터 탐색하기 </a:t>
            </a:r>
            <a:r>
              <a:rPr lang="en-US" altLang="ko-KR" sz="2400" dirty="0"/>
              <a:t>(14)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57</a:t>
            </a:fld>
            <a:endParaRPr lang="ko-KR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D159EEB-F20E-4D3A-B20B-AD75CF626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294251"/>
              </p:ext>
            </p:extLst>
          </p:nvPr>
        </p:nvGraphicFramePr>
        <p:xfrm>
          <a:off x="1524000" y="1958658"/>
          <a:ext cx="2337246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3724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pie(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B47BDED-E571-495D-B813-E80DD7F89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233728"/>
              </p:ext>
            </p:extLst>
          </p:nvPr>
        </p:nvGraphicFramePr>
        <p:xfrm>
          <a:off x="1524000" y="3566767"/>
          <a:ext cx="26670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파이차트 그리기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data(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mtcars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&lt;- table(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mtcars$gear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pie(x)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37C96C8-F3DF-4426-874F-9692C044FB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5" t="10229" r="8274" b="10732"/>
          <a:stretch/>
        </p:blipFill>
        <p:spPr>
          <a:xfrm>
            <a:off x="5388394" y="3513328"/>
            <a:ext cx="2453536" cy="22668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E2A488-F071-4B5F-94F7-441F4275F670}"/>
              </a:ext>
            </a:extLst>
          </p:cNvPr>
          <p:cNvSpPr txBox="1"/>
          <p:nvPr/>
        </p:nvSpPr>
        <p:spPr>
          <a:xfrm>
            <a:off x="7976012" y="4039207"/>
            <a:ext cx="280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빈도 비율을 나타낼 수 있음</a:t>
            </a:r>
          </a:p>
        </p:txBody>
      </p:sp>
      <p:sp>
        <p:nvSpPr>
          <p:cNvPr id="11" name="Arrow: Right 5">
            <a:extLst>
              <a:ext uri="{FF2B5EF4-FFF2-40B4-BE49-F238E27FC236}">
                <a16:creationId xmlns:a16="http://schemas.microsoft.com/office/drawing/2014/main" id="{F97586F7-FB9B-413B-B7A4-7A76ED5FD5F7}"/>
              </a:ext>
            </a:extLst>
          </p:cNvPr>
          <p:cNvSpPr/>
          <p:nvPr/>
        </p:nvSpPr>
        <p:spPr>
          <a:xfrm>
            <a:off x="4691646" y="3928375"/>
            <a:ext cx="372206" cy="349777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5952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59963"/>
          </a:xfrm>
        </p:spPr>
        <p:txBody>
          <a:bodyPr>
            <a:normAutofit/>
          </a:bodyPr>
          <a:lstStyle/>
          <a:p>
            <a:r>
              <a:rPr lang="ko-KR" altLang="en-US" dirty="0"/>
              <a:t>줄기 잎 그림 그리기</a:t>
            </a:r>
          </a:p>
          <a:p>
            <a:pPr lvl="2"/>
            <a:r>
              <a:rPr lang="ko-KR" altLang="en-US" dirty="0"/>
              <a:t>줄기 잎 그림은 변수 값을 자릿수로 분류하여 시각화하는 방법</a:t>
            </a:r>
            <a:endParaRPr lang="en-US" altLang="ko-KR" dirty="0"/>
          </a:p>
          <a:p>
            <a:pPr lvl="2"/>
            <a:r>
              <a:rPr lang="ko-KR" altLang="en-US" dirty="0"/>
              <a:t>큰 자릿수의 값은 줄기에 표현하고 작은 자릿수의 값은 잎에 표현하여 데이터의 전체적인 형태를 파악</a:t>
            </a:r>
            <a:endParaRPr lang="en-US" altLang="ko-KR" dirty="0"/>
          </a:p>
          <a:p>
            <a:pPr lvl="2"/>
            <a:r>
              <a:rPr lang="ko-KR" altLang="en-US" dirty="0"/>
              <a:t>줄기 잎 그림은 </a:t>
            </a:r>
            <a:r>
              <a:rPr lang="en-US" altLang="ko-KR" dirty="0"/>
              <a:t>stem( ) </a:t>
            </a:r>
            <a:r>
              <a:rPr lang="ko-KR" altLang="en-US" dirty="0"/>
              <a:t>함수를 사용</a:t>
            </a:r>
            <a:br>
              <a:rPr lang="en-US" altLang="ko-KR" dirty="0"/>
            </a:br>
            <a:r>
              <a:rPr lang="en-US" altLang="ko-KR" dirty="0"/>
              <a:t>- scale </a:t>
            </a:r>
            <a:r>
              <a:rPr lang="ko-KR" altLang="en-US" dirty="0"/>
              <a:t>옵션은 줄기의 수</a:t>
            </a:r>
            <a:r>
              <a:rPr lang="en-US" altLang="ko-KR" dirty="0"/>
              <a:t>, </a:t>
            </a:r>
            <a:r>
              <a:rPr lang="ko-KR" altLang="en-US" dirty="0"/>
              <a:t>즉 데이터를 나누는 구간을 의미하며 양수만 가능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4-3</a:t>
            </a:r>
            <a:r>
              <a:rPr lang="ko-KR" altLang="en-US" dirty="0"/>
              <a:t> 데이터 탐색하기 </a:t>
            </a:r>
            <a:r>
              <a:rPr lang="en-US" altLang="ko-KR" sz="2400" dirty="0"/>
              <a:t>(15)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58</a:t>
            </a:fld>
            <a:endParaRPr lang="ko-KR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D159EEB-F20E-4D3A-B20B-AD75CF626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52886"/>
              </p:ext>
            </p:extLst>
          </p:nvPr>
        </p:nvGraphicFramePr>
        <p:xfrm>
          <a:off x="1690254" y="2712514"/>
          <a:ext cx="2337246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3724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stem(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scale =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28B479A-79BD-4BC0-B6E5-8FEF5C0BC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475" y="3524003"/>
            <a:ext cx="4057049" cy="237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064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59963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줄기 잎 그림을 출력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데이터는 직접 입력하고 </a:t>
            </a:r>
            <a:r>
              <a:rPr lang="en-US" altLang="ko-KR" dirty="0"/>
              <a:t>stem( ) </a:t>
            </a:r>
            <a:r>
              <a:rPr lang="ko-KR" altLang="en-US" dirty="0"/>
              <a:t>함수를 옵션 설정 없이 사용</a:t>
            </a:r>
            <a:r>
              <a:rPr lang="en-US" altLang="ko-KR" dirty="0"/>
              <a:t>(scale </a:t>
            </a:r>
            <a:r>
              <a:rPr lang="ko-KR" altLang="en-US" dirty="0"/>
              <a:t>옵션을 설정하지 않았을 때 기본값은 </a:t>
            </a:r>
            <a:r>
              <a:rPr lang="en-US" altLang="ko-KR" dirty="0"/>
              <a:t>1)</a:t>
            </a:r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4-3</a:t>
            </a:r>
            <a:r>
              <a:rPr lang="ko-KR" altLang="en-US" dirty="0"/>
              <a:t> 데이터 탐색하기 </a:t>
            </a:r>
            <a:r>
              <a:rPr lang="en-US" altLang="ko-KR" sz="2400" dirty="0"/>
              <a:t>(16)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59</a:t>
            </a:fld>
            <a:endParaRPr lang="ko-KR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D159EEB-F20E-4D3A-B20B-AD75CF626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389348"/>
              </p:ext>
            </p:extLst>
          </p:nvPr>
        </p:nvGraphicFramePr>
        <p:xfrm>
          <a:off x="1524000" y="1557338"/>
          <a:ext cx="3657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줄기 잎 그림 그리기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 = c(1, 2, 3, 4, 7, 8, 8, 5, 9, 6, 9)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stem(x)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14465F7-68F5-4BBD-A3A2-B28AA1E84E4B}"/>
              </a:ext>
            </a:extLst>
          </p:cNvPr>
          <p:cNvSpPr txBox="1"/>
          <p:nvPr/>
        </p:nvSpPr>
        <p:spPr>
          <a:xfrm>
            <a:off x="6127541" y="1557338"/>
            <a:ext cx="39560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The decimal point is at the |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0 | 0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2 | 00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4 | 00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6 | 00</a:t>
            </a:r>
          </a:p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8 | 0000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77D24D2-CD61-4C09-9849-CCF13023945C}"/>
              </a:ext>
            </a:extLst>
          </p:cNvPr>
          <p:cNvSpPr/>
          <p:nvPr/>
        </p:nvSpPr>
        <p:spPr>
          <a:xfrm>
            <a:off x="5523840" y="1803768"/>
            <a:ext cx="330695" cy="242455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BE9703-9ED4-497C-8525-38EBFE703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775468"/>
            <a:ext cx="4183062" cy="24388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90DF40-0566-46DE-B1D0-05BFB1A39ABD}"/>
              </a:ext>
            </a:extLst>
          </p:cNvPr>
          <p:cNvSpPr txBox="1"/>
          <p:nvPr/>
        </p:nvSpPr>
        <p:spPr>
          <a:xfrm>
            <a:off x="5913974" y="4589374"/>
            <a:ext cx="4662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◀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잎에는 소수점 아래의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을 표현하므로 구간에 속한 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데이터 개수와 잎의 개수가 동일</a:t>
            </a:r>
          </a:p>
        </p:txBody>
      </p:sp>
    </p:spTree>
    <p:extLst>
      <p:ext uri="{BB962C8B-B14F-4D97-AF65-F5344CB8AC3E}">
        <p14:creationId xmlns:p14="http://schemas.microsoft.com/office/powerpoint/2010/main" val="305436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4-1</a:t>
            </a:r>
            <a:r>
              <a:rPr lang="ko-KR" altLang="en-US" dirty="0"/>
              <a:t> 데이터 수집하기 </a:t>
            </a:r>
            <a:r>
              <a:rPr lang="en-US" altLang="ko-KR" sz="2400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직접 데이터 입력하기</a:t>
            </a:r>
          </a:p>
          <a:p>
            <a:pPr lvl="2"/>
            <a:r>
              <a:rPr lang="ko-KR" altLang="en-US" dirty="0"/>
              <a:t>원시 데이터 입력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R</a:t>
            </a:r>
            <a:r>
              <a:rPr lang="ko-KR" altLang="en-US" dirty="0"/>
              <a:t>에서 분석할 데이터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를 직접 입력하여 저장하는 단계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원시데이터 입력은 </a:t>
            </a:r>
            <a:r>
              <a:rPr lang="en-US" altLang="ko-KR" dirty="0"/>
              <a:t>c( ) </a:t>
            </a:r>
            <a:r>
              <a:rPr lang="ko-KR" altLang="en-US" dirty="0"/>
              <a:t>함수로 값을 변수에 할당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데이터를 입력하여 원시 데이터를 만들기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변수 </a:t>
            </a:r>
            <a:r>
              <a:rPr lang="en-US" altLang="ko-KR" dirty="0"/>
              <a:t>ID</a:t>
            </a:r>
            <a:r>
              <a:rPr lang="ko-KR" altLang="en-US" dirty="0"/>
              <a:t>에는 </a:t>
            </a:r>
            <a:r>
              <a:rPr lang="en-US" altLang="ko-KR" dirty="0"/>
              <a:t>1, 2, 3, 4, 5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변수 </a:t>
            </a:r>
            <a:r>
              <a:rPr lang="en-US" altLang="ko-KR" dirty="0"/>
              <a:t>SEX</a:t>
            </a:r>
            <a:r>
              <a:rPr lang="ko-KR" altLang="en-US" dirty="0"/>
              <a:t>에는 </a:t>
            </a:r>
            <a:r>
              <a:rPr lang="en-US" altLang="ko-KR" dirty="0"/>
              <a:t>F, M, F, M, F</a:t>
            </a:r>
            <a:r>
              <a:rPr lang="ko-KR" altLang="en-US" dirty="0"/>
              <a:t>를 할당하여 직접 데이터를 입력하고</a:t>
            </a:r>
            <a:r>
              <a:rPr lang="en-US" altLang="ko-KR" dirty="0"/>
              <a:t>, </a:t>
            </a:r>
            <a:r>
              <a:rPr lang="ko-KR" altLang="en-US" dirty="0"/>
              <a:t>이 데이터를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데이터 프레임으로 만들어 </a:t>
            </a:r>
            <a:r>
              <a:rPr lang="en-US" altLang="ko-KR" dirty="0"/>
              <a:t>View( ) </a:t>
            </a:r>
            <a:r>
              <a:rPr lang="ko-KR" altLang="en-US" dirty="0"/>
              <a:t>함수로 데이터를 조회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8E93FCB-D6DA-4602-BD41-9BA2D9653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776665"/>
              </p:ext>
            </p:extLst>
          </p:nvPr>
        </p:nvGraphicFramePr>
        <p:xfrm>
          <a:off x="1668326" y="1951065"/>
          <a:ext cx="2659834" cy="335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65983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&lt;- c(</a:t>
                      </a:r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값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C5285D5-6C8C-41AA-AF14-2DF671396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76107"/>
              </p:ext>
            </p:extLst>
          </p:nvPr>
        </p:nvGraphicFramePr>
        <p:xfrm>
          <a:off x="1701392" y="3661950"/>
          <a:ext cx="380390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390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직접 데이터 입력하기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 &lt;- c(1, 2, 3, 4, 5)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ID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SEX &lt;- c("F", "M", "F", "M", "F")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SEX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DATA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data.frame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(ID = ID, SEX = SEX)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View(DATA)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95030A3-1751-4E0A-A2B5-709147535FB3}"/>
              </a:ext>
            </a:extLst>
          </p:cNvPr>
          <p:cNvSpPr txBox="1"/>
          <p:nvPr/>
        </p:nvSpPr>
        <p:spPr>
          <a:xfrm>
            <a:off x="3483232" y="4957785"/>
            <a:ext cx="30977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View()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함수로 데이터 프레임을 조회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4D8176-ED43-4195-A4C2-C8840D328D1C}"/>
              </a:ext>
            </a:extLst>
          </p:cNvPr>
          <p:cNvCxnSpPr>
            <a:cxnSpLocks/>
          </p:cNvCxnSpPr>
          <p:nvPr/>
        </p:nvCxnSpPr>
        <p:spPr>
          <a:xfrm>
            <a:off x="2919430" y="5108448"/>
            <a:ext cx="35816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4BA10D9-EBAD-4AB1-8159-BDF0DEA08E6C}"/>
              </a:ext>
            </a:extLst>
          </p:cNvPr>
          <p:cNvSpPr/>
          <p:nvPr/>
        </p:nvSpPr>
        <p:spPr>
          <a:xfrm>
            <a:off x="5961392" y="4272607"/>
            <a:ext cx="435293" cy="329184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4C8B75-3F2A-4441-A1DA-5723E0C7C0BE}"/>
              </a:ext>
            </a:extLst>
          </p:cNvPr>
          <p:cNvSpPr txBox="1"/>
          <p:nvPr/>
        </p:nvSpPr>
        <p:spPr>
          <a:xfrm>
            <a:off x="6800583" y="3749387"/>
            <a:ext cx="2566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1 2 3 4 5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[1] "F" "M" "F" "M" "F"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A13FF9E-0450-4232-BA78-8873B6516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781" y="4399730"/>
            <a:ext cx="2914269" cy="18722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24780D5-467F-4FFB-B9F8-1650CB276614}"/>
              </a:ext>
            </a:extLst>
          </p:cNvPr>
          <p:cNvSpPr txBox="1"/>
          <p:nvPr/>
        </p:nvSpPr>
        <p:spPr>
          <a:xfrm>
            <a:off x="9169294" y="3857108"/>
            <a:ext cx="2181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Console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탭 실행 결과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93BADC-C96D-4FFF-A3D5-957159255478}"/>
              </a:ext>
            </a:extLst>
          </p:cNvPr>
          <p:cNvSpPr txBox="1"/>
          <p:nvPr/>
        </p:nvSpPr>
        <p:spPr>
          <a:xfrm>
            <a:off x="9910932" y="5074236"/>
            <a:ext cx="2181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Script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탭의 데이터 뷰어 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16167609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59963"/>
          </a:xfrm>
        </p:spPr>
        <p:txBody>
          <a:bodyPr>
            <a:normAutofit/>
          </a:bodyPr>
          <a:lstStyle/>
          <a:p>
            <a:pPr lvl="2"/>
            <a:r>
              <a:rPr lang="ko-KR" altLang="en-US" dirty="0"/>
              <a:t>줄기 잎 그림을 그렸을 때 데이터가 살펴보기 어렵거나 구간을 조정하고자 할 때에는 </a:t>
            </a:r>
            <a:r>
              <a:rPr lang="en-US" altLang="ko-KR" dirty="0"/>
              <a:t>scale </a:t>
            </a:r>
            <a:r>
              <a:rPr lang="ko-KR" altLang="en-US" dirty="0"/>
              <a:t>옵션으로 구간을 조정</a:t>
            </a:r>
            <a:r>
              <a:rPr lang="en-US" altLang="ko-KR" dirty="0"/>
              <a:t>. </a:t>
            </a:r>
            <a:r>
              <a:rPr lang="ko-KR" altLang="en-US" dirty="0"/>
              <a:t>앞의 예제에서 </a:t>
            </a:r>
            <a:r>
              <a:rPr lang="en-US" altLang="ko-KR" dirty="0"/>
              <a:t>stem( ) </a:t>
            </a:r>
            <a:r>
              <a:rPr lang="ko-KR" altLang="en-US" dirty="0"/>
              <a:t>함수에 </a:t>
            </a:r>
            <a:r>
              <a:rPr lang="en-US" altLang="ko-KR" dirty="0"/>
              <a:t>scale </a:t>
            </a:r>
            <a:r>
              <a:rPr lang="ko-KR" altLang="en-US" dirty="0"/>
              <a:t>옵션을 </a:t>
            </a:r>
            <a:r>
              <a:rPr lang="en-US" altLang="ko-KR" dirty="0"/>
              <a:t>2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scale </a:t>
            </a:r>
            <a:r>
              <a:rPr lang="ko-KR" altLang="en-US" dirty="0"/>
              <a:t>옵션을 기본값보다 작은 </a:t>
            </a:r>
            <a:r>
              <a:rPr lang="en-US" altLang="ko-KR" dirty="0"/>
              <a:t>0.5</a:t>
            </a:r>
            <a:r>
              <a:rPr lang="ko-KR" altLang="en-US" dirty="0"/>
              <a:t>로 설정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4-3</a:t>
            </a:r>
            <a:r>
              <a:rPr lang="ko-KR" altLang="en-US" dirty="0"/>
              <a:t> 데이터 탐색하기 </a:t>
            </a:r>
            <a:r>
              <a:rPr lang="en-US" altLang="ko-KR" sz="2400" dirty="0"/>
              <a:t>(17)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60</a:t>
            </a:fld>
            <a:endParaRPr lang="ko-KR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D159EEB-F20E-4D3A-B20B-AD75CF626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590447"/>
              </p:ext>
            </p:extLst>
          </p:nvPr>
        </p:nvGraphicFramePr>
        <p:xfrm>
          <a:off x="1733759" y="1697038"/>
          <a:ext cx="3657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stem(x, scale = 2)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14465F7-68F5-4BBD-A3A2-B28AA1E84E4B}"/>
              </a:ext>
            </a:extLst>
          </p:cNvPr>
          <p:cNvSpPr txBox="1"/>
          <p:nvPr/>
        </p:nvSpPr>
        <p:spPr>
          <a:xfrm>
            <a:off x="6502191" y="1606998"/>
            <a:ext cx="39560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The decimal point is at the |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1 | 0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2 | 0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3 | 0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4 | 0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5 | 0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6 | 0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7 | 0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8 | 00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9 | 00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77D24D2-CD61-4C09-9849-CCF13023945C}"/>
              </a:ext>
            </a:extLst>
          </p:cNvPr>
          <p:cNvSpPr/>
          <p:nvPr/>
        </p:nvSpPr>
        <p:spPr>
          <a:xfrm>
            <a:off x="5771954" y="1697038"/>
            <a:ext cx="419100" cy="33020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3A9705C-990A-4046-971C-A9A582F5B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094784"/>
              </p:ext>
            </p:extLst>
          </p:nvPr>
        </p:nvGraphicFramePr>
        <p:xfrm>
          <a:off x="1733759" y="4408538"/>
          <a:ext cx="36576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stem(x, scale = 0.5)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2AB5CEE-EB38-489B-9C68-CD68BDD43538}"/>
              </a:ext>
            </a:extLst>
          </p:cNvPr>
          <p:cNvSpPr txBox="1"/>
          <p:nvPr/>
        </p:nvSpPr>
        <p:spPr>
          <a:xfrm>
            <a:off x="6502191" y="4338074"/>
            <a:ext cx="55957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The decimal point is 1 digit(s) to the right of the |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0 | 1234</a:t>
            </a:r>
          </a:p>
          <a:p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</a:rPr>
              <a:t>0 | 5678899</a:t>
            </a:r>
            <a:endParaRPr lang="ko-KR" altLang="en-US" sz="1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9EA7B59-4119-4158-86E0-C0F753DB8E80}"/>
              </a:ext>
            </a:extLst>
          </p:cNvPr>
          <p:cNvSpPr/>
          <p:nvPr/>
        </p:nvSpPr>
        <p:spPr>
          <a:xfrm>
            <a:off x="5806952" y="4377206"/>
            <a:ext cx="419100" cy="33020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7294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59963"/>
          </a:xfrm>
        </p:spPr>
        <p:txBody>
          <a:bodyPr>
            <a:normAutofit/>
          </a:bodyPr>
          <a:lstStyle/>
          <a:p>
            <a:r>
              <a:rPr lang="ko-KR" altLang="en-US" dirty="0"/>
              <a:t>산점도 그리기</a:t>
            </a:r>
          </a:p>
          <a:p>
            <a:pPr lvl="2"/>
            <a:r>
              <a:rPr lang="ko-KR" altLang="en-US" dirty="0"/>
              <a:t>산점도</a:t>
            </a:r>
            <a:r>
              <a:rPr lang="en-US" altLang="ko-KR" dirty="0"/>
              <a:t>(</a:t>
            </a:r>
            <a:r>
              <a:rPr lang="ko-KR" altLang="en-US" dirty="0"/>
              <a:t>산포도</a:t>
            </a:r>
            <a:r>
              <a:rPr lang="en-US" altLang="ko-KR" dirty="0"/>
              <a:t>): </a:t>
            </a:r>
            <a:r>
              <a:rPr lang="ko-KR" altLang="en-US" dirty="0"/>
              <a:t>연속형 숫자 변수일 때 두 변수 간 관계를 점으로 나타내 점들의 형태에 따라 산포도를 확인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우상향하는 형태는 두 변수 사이에 상관관계가 있음을 의미</a:t>
            </a:r>
            <a:endParaRPr lang="en-US" altLang="ko-KR" dirty="0"/>
          </a:p>
          <a:p>
            <a:pPr lvl="2"/>
            <a:r>
              <a:rPr lang="ko-KR" altLang="en-US" dirty="0" err="1"/>
              <a:t>산점도는</a:t>
            </a:r>
            <a:r>
              <a:rPr lang="ko-KR" altLang="en-US" dirty="0"/>
              <a:t> </a:t>
            </a:r>
            <a:r>
              <a:rPr lang="en-US" altLang="ko-KR" dirty="0"/>
              <a:t>plot( ) </a:t>
            </a:r>
            <a:r>
              <a:rPr lang="ko-KR" altLang="en-US" dirty="0"/>
              <a:t>함수를 사용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함수에 들어가는 </a:t>
            </a:r>
            <a:r>
              <a:rPr lang="en-US" altLang="ko-KR" dirty="0"/>
              <a:t>x </a:t>
            </a:r>
            <a:r>
              <a:rPr lang="ko-KR" altLang="en-US" dirty="0"/>
              <a:t>값과 </a:t>
            </a:r>
            <a:r>
              <a:rPr lang="en-US" altLang="ko-KR" dirty="0"/>
              <a:t>y </a:t>
            </a:r>
            <a:r>
              <a:rPr lang="ko-KR" altLang="en-US" dirty="0"/>
              <a:t>값은 산점도 그래프 위치에 각각 동그라미로 표시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iris </a:t>
            </a:r>
            <a:r>
              <a:rPr lang="ko-KR" altLang="en-US" dirty="0"/>
              <a:t>데이터 세트를 이용해서 산점도를 그리기</a:t>
            </a:r>
            <a:br>
              <a:rPr lang="en-US" altLang="ko-KR" dirty="0"/>
            </a:br>
            <a:r>
              <a:rPr lang="en-US" altLang="ko-KR" dirty="0"/>
              <a:t>- iris </a:t>
            </a:r>
            <a:r>
              <a:rPr lang="ko-KR" altLang="en-US" dirty="0"/>
              <a:t>데이터 세트를 가져온 후 </a:t>
            </a:r>
            <a:r>
              <a:rPr lang="en-US" altLang="ko-KR" dirty="0"/>
              <a:t>x </a:t>
            </a:r>
            <a:r>
              <a:rPr lang="ko-KR" altLang="en-US" dirty="0"/>
              <a:t>값에는 </a:t>
            </a:r>
            <a:r>
              <a:rPr lang="en-US" altLang="ko-KR" dirty="0" err="1"/>
              <a:t>Sepal.Length</a:t>
            </a:r>
            <a:r>
              <a:rPr lang="en-US" altLang="ko-KR" dirty="0"/>
              <a:t> </a:t>
            </a:r>
            <a:r>
              <a:rPr lang="ko-KR" altLang="en-US" dirty="0"/>
              <a:t>변수를</a:t>
            </a:r>
            <a:r>
              <a:rPr lang="en-US" altLang="ko-KR" dirty="0"/>
              <a:t>, y </a:t>
            </a:r>
            <a:r>
              <a:rPr lang="ko-KR" altLang="en-US" dirty="0"/>
              <a:t>값에는 </a:t>
            </a:r>
            <a:r>
              <a:rPr lang="en-US" altLang="ko-KR" dirty="0" err="1"/>
              <a:t>Petal.Width</a:t>
            </a:r>
            <a:r>
              <a:rPr lang="en-US" altLang="ko-KR" dirty="0"/>
              <a:t> </a:t>
            </a:r>
            <a:r>
              <a:rPr lang="ko-KR" altLang="en-US" dirty="0"/>
              <a:t>변수를 넣어 두 변수에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상관관계가 있는지 비교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4-3</a:t>
            </a:r>
            <a:r>
              <a:rPr lang="ko-KR" altLang="en-US" dirty="0"/>
              <a:t> 데이터 탐색하기 </a:t>
            </a:r>
            <a:r>
              <a:rPr lang="en-US" altLang="ko-KR" sz="2400" dirty="0"/>
              <a:t>(18)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61</a:t>
            </a:fld>
            <a:endParaRPr lang="ko-KR" alt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3A9705C-990A-4046-971C-A9A582F5B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911575"/>
              </p:ext>
            </p:extLst>
          </p:nvPr>
        </p:nvGraphicFramePr>
        <p:xfrm>
          <a:off x="1886197" y="2577627"/>
          <a:ext cx="2356338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5633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plot(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x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574FE54-6140-4620-95D6-AEDF2E110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629790"/>
              </p:ext>
            </p:extLst>
          </p:nvPr>
        </p:nvGraphicFramePr>
        <p:xfrm>
          <a:off x="1886196" y="4026341"/>
          <a:ext cx="467293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2939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산점도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그리기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data(iris)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plot(x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iris$Sepal.Length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y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iris$Petal.Width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40969E4-8BE1-48A4-8A84-9E517C1C2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876" y="3942550"/>
            <a:ext cx="2767928" cy="252975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D5AD03E-E16F-445C-BD71-4BA88AABB150}"/>
              </a:ext>
            </a:extLst>
          </p:cNvPr>
          <p:cNvSpPr/>
          <p:nvPr/>
        </p:nvSpPr>
        <p:spPr>
          <a:xfrm>
            <a:off x="6904468" y="4280731"/>
            <a:ext cx="316583" cy="222739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0260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59963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산점도 행렬</a:t>
            </a:r>
          </a:p>
          <a:p>
            <a:pPr lvl="2"/>
            <a:r>
              <a:rPr lang="ko-KR" altLang="en-US" dirty="0"/>
              <a:t>산점도 행렬</a:t>
            </a:r>
            <a:r>
              <a:rPr lang="en-US" altLang="ko-KR" dirty="0"/>
              <a:t>(scatterplot matrix)</a:t>
            </a:r>
            <a:r>
              <a:rPr lang="ko-KR" altLang="en-US" dirty="0"/>
              <a:t>은 산점도들이 행렬로 나타남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여러 개의 변수 관계를 한번에 확인할 수 있는 그래프</a:t>
            </a:r>
            <a:endParaRPr lang="en-US" altLang="ko-KR" dirty="0"/>
          </a:p>
          <a:p>
            <a:pPr lvl="2"/>
            <a:r>
              <a:rPr lang="ko-KR" altLang="en-US" dirty="0"/>
              <a:t>내장 함수인 </a:t>
            </a:r>
            <a:r>
              <a:rPr lang="en-US" altLang="ko-KR" dirty="0"/>
              <a:t>pairs( ) </a:t>
            </a:r>
            <a:r>
              <a:rPr lang="ko-KR" altLang="en-US" dirty="0"/>
              <a:t>함수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iris </a:t>
            </a:r>
            <a:r>
              <a:rPr lang="ko-KR" altLang="en-US" dirty="0"/>
              <a:t>데이터 세트에 있는 변수들의 상관관계를 산점도로 확인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4-3</a:t>
            </a:r>
            <a:r>
              <a:rPr lang="ko-KR" altLang="en-US" dirty="0"/>
              <a:t> 데이터 탐색하기 </a:t>
            </a:r>
            <a:r>
              <a:rPr lang="en-US" altLang="ko-KR" sz="2400" dirty="0"/>
              <a:t>(19)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62</a:t>
            </a:fld>
            <a:endParaRPr lang="ko-KR" alt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3A9705C-990A-4046-971C-A9A582F5B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766434"/>
              </p:ext>
            </p:extLst>
          </p:nvPr>
        </p:nvGraphicFramePr>
        <p:xfrm>
          <a:off x="1524000" y="2182178"/>
          <a:ext cx="2356338" cy="30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5633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pairs(</a:t>
                      </a:r>
                      <a:r>
                        <a:rPr lang="ko-KR" altLang="en-US" sz="14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변수명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574FE54-6140-4620-95D6-AEDF2E110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15716"/>
              </p:ext>
            </p:extLst>
          </p:nvPr>
        </p:nvGraphicFramePr>
        <p:xfrm>
          <a:off x="1524000" y="3039403"/>
          <a:ext cx="317695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695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산점도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행렬 그리기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data(iris)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pairs(iris)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CD5AD03E-E16F-445C-BD71-4BA88AABB150}"/>
              </a:ext>
            </a:extLst>
          </p:cNvPr>
          <p:cNvSpPr/>
          <p:nvPr/>
        </p:nvSpPr>
        <p:spPr>
          <a:xfrm>
            <a:off x="5077376" y="3200009"/>
            <a:ext cx="316583" cy="222739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985132-CD5D-48BE-9887-88B38BB27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320" y="3039403"/>
            <a:ext cx="3635065" cy="35485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FA595C-1DA3-422B-A06E-37343E75FD87}"/>
              </a:ext>
            </a:extLst>
          </p:cNvPr>
          <p:cNvSpPr txBox="1"/>
          <p:nvPr/>
        </p:nvSpPr>
        <p:spPr>
          <a:xfrm>
            <a:off x="9025400" y="5889104"/>
            <a:ext cx="25121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축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, y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축만 다른 같은 그래프</a:t>
            </a:r>
          </a:p>
        </p:txBody>
      </p:sp>
    </p:spTree>
    <p:extLst>
      <p:ext uri="{BB962C8B-B14F-4D97-AF65-F5344CB8AC3E}">
        <p14:creationId xmlns:p14="http://schemas.microsoft.com/office/powerpoint/2010/main" val="19079702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63A3493B-0528-45DF-A270-A97A9AB53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759963"/>
          </a:xfrm>
        </p:spPr>
        <p:txBody>
          <a:bodyPr>
            <a:normAutofit/>
          </a:bodyPr>
          <a:lstStyle/>
          <a:p>
            <a:pPr lvl="2"/>
            <a:r>
              <a:rPr lang="en-US" altLang="ko-KR" dirty="0"/>
              <a:t>psych </a:t>
            </a:r>
            <a:r>
              <a:rPr lang="ko-KR" altLang="en-US" dirty="0"/>
              <a:t>패키지의 </a:t>
            </a:r>
            <a:r>
              <a:rPr lang="en-US" altLang="ko-KR" dirty="0" err="1"/>
              <a:t>pairs.panel</a:t>
            </a:r>
            <a:r>
              <a:rPr lang="en-US" altLang="ko-KR" dirty="0"/>
              <a:t>( ) </a:t>
            </a:r>
            <a:r>
              <a:rPr lang="ko-KR" altLang="en-US" dirty="0"/>
              <a:t>함수로 산점도 행렬 그리기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사용 형식은 </a:t>
            </a:r>
            <a:r>
              <a:rPr lang="en-US" altLang="ko-KR" dirty="0"/>
              <a:t>pairs( )</a:t>
            </a:r>
            <a:r>
              <a:rPr lang="ko-KR" altLang="en-US" dirty="0"/>
              <a:t>함수와 동일하지만</a:t>
            </a:r>
            <a:r>
              <a:rPr lang="en-US" altLang="ko-KR" dirty="0"/>
              <a:t>, </a:t>
            </a:r>
            <a:r>
              <a:rPr lang="ko-KR" altLang="en-US" dirty="0"/>
              <a:t>함수 실행 전에 </a:t>
            </a:r>
            <a:r>
              <a:rPr lang="en-US" altLang="ko-KR" dirty="0"/>
              <a:t>psych </a:t>
            </a:r>
            <a:r>
              <a:rPr lang="ko-KR" altLang="en-US" dirty="0"/>
              <a:t>패키지 설치와 로드가 필요</a:t>
            </a:r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4-3</a:t>
            </a:r>
            <a:r>
              <a:rPr lang="ko-KR" altLang="en-US" dirty="0"/>
              <a:t> 데이터 탐색하기 </a:t>
            </a:r>
            <a:r>
              <a:rPr lang="en-US" altLang="ko-KR" sz="2400" dirty="0"/>
              <a:t>(20)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63</a:t>
            </a:fld>
            <a:endParaRPr lang="ko-KR" alt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574FE54-6140-4620-95D6-AEDF2E110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776343"/>
              </p:ext>
            </p:extLst>
          </p:nvPr>
        </p:nvGraphicFramePr>
        <p:xfrm>
          <a:off x="1731817" y="1622739"/>
          <a:ext cx="3518207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820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psych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패키지로 산점도 행렬 그리기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install.packages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("psych")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library(psych)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data(iris)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pairs.panels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(iris)</a:t>
                      </a:r>
                      <a:endParaRPr lang="ko-KR" altLang="en-US" sz="1400" b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CD5AD03E-E16F-445C-BD71-4BA88AABB150}"/>
              </a:ext>
            </a:extLst>
          </p:cNvPr>
          <p:cNvSpPr/>
          <p:nvPr/>
        </p:nvSpPr>
        <p:spPr>
          <a:xfrm>
            <a:off x="5668689" y="2026914"/>
            <a:ext cx="374785" cy="34989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09465-39A3-4868-9697-27BF27E9A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618" y="1606665"/>
            <a:ext cx="3760480" cy="36218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98DE94-8DF2-4FA9-A8AD-A2F630A3215F}"/>
              </a:ext>
            </a:extLst>
          </p:cNvPr>
          <p:cNvSpPr txBox="1"/>
          <p:nvPr/>
        </p:nvSpPr>
        <p:spPr>
          <a:xfrm>
            <a:off x="2936632" y="5576896"/>
            <a:ext cx="5480538" cy="578882"/>
          </a:xfrm>
          <a:prstGeom prst="roundRect">
            <a:avLst/>
          </a:prstGeom>
          <a:solidFill>
            <a:schemeClr val="accent6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/>
              <a:t>※</a:t>
            </a:r>
            <a:r>
              <a:rPr lang="ko-KR" altLang="en-US" sz="1400" dirty="0"/>
              <a:t> </a:t>
            </a:r>
            <a:r>
              <a:rPr lang="en-US" altLang="ko-KR" sz="1400" dirty="0"/>
              <a:t>From data to Viz </a:t>
            </a:r>
            <a:r>
              <a:rPr lang="ko-KR" altLang="en-US" sz="1400" dirty="0"/>
              <a:t>에서 데이터 유형에 따른 다양한 그래프 선택 참조</a:t>
            </a:r>
          </a:p>
          <a:p>
            <a:r>
              <a:rPr lang="en-US" altLang="ko-KR" sz="1400" dirty="0"/>
              <a:t>     https://www.data-to-viz.com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70076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마무리①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6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가지 키워드로 정리하는 핵심 포인트</a:t>
            </a: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막대 그래프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범주형 데이터의 수량이 많고 적음을 나타낼 때 적합한 그래프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상자 그림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데이터 분포에서 벗어난 극단의 데이터를 판단할 때 적합한 그래프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히스토그램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연속형 데이터를 일정하게 구간을 나누어 각 구간에 해당하는 데이터를 그린 그래프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파이차트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원을 데이터 범주 구성 비례에 따라 파이 조각 모양처럼 표현한 그래프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>
                <a:solidFill>
                  <a:srgbClr val="000000"/>
                </a:solidFill>
                <a:latin typeface="YoonV YoonMyungjo100Std_OTF"/>
              </a:rPr>
              <a:t>줄기 잎 그림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변수 값을 자릿수로 분류하여 시각화한 그래프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데이터 전체 형태 파악 가능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lvl="1"/>
            <a:r>
              <a:rPr lang="ko-KR" altLang="en-US" sz="1600" b="1" i="0" u="none" strike="noStrike" baseline="0" dirty="0" err="1">
                <a:solidFill>
                  <a:srgbClr val="000000"/>
                </a:solidFill>
                <a:latin typeface="YoonV YoonMyungjo100Std_OTF"/>
              </a:rPr>
              <a:t>산점도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: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 두 변수 간의 관계를 점으로 나타낸 그래프</a:t>
            </a:r>
            <a:endParaRPr lang="en-US" altLang="ko-KR" sz="1600" b="0" i="0" u="none" strike="noStrike" baseline="0" dirty="0">
              <a:solidFill>
                <a:srgbClr val="000000"/>
              </a:solidFill>
              <a:latin typeface="YoonV YoonMyungjo100Std_OTF"/>
            </a:endParaRPr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1470316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마무리②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65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oonV YoonMyungjo100Std_OTF"/>
              </a:rPr>
              <a:t>.</a:t>
            </a:r>
            <a:r>
              <a:rPr lang="ko-KR" altLang="en-US" sz="1800" dirty="0"/>
              <a:t>표로 정리하는 핵심 함수</a:t>
            </a:r>
            <a:endParaRPr lang="en-US" altLang="ko-KR" sz="180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0B7E955-212E-43B6-A918-9A8A93382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543447"/>
              </p:ext>
            </p:extLst>
          </p:nvPr>
        </p:nvGraphicFramePr>
        <p:xfrm>
          <a:off x="1524000" y="1336383"/>
          <a:ext cx="8128000" cy="3337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59712">
                  <a:extLst>
                    <a:ext uri="{9D8B030D-6E8A-4147-A177-3AD203B41FA5}">
                      <a16:colId xmlns:a16="http://schemas.microsoft.com/office/drawing/2014/main" val="3925616881"/>
                    </a:ext>
                  </a:extLst>
                </a:gridCol>
                <a:gridCol w="6368288">
                  <a:extLst>
                    <a:ext uri="{9D8B030D-6E8A-4147-A177-3AD203B41FA5}">
                      <a16:colId xmlns:a16="http://schemas.microsoft.com/office/drawing/2014/main" val="2911751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함수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371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barplot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막대 그래프 그리기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826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hist(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히스토그램 그리기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7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boxplot(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상자 그림 그리기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908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pie(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파이차트 그리기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637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stem(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줄기 잎 그림 그리기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273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plot(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산점도 그리기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456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pairs(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산점도 행렬 그리기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854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pairs.panel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 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[psych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패키지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+mn-lt"/>
                        </a:rPr>
                        <a:t>]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+mn-lt"/>
                        </a:rPr>
                        <a:t> 산점도 행렬 그리기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6460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6548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마무리③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66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확인문제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ko-KR" altLang="en-US" sz="1800" dirty="0"/>
              <a:t>다음 데이터를 활용하므로</a:t>
            </a:r>
            <a:r>
              <a:rPr lang="en-US" altLang="ko-KR" sz="1800" dirty="0"/>
              <a:t> </a:t>
            </a:r>
            <a:r>
              <a:rPr lang="ko-KR" altLang="en-US" sz="1800" dirty="0"/>
              <a:t>문제를 풀기 전 데이터를 먼저 생성</a:t>
            </a:r>
            <a:endParaRPr lang="en-US" altLang="ko-KR" sz="1800" dirty="0"/>
          </a:p>
          <a:p>
            <a:endParaRPr lang="en-US" altLang="ko-KR" sz="18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빈칸을 채워서 </a:t>
            </a:r>
            <a:r>
              <a:rPr lang="en-US" altLang="ko-KR" sz="1600" dirty="0"/>
              <a:t>y1 </a:t>
            </a:r>
            <a:r>
              <a:rPr lang="ko-KR" altLang="en-US" sz="1600" dirty="0"/>
              <a:t>데이터를 실행 결과처럼 출력하기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6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E60B677-DB88-4616-B126-A62F7DACD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934352"/>
              </p:ext>
            </p:extLst>
          </p:nvPr>
        </p:nvGraphicFramePr>
        <p:xfrm>
          <a:off x="1524000" y="2328296"/>
          <a:ext cx="4572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92C5A3A-180D-4C47-A199-C62BC0A16825}"/>
              </a:ext>
            </a:extLst>
          </p:cNvPr>
          <p:cNvSpPr/>
          <p:nvPr/>
        </p:nvSpPr>
        <p:spPr>
          <a:xfrm>
            <a:off x="1647365" y="2353769"/>
            <a:ext cx="4244835" cy="2399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8FF4F5B-E8F2-4C8E-99A3-243AA0E82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07220"/>
              </p:ext>
            </p:extLst>
          </p:nvPr>
        </p:nvGraphicFramePr>
        <p:xfrm>
          <a:off x="1524000" y="1536743"/>
          <a:ext cx="576775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75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s-ES" altLang="ko-KR" sz="1600" b="0" dirty="0">
                          <a:solidFill>
                            <a:schemeClr val="tx1"/>
                          </a:solidFill>
                        </a:rPr>
                        <a:t>y1 &lt;- c(10, 15, 20, 30, 40, 50, 55, 66, 77, 80, 90, 100, 200, 225)</a:t>
                      </a:r>
                      <a:endParaRPr lang="ko-KR" altLang="en-US" sz="1600" b="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9D33618-9FC9-4620-8C7A-A779C3BA4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634" y="2085975"/>
            <a:ext cx="34290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912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마무리④</a:t>
            </a:r>
            <a:r>
              <a:rPr lang="en-US" altLang="ko-KR" dirty="0"/>
              <a:t>]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50326DBB-84FF-4A1B-8DC0-3DB3E669E9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F851B322-4058-4DCD-9EF7-105CCF1E2C10}"/>
              </a:ext>
            </a:extLst>
          </p:cNvPr>
          <p:cNvSpPr txBox="1">
            <a:spLocks/>
          </p:cNvSpPr>
          <p:nvPr/>
        </p:nvSpPr>
        <p:spPr>
          <a:xfrm>
            <a:off x="487015" y="815007"/>
            <a:ext cx="11281052" cy="5759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rgbClr val="4BB0A0"/>
              </a:buClr>
              <a:buFont typeface="시스템 서체"/>
              <a:buChar char="◦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시스템 서체"/>
              <a:buChar char="⁃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dirty="0"/>
              <a:t>빈칸을 채워서 </a:t>
            </a:r>
            <a:r>
              <a:rPr lang="en-US" altLang="ko-KR" sz="1600" dirty="0"/>
              <a:t>y1 </a:t>
            </a:r>
            <a:r>
              <a:rPr lang="ko-KR" altLang="en-US" sz="1600" dirty="0"/>
              <a:t>데이터를 실행 결과처럼 출력하기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sz="1600" dirty="0"/>
              <a:t>빈칸을 채워서 </a:t>
            </a:r>
            <a:r>
              <a:rPr lang="en-US" altLang="ko-KR" sz="1600" dirty="0"/>
              <a:t>y1 </a:t>
            </a:r>
            <a:r>
              <a:rPr lang="ko-KR" altLang="en-US" sz="1600" dirty="0"/>
              <a:t>데이터를 실행 결과처럼 출력하기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  <a:p>
            <a:pPr marL="800100" lvl="1" indent="-342900">
              <a:buFont typeface="+mj-lt"/>
              <a:buAutoNum type="arabicPeriod" startAt="2"/>
            </a:pPr>
            <a:endParaRPr lang="en-US" altLang="ko-KR" sz="16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E60B677-DB88-4616-B126-A62F7DACD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914218"/>
              </p:ext>
            </p:extLst>
          </p:nvPr>
        </p:nvGraphicFramePr>
        <p:xfrm>
          <a:off x="1539991" y="1261496"/>
          <a:ext cx="4572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92C5A3A-180D-4C47-A199-C62BC0A16825}"/>
              </a:ext>
            </a:extLst>
          </p:cNvPr>
          <p:cNvSpPr/>
          <p:nvPr/>
        </p:nvSpPr>
        <p:spPr>
          <a:xfrm>
            <a:off x="1663356" y="1286969"/>
            <a:ext cx="4244835" cy="2399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F41CE6-6B1E-4B70-9444-F65103D12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985" y="779306"/>
            <a:ext cx="3314700" cy="270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2472F5-5690-43A3-BADC-3D07070A5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410" y="3608388"/>
            <a:ext cx="3371850" cy="2762250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D90667F-2623-4745-9262-C932AB9D4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914218"/>
              </p:ext>
            </p:extLst>
          </p:nvPr>
        </p:nvGraphicFramePr>
        <p:xfrm>
          <a:off x="1539991" y="4041775"/>
          <a:ext cx="4572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2640A8BB-4488-49F1-B535-BF54FE9EE8B1}"/>
              </a:ext>
            </a:extLst>
          </p:cNvPr>
          <p:cNvSpPr/>
          <p:nvPr/>
        </p:nvSpPr>
        <p:spPr>
          <a:xfrm>
            <a:off x="1663356" y="4067248"/>
            <a:ext cx="4244835" cy="2399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0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1211C57-880B-40C5-BB47-B579E795999C}"/>
              </a:ext>
            </a:extLst>
          </p:cNvPr>
          <p:cNvSpPr/>
          <p:nvPr/>
        </p:nvSpPr>
        <p:spPr>
          <a:xfrm>
            <a:off x="1133856" y="1060704"/>
            <a:ext cx="9261330" cy="5411604"/>
          </a:xfrm>
          <a:prstGeom prst="roundRect">
            <a:avLst>
              <a:gd name="adj" fmla="val 624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4-1</a:t>
            </a:r>
            <a:r>
              <a:rPr lang="ko-KR" altLang="en-US" dirty="0"/>
              <a:t> 데이터 수집하기 </a:t>
            </a:r>
            <a:r>
              <a:rPr lang="en-US" altLang="ko-KR" sz="2400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C93BADC-C96D-4FFF-A3D5-957159255478}"/>
              </a:ext>
            </a:extLst>
          </p:cNvPr>
          <p:cNvSpPr txBox="1"/>
          <p:nvPr/>
        </p:nvSpPr>
        <p:spPr>
          <a:xfrm>
            <a:off x="2411883" y="1916768"/>
            <a:ext cx="21816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b="1" i="0" u="none" strike="noStrike" baseline="0" dirty="0" err="1">
                <a:solidFill>
                  <a:srgbClr val="4178BD"/>
                </a:solidFill>
                <a:latin typeface="UXREND+NanumGothicExtraBold"/>
              </a:rPr>
              <a:t>RGui</a:t>
            </a:r>
            <a:r>
              <a:rPr lang="en-US" altLang="ko-KR" sz="1600" b="1" i="0" u="none" strike="noStrike" baseline="0" dirty="0">
                <a:solidFill>
                  <a:srgbClr val="4178BD"/>
                </a:solidFill>
                <a:latin typeface="UXREND+NanumGothicExtraBold"/>
              </a:rPr>
              <a:t> </a:t>
            </a:r>
            <a:r>
              <a:rPr lang="ko-KR" altLang="en-US" sz="1600" b="1" i="0" u="none" strike="noStrike" baseline="0" dirty="0">
                <a:solidFill>
                  <a:srgbClr val="4178BD"/>
                </a:solidFill>
                <a:latin typeface="UXREND+NanumGothicExtraBold"/>
              </a:rPr>
              <a:t>데이터 뷰어 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822AF5-7C5B-4CEC-AA35-8253DA3A02E1}"/>
              </a:ext>
            </a:extLst>
          </p:cNvPr>
          <p:cNvSpPr txBox="1"/>
          <p:nvPr/>
        </p:nvSpPr>
        <p:spPr>
          <a:xfrm>
            <a:off x="1796813" y="864203"/>
            <a:ext cx="8398153" cy="10556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0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</a:rPr>
              <a:t>                      </a:t>
            </a:r>
            <a:r>
              <a:rPr lang="en-US" altLang="ko-KR" sz="1400" b="1" dirty="0" err="1">
                <a:solidFill>
                  <a:schemeClr val="accent4">
                    <a:lumMod val="50000"/>
                  </a:schemeClr>
                </a:solidFill>
              </a:rPr>
              <a:t>RGui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</a:rPr>
              <a:t>데이터 뷰어와 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</a:rPr>
              <a:t>R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</a:rPr>
              <a:t>스튜디오 데이터 뷰어</a:t>
            </a:r>
            <a:endParaRPr lang="en-US" altLang="ko-KR" sz="14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View( )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함수를 실행하면 </a:t>
            </a:r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RGui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에서는 별도의 팝업 창에서 데이터 프레임 확인 가능</a:t>
            </a:r>
            <a:endParaRPr lang="en-US" altLang="ko-KR" sz="14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R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스튜디오에서는 </a:t>
            </a:r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Script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탭에 새로운 탭이 생성되며 데이터 프레임을 엑셀 테이블처럼 확인 가능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FC60B-3646-47CE-9557-009D7EE41711}"/>
              </a:ext>
            </a:extLst>
          </p:cNvPr>
          <p:cNvSpPr txBox="1"/>
          <p:nvPr/>
        </p:nvSpPr>
        <p:spPr>
          <a:xfrm>
            <a:off x="1524000" y="926754"/>
            <a:ext cx="1432152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60000">
            <a:spAutoFit/>
          </a:bodyPr>
          <a:lstStyle>
            <a:defPPr>
              <a:defRPr lang="ko-KR"/>
            </a:defPPr>
            <a:lvl1pPr>
              <a:defRPr sz="1400" b="1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여기서 잠깐</a:t>
            </a:r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C4223800-5119-4A06-9AD3-AD04CD456382}"/>
              </a:ext>
            </a:extLst>
          </p:cNvPr>
          <p:cNvSpPr/>
          <p:nvPr/>
        </p:nvSpPr>
        <p:spPr>
          <a:xfrm>
            <a:off x="1621536" y="974047"/>
            <a:ext cx="183354" cy="183354"/>
          </a:xfrm>
          <a:prstGeom prst="plus">
            <a:avLst>
              <a:gd name="adj" fmla="val 3539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E27F3E-A52D-495C-9F4C-D606C032ECA3}"/>
              </a:ext>
            </a:extLst>
          </p:cNvPr>
          <p:cNvSpPr txBox="1"/>
          <p:nvPr/>
        </p:nvSpPr>
        <p:spPr>
          <a:xfrm>
            <a:off x="2411883" y="4090354"/>
            <a:ext cx="31482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600" b="1" i="0" u="none" strike="noStrike" baseline="0" dirty="0">
                <a:solidFill>
                  <a:srgbClr val="4178BD"/>
                </a:solidFill>
                <a:latin typeface="UXREND+NanumGothicExtraBold"/>
              </a:rPr>
              <a:t>R </a:t>
            </a:r>
            <a:r>
              <a:rPr lang="ko-KR" altLang="en-US" sz="1600" b="1" i="0" u="none" strike="noStrike" baseline="0" dirty="0">
                <a:solidFill>
                  <a:srgbClr val="4178BD"/>
                </a:solidFill>
                <a:latin typeface="UXREND+NanumGothicExtraBold"/>
              </a:rPr>
              <a:t>스튜디오 데이터 뷰어 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57E10-33AB-41F3-9648-0DCDBA1A0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214" y="2355030"/>
            <a:ext cx="4292692" cy="1627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F3499A-B621-4666-A0F9-F002A8C78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883" y="4515565"/>
            <a:ext cx="4604782" cy="182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4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4-1</a:t>
            </a:r>
            <a:r>
              <a:rPr lang="ko-KR" altLang="en-US" dirty="0"/>
              <a:t> 데이터 수집하기 </a:t>
            </a:r>
            <a:r>
              <a:rPr lang="en-US" altLang="ko-KR" sz="2400" dirty="0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r>
              <a:rPr lang="ko-KR" altLang="en-US" dirty="0"/>
              <a:t>외부 데이터 가져오기</a:t>
            </a:r>
            <a:r>
              <a:rPr lang="en-US" altLang="ko-KR" dirty="0"/>
              <a:t>: TXT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read.table</a:t>
            </a:r>
            <a:r>
              <a:rPr lang="en-US" altLang="ko-KR" dirty="0"/>
              <a:t>( ) </a:t>
            </a:r>
            <a:r>
              <a:rPr lang="ko-KR" altLang="en-US" dirty="0"/>
              <a:t>함수에서 자주 사용하는 옵션</a:t>
            </a:r>
            <a:endParaRPr lang="en-US" altLang="ko-KR" dirty="0"/>
          </a:p>
          <a:p>
            <a:pPr lvl="2"/>
            <a:r>
              <a:rPr lang="en-US" altLang="ko-KR" dirty="0"/>
              <a:t>header: </a:t>
            </a:r>
            <a:r>
              <a:rPr lang="ko-KR" altLang="en-US" dirty="0"/>
              <a:t>원시 데이터의 </a:t>
            </a:r>
            <a:r>
              <a:rPr lang="en-US" altLang="ko-KR" dirty="0"/>
              <a:t>1</a:t>
            </a:r>
            <a:r>
              <a:rPr lang="ko-KR" altLang="en-US" dirty="0"/>
              <a:t>행이 변수명인지 아닌지 판단</a:t>
            </a:r>
            <a:endParaRPr lang="en-US" altLang="ko-KR" dirty="0"/>
          </a:p>
          <a:p>
            <a:pPr lvl="2"/>
            <a:r>
              <a:rPr lang="en-US" altLang="ko-KR" dirty="0"/>
              <a:t>skip: </a:t>
            </a:r>
            <a:r>
              <a:rPr lang="ko-KR" altLang="en-US" dirty="0"/>
              <a:t>특정 행까지 제외하고 데이터를 가져옴</a:t>
            </a:r>
            <a:endParaRPr lang="en-US" altLang="ko-KR" dirty="0"/>
          </a:p>
          <a:p>
            <a:pPr lvl="2"/>
            <a:r>
              <a:rPr lang="en-US" altLang="ko-KR" dirty="0" err="1"/>
              <a:t>nrows</a:t>
            </a:r>
            <a:r>
              <a:rPr lang="en-US" altLang="ko-KR" dirty="0"/>
              <a:t>: </a:t>
            </a:r>
            <a:r>
              <a:rPr lang="ko-KR" altLang="en-US" dirty="0"/>
              <a:t>특정 행까지 데이터를 가져옴</a:t>
            </a:r>
            <a:endParaRPr lang="en-US" altLang="ko-KR" dirty="0"/>
          </a:p>
          <a:p>
            <a:pPr lvl="2"/>
            <a:r>
              <a:rPr lang="en-US" altLang="ko-KR" dirty="0" err="1"/>
              <a:t>sep</a:t>
            </a:r>
            <a:r>
              <a:rPr lang="en-US" altLang="ko-KR" dirty="0"/>
              <a:t>: </a:t>
            </a:r>
            <a:r>
              <a:rPr lang="ko-KR" altLang="en-US" dirty="0"/>
              <a:t>데이터의 구분 문자를 지정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17D3DCB-B10D-4E34-A976-29862E28E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40532"/>
              </p:ext>
            </p:extLst>
          </p:nvPr>
        </p:nvGraphicFramePr>
        <p:xfrm>
          <a:off x="1535202" y="1282661"/>
          <a:ext cx="7303997" cy="335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30399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read.table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("</a:t>
                      </a:r>
                      <a:r>
                        <a:rPr lang="ko-KR" altLang="en-US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원시 데이터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", header = </a:t>
                      </a:r>
                      <a:r>
                        <a:rPr lang="en-US" altLang="ko-KR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FALSE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skip = </a:t>
                      </a:r>
                      <a:r>
                        <a:rPr lang="en-US" altLang="ko-KR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nrows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600" b="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-1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</a:rPr>
                        <a:t>sep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= "", ... 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/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6B69B6-87A5-4254-85E7-9052069FC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165892"/>
              </p:ext>
            </p:extLst>
          </p:nvPr>
        </p:nvGraphicFramePr>
        <p:xfrm>
          <a:off x="1352322" y="3608388"/>
          <a:ext cx="852794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794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TXT </a:t>
                      </a:r>
                      <a:r>
                        <a:rPr lang="ko-KR" altLang="en-US" sz="14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파일 가져오기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read.table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("C:/Rstudy/data_ex.txt", encoding = "EUC-KR",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fileEncoding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"UTF-8")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FC93BADC-C96D-4FFF-A3D5-957159255478}"/>
              </a:ext>
            </a:extLst>
          </p:cNvPr>
          <p:cNvSpPr txBox="1"/>
          <p:nvPr/>
        </p:nvSpPr>
        <p:spPr>
          <a:xfrm>
            <a:off x="5474208" y="3608388"/>
            <a:ext cx="4571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경로를 입력할 때 역슬래시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(\)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가 아닌 슬래시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(/)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를 사용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FCEDFEE-2DE5-4D15-90DF-6AC0A2F3099A}"/>
              </a:ext>
            </a:extLst>
          </p:cNvPr>
          <p:cNvSpPr/>
          <p:nvPr/>
        </p:nvSpPr>
        <p:spPr>
          <a:xfrm>
            <a:off x="4011168" y="3718560"/>
            <a:ext cx="1463040" cy="146304"/>
          </a:xfrm>
          <a:custGeom>
            <a:avLst/>
            <a:gdLst>
              <a:gd name="connsiteX0" fmla="*/ 0 w 1463040"/>
              <a:gd name="connsiteY0" fmla="*/ 146304 h 146304"/>
              <a:gd name="connsiteX1" fmla="*/ 0 w 1463040"/>
              <a:gd name="connsiteY1" fmla="*/ 0 h 146304"/>
              <a:gd name="connsiteX2" fmla="*/ 1463040 w 1463040"/>
              <a:gd name="connsiteY2" fmla="*/ 0 h 14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146304">
                <a:moveTo>
                  <a:pt x="0" y="146304"/>
                </a:moveTo>
                <a:lnTo>
                  <a:pt x="0" y="0"/>
                </a:lnTo>
                <a:lnTo>
                  <a:pt x="1463040" y="0"/>
                </a:ln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239BE8-7B7F-4110-89AE-11CA1A648C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893"/>
          <a:stretch/>
        </p:blipFill>
        <p:spPr>
          <a:xfrm>
            <a:off x="2009718" y="4650662"/>
            <a:ext cx="5721314" cy="170403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5420F2F-F398-410A-A287-21DFEB207010}"/>
              </a:ext>
            </a:extLst>
          </p:cNvPr>
          <p:cNvSpPr txBox="1"/>
          <p:nvPr/>
        </p:nvSpPr>
        <p:spPr>
          <a:xfrm>
            <a:off x="5813298" y="4361194"/>
            <a:ext cx="221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변수명이 </a:t>
            </a:r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임의로 지정됨</a:t>
            </a:r>
            <a:endParaRPr lang="ko-KR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601D99-3366-491E-9A23-8A495F42CDE2}"/>
              </a:ext>
            </a:extLst>
          </p:cNvPr>
          <p:cNvSpPr/>
          <p:nvPr/>
        </p:nvSpPr>
        <p:spPr>
          <a:xfrm>
            <a:off x="3203963" y="4662854"/>
            <a:ext cx="4571999" cy="5151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251714F2-1F2C-43CD-9E34-54EA789656C0}"/>
              </a:ext>
            </a:extLst>
          </p:cNvPr>
          <p:cNvSpPr/>
          <p:nvPr/>
        </p:nvSpPr>
        <p:spPr>
          <a:xfrm rot="5400000">
            <a:off x="1382519" y="4670780"/>
            <a:ext cx="438916" cy="499311"/>
          </a:xfrm>
          <a:prstGeom prst="bentUp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8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4-1</a:t>
            </a:r>
            <a:r>
              <a:rPr lang="ko-KR" altLang="en-US" dirty="0"/>
              <a:t> 데이터 수집하기 </a:t>
            </a:r>
            <a:r>
              <a:rPr lang="en-US" altLang="ko-KR" sz="2400" dirty="0"/>
              <a:t>(4)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256608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header </a:t>
            </a:r>
            <a:r>
              <a:rPr lang="ko-KR" altLang="en-US" dirty="0"/>
              <a:t>옵션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원시 데이터 </a:t>
            </a:r>
            <a:r>
              <a:rPr lang="en-US" altLang="ko-KR" dirty="0"/>
              <a:t>1</a:t>
            </a:r>
            <a:r>
              <a:rPr lang="ko-KR" altLang="en-US" dirty="0"/>
              <a:t>행이 변수명인지 아닌지 판단하는 옵션</a:t>
            </a:r>
            <a:endParaRPr lang="en-US" altLang="ko-KR" dirty="0"/>
          </a:p>
          <a:p>
            <a:pPr lvl="2"/>
            <a:r>
              <a:rPr lang="en-US" altLang="ko-KR" dirty="0"/>
              <a:t>header = TRUE </a:t>
            </a:r>
            <a:r>
              <a:rPr lang="ko-KR" altLang="en-US" dirty="0"/>
              <a:t>옵션을 추가하여 원시 데이터 </a:t>
            </a:r>
            <a:r>
              <a:rPr lang="en-US" altLang="ko-KR" dirty="0"/>
              <a:t>1</a:t>
            </a:r>
            <a:r>
              <a:rPr lang="ko-KR" altLang="en-US" dirty="0"/>
              <a:t>행이 변수명임을 지정하고 </a:t>
            </a:r>
            <a:r>
              <a:rPr lang="en-US" altLang="ko-KR" dirty="0"/>
              <a:t>ex_data1</a:t>
            </a:r>
            <a:r>
              <a:rPr lang="ko-KR" altLang="en-US" dirty="0"/>
              <a:t>로 저장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36">
            <a:extLst>
              <a:ext uri="{FF2B5EF4-FFF2-40B4-BE49-F238E27FC236}">
                <a16:creationId xmlns:a16="http://schemas.microsoft.com/office/drawing/2014/main" id="{ECF90675-DE73-4469-9CBD-F778456896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혼자 공부하는 </a:t>
            </a:r>
            <a:r>
              <a:rPr lang="en-US" altLang="ko-KR" b="1" dirty="0"/>
              <a:t>R </a:t>
            </a:r>
            <a:r>
              <a:rPr lang="ko-KR" altLang="en-US" b="1" dirty="0"/>
              <a:t>데이터 분석</a:t>
            </a:r>
            <a:endParaRPr lang="ko-KR" alt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6B69B6-87A5-4254-85E7-9052069FC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980395"/>
              </p:ext>
            </p:extLst>
          </p:nvPr>
        </p:nvGraphicFramePr>
        <p:xfrm>
          <a:off x="1523999" y="1907858"/>
          <a:ext cx="6432469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2469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#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변수명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지정하기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ex_data1 &lt;-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read.table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("C:/Rstudy/data_ex.txt", encoding = "EUC-KR",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                     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fileEncoding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= "UTF-8", header = TRUE)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View(ex_data1)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3A6238F-1C59-4F93-8FB7-BDAB82FBE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032" y="3356093"/>
            <a:ext cx="6057900" cy="25527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5420F2F-F398-410A-A287-21DFEB207010}"/>
              </a:ext>
            </a:extLst>
          </p:cNvPr>
          <p:cNvSpPr txBox="1"/>
          <p:nvPr/>
        </p:nvSpPr>
        <p:spPr>
          <a:xfrm>
            <a:off x="7229945" y="3019707"/>
            <a:ext cx="31480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원시 데이터의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행이 변수명으로 지정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0B001-2DF7-4981-88B8-EFAB467D0AD5}"/>
              </a:ext>
            </a:extLst>
          </p:cNvPr>
          <p:cNvSpPr/>
          <p:nvPr/>
        </p:nvSpPr>
        <p:spPr>
          <a:xfrm>
            <a:off x="3641863" y="3363186"/>
            <a:ext cx="4908273" cy="51516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Arrow: Bent-Up 16">
            <a:extLst>
              <a:ext uri="{FF2B5EF4-FFF2-40B4-BE49-F238E27FC236}">
                <a16:creationId xmlns:a16="http://schemas.microsoft.com/office/drawing/2014/main" id="{1FBA275F-B1B9-428C-9788-83B95AA4AC74}"/>
              </a:ext>
            </a:extLst>
          </p:cNvPr>
          <p:cNvSpPr/>
          <p:nvPr/>
        </p:nvSpPr>
        <p:spPr>
          <a:xfrm rot="5400000">
            <a:off x="1748315" y="3208026"/>
            <a:ext cx="438916" cy="499311"/>
          </a:xfrm>
          <a:prstGeom prst="bentUp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76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30741</TotalTime>
  <Words>6504</Words>
  <Application>Microsoft Office PowerPoint</Application>
  <PresentationFormat>와이드스크린</PresentationFormat>
  <Paragraphs>921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9" baseType="lpstr">
      <vt:lpstr>D2Coding</vt:lpstr>
      <vt:lpstr>UXREND+NanumGothicExtraBold</vt:lpstr>
      <vt:lpstr>YoonV YoonMyungjo100Std_OTF</vt:lpstr>
      <vt:lpstr>나눔고딕코딩</vt:lpstr>
      <vt:lpstr>Malgun Gothic</vt:lpstr>
      <vt:lpstr>Malgun Gothic</vt:lpstr>
      <vt:lpstr>시스템 서체</vt:lpstr>
      <vt:lpstr>Arial</vt:lpstr>
      <vt:lpstr>Calibri</vt:lpstr>
      <vt:lpstr>ITC Garamond Std Lt</vt:lpstr>
      <vt:lpstr>Wingdings</vt:lpstr>
      <vt:lpstr>Office 테마</vt:lpstr>
      <vt:lpstr>혼자 공부하는 R 데이터 분석</vt:lpstr>
      <vt:lpstr>시작하기전에</vt:lpstr>
      <vt:lpstr>이 책의 학습 목표</vt:lpstr>
      <vt:lpstr>Contents</vt:lpstr>
      <vt:lpstr>PowerPoint 프레젠테이션</vt:lpstr>
      <vt:lpstr>SECTION 4-1 데이터 수집하기 (1)</vt:lpstr>
      <vt:lpstr>SECTION 4-1 데이터 수집하기 (2)</vt:lpstr>
      <vt:lpstr>SECTION 4-1 데이터 수집하기 (3)</vt:lpstr>
      <vt:lpstr>SECTION 4-1 데이터 수집하기 (4)</vt:lpstr>
      <vt:lpstr>SECTION 4-1 데이터 수집하기 (5)</vt:lpstr>
      <vt:lpstr>SECTION 4-1 데이터 수집하기 (6)</vt:lpstr>
      <vt:lpstr>SECTION 4-1 데이터 수집하기 (7)</vt:lpstr>
      <vt:lpstr>SECTION 4-1 데이터 수집하기 (8)</vt:lpstr>
      <vt:lpstr>SECTION 4-1 데이터 수집하기 (9)</vt:lpstr>
      <vt:lpstr>SECTION 4-1 데이터 수집하기 (10)</vt:lpstr>
      <vt:lpstr>SECTION 4-1 데이터 수집하기 (11)</vt:lpstr>
      <vt:lpstr>SECTION 4-1 데이터 수집하기 (12)</vt:lpstr>
      <vt:lpstr>SECTION 4-1 데이터 수집하기 (13)</vt:lpstr>
      <vt:lpstr>SECTION 4-1 데이터 수집하기 (14)</vt:lpstr>
      <vt:lpstr>SECTION 4-1 데이터 수집하기 (15)</vt:lpstr>
      <vt:lpstr>[마무리①]</vt:lpstr>
      <vt:lpstr>[마무리②]</vt:lpstr>
      <vt:lpstr>[마무리③]</vt:lpstr>
      <vt:lpstr>[마무리④]</vt:lpstr>
      <vt:lpstr>SECTION 4-2 데이터 관측하기 (1)</vt:lpstr>
      <vt:lpstr>SECTION 4-2 데이터 관측하기 (2)</vt:lpstr>
      <vt:lpstr>SECTION 4-2 데이터 관측하기 (3)</vt:lpstr>
      <vt:lpstr>SECTION 4-2 데이터 관측하기 (4)</vt:lpstr>
      <vt:lpstr>SECTION 4-2 데이터 관측하기 (5)</vt:lpstr>
      <vt:lpstr>SECTION 4-2 데이터 관측하기 (6)</vt:lpstr>
      <vt:lpstr>SECTION 4-2 데이터 관측하기 (7)</vt:lpstr>
      <vt:lpstr>SECTION 4-2 데이터 관측하기 (8)</vt:lpstr>
      <vt:lpstr>SECTION 4-2 데이터 관측하기 (9)</vt:lpstr>
      <vt:lpstr>SECTION 4-2 데이터 관측하기 (10)</vt:lpstr>
      <vt:lpstr>SECTION 4-2 데이터 관측하기 (11)</vt:lpstr>
      <vt:lpstr>SECTION 4-2 데이터 관측하기 (12)</vt:lpstr>
      <vt:lpstr>SECTION 4-2 데이터 관측하기 (13)</vt:lpstr>
      <vt:lpstr>SECTION 4-2 데이터 관측하기 (14)</vt:lpstr>
      <vt:lpstr>SECTION 4-2 데이터 관측하기 (15)</vt:lpstr>
      <vt:lpstr>[마무리①]</vt:lpstr>
      <vt:lpstr>[마무리②]</vt:lpstr>
      <vt:lpstr>[마무리③]</vt:lpstr>
      <vt:lpstr>[마무리④]</vt:lpstr>
      <vt:lpstr>SECTION 4-3 데이터 탐색하기 (1)</vt:lpstr>
      <vt:lpstr>SECTION 4-3 데이터 탐색하기 (2)</vt:lpstr>
      <vt:lpstr>SECTION 4-3 데이터 탐색하기 (3)</vt:lpstr>
      <vt:lpstr>SECTION 4-3 데이터 탐색하기 (4)</vt:lpstr>
      <vt:lpstr>SECTION 4-3 데이터 탐색하기 (5)</vt:lpstr>
      <vt:lpstr>SECTION 4-3 데이터 탐색하기 (6)</vt:lpstr>
      <vt:lpstr>SECTION 4-3 데이터 탐색하기 (7)</vt:lpstr>
      <vt:lpstr>SECTION 4-3 데이터 탐색하기 (8)</vt:lpstr>
      <vt:lpstr>SECTION 4-3 데이터 탐색하기 (9)</vt:lpstr>
      <vt:lpstr>SECTION 4-3 데이터 탐색하기 (10)</vt:lpstr>
      <vt:lpstr>SECTION 4-3 데이터 탐색하기 (11)</vt:lpstr>
      <vt:lpstr>SECTION 4-3 데이터 탐색하기 (12)</vt:lpstr>
      <vt:lpstr>SECTION 4-3 데이터 탐색하기 (13)</vt:lpstr>
      <vt:lpstr>SECTION 4-3 데이터 탐색하기 (14)</vt:lpstr>
      <vt:lpstr>SECTION 4-3 데이터 탐색하기 (15)</vt:lpstr>
      <vt:lpstr>SECTION 4-3 데이터 탐색하기 (16)</vt:lpstr>
      <vt:lpstr>SECTION 4-3 데이터 탐색하기 (17)</vt:lpstr>
      <vt:lpstr>SECTION 4-3 데이터 탐색하기 (18)</vt:lpstr>
      <vt:lpstr>SECTION 4-3 데이터 탐색하기 (19)</vt:lpstr>
      <vt:lpstr>SECTION 4-3 데이터 탐색하기 (20)</vt:lpstr>
      <vt:lpstr>[마무리①]</vt:lpstr>
      <vt:lpstr>[마무리②]</vt:lpstr>
      <vt:lpstr>[마무리③]</vt:lpstr>
      <vt:lpstr>[마무리④]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HanbitMedia(K)</cp:lastModifiedBy>
  <cp:revision>465</cp:revision>
  <dcterms:created xsi:type="dcterms:W3CDTF">2020-01-31T07:25:46Z</dcterms:created>
  <dcterms:modified xsi:type="dcterms:W3CDTF">2022-03-02T02:52:18Z</dcterms:modified>
</cp:coreProperties>
</file>